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50.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0" r:id="rId3"/>
    <p:sldId id="257" r:id="rId4"/>
    <p:sldId id="258" r:id="rId5"/>
    <p:sldId id="259" r:id="rId6"/>
    <p:sldId id="260" r:id="rId7"/>
    <p:sldId id="261" r:id="rId8"/>
    <p:sldId id="264" r:id="rId9"/>
    <p:sldId id="265" r:id="rId10"/>
    <p:sldId id="266" r:id="rId11"/>
    <p:sldId id="267" r:id="rId12"/>
    <p:sldId id="268" r:id="rId13"/>
    <p:sldId id="269" r:id="rId14"/>
    <p:sldId id="270" r:id="rId15"/>
    <p:sldId id="282" r:id="rId16"/>
    <p:sldId id="271" r:id="rId17"/>
    <p:sldId id="272" r:id="rId18"/>
    <p:sldId id="273" r:id="rId19"/>
    <p:sldId id="274" r:id="rId20"/>
    <p:sldId id="275" r:id="rId21"/>
    <p:sldId id="276" r:id="rId22"/>
    <p:sldId id="277" r:id="rId23"/>
    <p:sldId id="278" r:id="rId24"/>
    <p:sldId id="281" r:id="rId25"/>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7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4200" b="0" i="0">
                <a:solidFill>
                  <a:srgbClr val="C3A12D"/>
                </a:solidFill>
                <a:latin typeface="Cambria"/>
                <a:cs typeface="Cambria"/>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000"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C3A12D"/>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C3A12D"/>
                </a:solidFill>
                <a:latin typeface="Cambria"/>
                <a:cs typeface="Cambri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BF4F0"/>
          </a:solidFill>
        </p:spPr>
        <p:txBody>
          <a:bodyPr wrap="square" lIns="0" tIns="0" rIns="0" bIns="0" rtlCol="0"/>
          <a:lstStyle/>
          <a:p>
            <a:endParaRPr/>
          </a:p>
        </p:txBody>
      </p:sp>
      <p:sp>
        <p:nvSpPr>
          <p:cNvPr id="17" name="bg object 17"/>
          <p:cNvSpPr/>
          <p:nvPr/>
        </p:nvSpPr>
        <p:spPr>
          <a:xfrm>
            <a:off x="0" y="5905499"/>
            <a:ext cx="18277840" cy="4381500"/>
          </a:xfrm>
          <a:custGeom>
            <a:avLst/>
            <a:gdLst/>
            <a:ahLst/>
            <a:cxnLst/>
            <a:rect l="l" t="t" r="r" b="b"/>
            <a:pathLst>
              <a:path w="18277840" h="4381500">
                <a:moveTo>
                  <a:pt x="0" y="4381500"/>
                </a:moveTo>
                <a:lnTo>
                  <a:pt x="18277439" y="4381500"/>
                </a:lnTo>
                <a:lnTo>
                  <a:pt x="18277439" y="0"/>
                </a:lnTo>
                <a:lnTo>
                  <a:pt x="0" y="0"/>
                </a:lnTo>
                <a:lnTo>
                  <a:pt x="0" y="4381500"/>
                </a:lnTo>
                <a:close/>
              </a:path>
            </a:pathLst>
          </a:custGeom>
          <a:solidFill>
            <a:srgbClr val="EDEBE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200" b="0" i="0">
                <a:solidFill>
                  <a:srgbClr val="C3A12D"/>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BF4F0"/>
          </a:solidFill>
        </p:spPr>
        <p:txBody>
          <a:bodyPr wrap="square" lIns="0" tIns="0" rIns="0" bIns="0" rtlCol="0"/>
          <a:lstStyle/>
          <a:p>
            <a:endParaRPr/>
          </a:p>
        </p:txBody>
      </p:sp>
      <p:sp>
        <p:nvSpPr>
          <p:cNvPr id="2" name="Holder 2"/>
          <p:cNvSpPr>
            <a:spLocks noGrp="1"/>
          </p:cNvSpPr>
          <p:nvPr>
            <p:ph type="title"/>
          </p:nvPr>
        </p:nvSpPr>
        <p:spPr>
          <a:xfrm>
            <a:off x="453644" y="1332738"/>
            <a:ext cx="7194550" cy="665480"/>
          </a:xfrm>
          <a:prstGeom prst="rect">
            <a:avLst/>
          </a:prstGeom>
        </p:spPr>
        <p:txBody>
          <a:bodyPr wrap="square" lIns="0" tIns="0" rIns="0" bIns="0">
            <a:spAutoFit/>
          </a:bodyPr>
          <a:lstStyle>
            <a:lvl1pPr>
              <a:defRPr sz="4200" b="0" i="0">
                <a:solidFill>
                  <a:srgbClr val="C3A12D"/>
                </a:solidFill>
                <a:latin typeface="Cambria"/>
                <a:cs typeface="Cambria"/>
              </a:defRPr>
            </a:lvl1pPr>
          </a:lstStyle>
          <a:p>
            <a:endParaRPr/>
          </a:p>
        </p:txBody>
      </p:sp>
      <p:sp>
        <p:nvSpPr>
          <p:cNvPr id="3" name="Holder 3"/>
          <p:cNvSpPr>
            <a:spLocks noGrp="1"/>
          </p:cNvSpPr>
          <p:nvPr>
            <p:ph type="body" idx="1"/>
          </p:nvPr>
        </p:nvSpPr>
        <p:spPr>
          <a:xfrm>
            <a:off x="4269485" y="2904590"/>
            <a:ext cx="13369290" cy="4356100"/>
          </a:xfrm>
          <a:prstGeom prst="rect">
            <a:avLst/>
          </a:prstGeom>
        </p:spPr>
        <p:txBody>
          <a:bodyPr wrap="square" lIns="0" tIns="0" rIns="0" bIns="0">
            <a:spAutoFit/>
          </a:bodyPr>
          <a:lstStyle>
            <a:lvl1pPr>
              <a:defRPr sz="2000" b="0" i="0">
                <a:solidFill>
                  <a:schemeClr val="tx1"/>
                </a:solidFill>
                <a:latin typeface="Tahoma"/>
                <a:cs typeface="Tahom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13-Oct-25</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1.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hyperlink" Target="mailto:reservations@wairakei.co.nz"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sp>
          <p:nvSpPr>
            <p:cNvPr id="3" name="object 3"/>
            <p:cNvSpPr/>
            <p:nvPr/>
          </p:nvSpPr>
          <p:spPr>
            <a:xfrm>
              <a:off x="0" y="0"/>
              <a:ext cx="11582400" cy="10287000"/>
            </a:xfrm>
            <a:custGeom>
              <a:avLst/>
              <a:gdLst/>
              <a:ahLst/>
              <a:cxnLst/>
              <a:rect l="l" t="t" r="r" b="b"/>
              <a:pathLst>
                <a:path w="11582400" h="10287000">
                  <a:moveTo>
                    <a:pt x="0" y="10287000"/>
                  </a:moveTo>
                  <a:lnTo>
                    <a:pt x="11582400" y="10287000"/>
                  </a:lnTo>
                  <a:lnTo>
                    <a:pt x="11582400" y="0"/>
                  </a:lnTo>
                  <a:lnTo>
                    <a:pt x="0" y="0"/>
                  </a:lnTo>
                  <a:lnTo>
                    <a:pt x="0" y="10287000"/>
                  </a:lnTo>
                  <a:close/>
                </a:path>
              </a:pathLst>
            </a:custGeom>
            <a:solidFill>
              <a:srgbClr val="FBF4F0"/>
            </a:solidFill>
          </p:spPr>
          <p:txBody>
            <a:bodyPr wrap="square" lIns="0" tIns="0" rIns="0" bIns="0" rtlCol="0"/>
            <a:lstStyle/>
            <a:p>
              <a:endParaRPr/>
            </a:p>
          </p:txBody>
        </p:sp>
        <p:sp>
          <p:nvSpPr>
            <p:cNvPr id="4" name="object 4"/>
            <p:cNvSpPr/>
            <p:nvPr/>
          </p:nvSpPr>
          <p:spPr>
            <a:xfrm>
              <a:off x="11582400" y="0"/>
              <a:ext cx="6705600" cy="10287000"/>
            </a:xfrm>
            <a:custGeom>
              <a:avLst/>
              <a:gdLst/>
              <a:ahLst/>
              <a:cxnLst/>
              <a:rect l="l" t="t" r="r" b="b"/>
              <a:pathLst>
                <a:path w="6705600" h="10287000">
                  <a:moveTo>
                    <a:pt x="6705600" y="0"/>
                  </a:moveTo>
                  <a:lnTo>
                    <a:pt x="0" y="0"/>
                  </a:lnTo>
                  <a:lnTo>
                    <a:pt x="0" y="10287000"/>
                  </a:lnTo>
                  <a:lnTo>
                    <a:pt x="6705600" y="10287000"/>
                  </a:lnTo>
                  <a:lnTo>
                    <a:pt x="6705600" y="0"/>
                  </a:lnTo>
                  <a:close/>
                </a:path>
              </a:pathLst>
            </a:custGeom>
            <a:solidFill>
              <a:srgbClr val="DDD9C3"/>
            </a:solidFill>
          </p:spPr>
          <p:txBody>
            <a:bodyPr wrap="square" lIns="0" tIns="0" rIns="0" bIns="0" rtlCol="0"/>
            <a:lstStyle/>
            <a:p>
              <a:endParaRPr/>
            </a:p>
          </p:txBody>
        </p:sp>
        <p:pic>
          <p:nvPicPr>
            <p:cNvPr id="5" name="object 5"/>
            <p:cNvPicPr/>
            <p:nvPr/>
          </p:nvPicPr>
          <p:blipFill>
            <a:blip r:embed="rId2" cstate="print"/>
            <a:stretch>
              <a:fillRect/>
            </a:stretch>
          </p:blipFill>
          <p:spPr>
            <a:xfrm>
              <a:off x="1266558" y="892175"/>
              <a:ext cx="5029200" cy="2035809"/>
            </a:xfrm>
            <a:prstGeom prst="rect">
              <a:avLst/>
            </a:prstGeom>
          </p:spPr>
        </p:pic>
        <p:pic>
          <p:nvPicPr>
            <p:cNvPr id="6" name="object 6"/>
            <p:cNvPicPr/>
            <p:nvPr/>
          </p:nvPicPr>
          <p:blipFill>
            <a:blip r:embed="rId3" cstate="print"/>
            <a:stretch>
              <a:fillRect/>
            </a:stretch>
          </p:blipFill>
          <p:spPr>
            <a:xfrm>
              <a:off x="11934063" y="399059"/>
              <a:ext cx="6002273" cy="9418447"/>
            </a:xfrm>
            <a:prstGeom prst="rect">
              <a:avLst/>
            </a:prstGeom>
          </p:spPr>
        </p:pic>
      </p:grpSp>
      <p:sp>
        <p:nvSpPr>
          <p:cNvPr id="7" name="object 7"/>
          <p:cNvSpPr txBox="1"/>
          <p:nvPr/>
        </p:nvSpPr>
        <p:spPr>
          <a:xfrm>
            <a:off x="2121154" y="7180326"/>
            <a:ext cx="6978015" cy="391160"/>
          </a:xfrm>
          <a:prstGeom prst="rect">
            <a:avLst/>
          </a:prstGeom>
        </p:spPr>
        <p:txBody>
          <a:bodyPr vert="horz" wrap="square" lIns="0" tIns="12700" rIns="0" bIns="0" rtlCol="0">
            <a:spAutoFit/>
          </a:bodyPr>
          <a:lstStyle/>
          <a:p>
            <a:pPr marL="12700">
              <a:lnSpc>
                <a:spcPct val="100000"/>
              </a:lnSpc>
              <a:spcBef>
                <a:spcPts val="100"/>
              </a:spcBef>
            </a:pPr>
            <a:r>
              <a:rPr sz="2400" spc="90" dirty="0">
                <a:latin typeface="Cambria"/>
                <a:cs typeface="Cambria"/>
              </a:rPr>
              <a:t>Delivering</a:t>
            </a:r>
            <a:r>
              <a:rPr sz="2400" spc="140" dirty="0">
                <a:latin typeface="Cambria"/>
                <a:cs typeface="Cambria"/>
              </a:rPr>
              <a:t> </a:t>
            </a:r>
            <a:r>
              <a:rPr sz="2400" dirty="0">
                <a:latin typeface="Cambria"/>
                <a:cs typeface="Cambria"/>
              </a:rPr>
              <a:t>more</a:t>
            </a:r>
            <a:r>
              <a:rPr sz="2400" spc="170" dirty="0">
                <a:latin typeface="Cambria"/>
                <a:cs typeface="Cambria"/>
              </a:rPr>
              <a:t> </a:t>
            </a:r>
            <a:r>
              <a:rPr sz="2400" spc="125" dirty="0">
                <a:latin typeface="Cambria"/>
                <a:cs typeface="Cambria"/>
              </a:rPr>
              <a:t>than</a:t>
            </a:r>
            <a:r>
              <a:rPr sz="2400" spc="165" dirty="0">
                <a:latin typeface="Cambria"/>
                <a:cs typeface="Cambria"/>
              </a:rPr>
              <a:t> </a:t>
            </a:r>
            <a:r>
              <a:rPr sz="2400" spc="150" dirty="0">
                <a:latin typeface="Cambria"/>
                <a:cs typeface="Cambria"/>
              </a:rPr>
              <a:t>a</a:t>
            </a:r>
            <a:r>
              <a:rPr sz="2400" spc="175" dirty="0">
                <a:latin typeface="Cambria"/>
                <a:cs typeface="Cambria"/>
              </a:rPr>
              <a:t> </a:t>
            </a:r>
            <a:r>
              <a:rPr sz="2400" spc="70" dirty="0">
                <a:latin typeface="Cambria"/>
                <a:cs typeface="Cambria"/>
              </a:rPr>
              <a:t>venue</a:t>
            </a:r>
            <a:r>
              <a:rPr sz="2400" spc="160" dirty="0">
                <a:latin typeface="Cambria"/>
                <a:cs typeface="Cambria"/>
              </a:rPr>
              <a:t> </a:t>
            </a:r>
            <a:r>
              <a:rPr sz="2400" spc="130" dirty="0">
                <a:latin typeface="Cambria"/>
                <a:cs typeface="Cambria"/>
              </a:rPr>
              <a:t>–</a:t>
            </a:r>
            <a:r>
              <a:rPr sz="2400" spc="180" dirty="0">
                <a:latin typeface="Cambria"/>
                <a:cs typeface="Cambria"/>
              </a:rPr>
              <a:t> </a:t>
            </a:r>
            <a:r>
              <a:rPr sz="2400" dirty="0">
                <a:latin typeface="Cambria"/>
                <a:cs typeface="Cambria"/>
              </a:rPr>
              <a:t>it’s</a:t>
            </a:r>
            <a:r>
              <a:rPr sz="2400" spc="155" dirty="0">
                <a:latin typeface="Cambria"/>
                <a:cs typeface="Cambria"/>
              </a:rPr>
              <a:t> </a:t>
            </a:r>
            <a:r>
              <a:rPr sz="2400" spc="150" dirty="0">
                <a:latin typeface="Cambria"/>
                <a:cs typeface="Cambria"/>
              </a:rPr>
              <a:t>a</a:t>
            </a:r>
            <a:r>
              <a:rPr sz="2400" spc="165" dirty="0">
                <a:latin typeface="Cambria"/>
                <a:cs typeface="Cambria"/>
              </a:rPr>
              <a:t> </a:t>
            </a:r>
            <a:r>
              <a:rPr sz="2400" spc="70" dirty="0">
                <a:latin typeface="Cambria"/>
                <a:cs typeface="Cambria"/>
              </a:rPr>
              <a:t>destination.</a:t>
            </a:r>
            <a:endParaRPr sz="2400">
              <a:latin typeface="Cambria"/>
              <a:cs typeface="Cambria"/>
            </a:endParaRPr>
          </a:p>
        </p:txBody>
      </p:sp>
      <p:pic>
        <p:nvPicPr>
          <p:cNvPr id="8" name="object 8"/>
          <p:cNvPicPr/>
          <p:nvPr/>
        </p:nvPicPr>
        <p:blipFill>
          <a:blip r:embed="rId4" cstate="print"/>
          <a:stretch>
            <a:fillRect/>
          </a:stretch>
        </p:blipFill>
        <p:spPr>
          <a:xfrm>
            <a:off x="7151623" y="714629"/>
            <a:ext cx="2563241" cy="2088261"/>
          </a:xfrm>
          <a:prstGeom prst="rect">
            <a:avLst/>
          </a:prstGeom>
        </p:spPr>
      </p:pic>
      <p:sp>
        <p:nvSpPr>
          <p:cNvPr id="9" name="object 9"/>
          <p:cNvSpPr txBox="1">
            <a:spLocks noGrp="1"/>
          </p:cNvSpPr>
          <p:nvPr>
            <p:ph type="title"/>
          </p:nvPr>
        </p:nvSpPr>
        <p:spPr>
          <a:xfrm>
            <a:off x="1254048" y="3986600"/>
            <a:ext cx="8912225" cy="2065020"/>
          </a:xfrm>
          <a:prstGeom prst="rect">
            <a:avLst/>
          </a:prstGeom>
        </p:spPr>
        <p:txBody>
          <a:bodyPr vert="horz" wrap="square" lIns="0" tIns="229870" rIns="0" bIns="0" rtlCol="0">
            <a:spAutoFit/>
          </a:bodyPr>
          <a:lstStyle/>
          <a:p>
            <a:pPr marL="12700">
              <a:lnSpc>
                <a:spcPct val="100000"/>
              </a:lnSpc>
              <a:spcBef>
                <a:spcPts val="1810"/>
              </a:spcBef>
            </a:pPr>
            <a:r>
              <a:rPr sz="6600" spc="240" dirty="0"/>
              <a:t>Wairakei</a:t>
            </a:r>
            <a:r>
              <a:rPr sz="6600" spc="385" dirty="0"/>
              <a:t> </a:t>
            </a:r>
            <a:r>
              <a:rPr sz="6600" spc="180" dirty="0"/>
              <a:t>Resort</a:t>
            </a:r>
            <a:r>
              <a:rPr sz="6600" spc="360" dirty="0"/>
              <a:t> </a:t>
            </a:r>
            <a:r>
              <a:rPr sz="6600" spc="125" dirty="0"/>
              <a:t>Taupō</a:t>
            </a:r>
            <a:endParaRPr sz="6600"/>
          </a:p>
          <a:p>
            <a:pPr marL="511175" algn="ctr">
              <a:lnSpc>
                <a:spcPct val="100000"/>
              </a:lnSpc>
              <a:spcBef>
                <a:spcPts val="1145"/>
              </a:spcBef>
            </a:pPr>
            <a:r>
              <a:rPr sz="4400" spc="145" dirty="0"/>
              <a:t>Now</a:t>
            </a:r>
            <a:r>
              <a:rPr sz="4400" spc="254" dirty="0"/>
              <a:t> </a:t>
            </a:r>
            <a:r>
              <a:rPr sz="4400" spc="240" dirty="0"/>
              <a:t>Managed </a:t>
            </a:r>
            <a:r>
              <a:rPr sz="4400" spc="90" dirty="0"/>
              <a:t>by</a:t>
            </a:r>
            <a:r>
              <a:rPr sz="4400" spc="10" dirty="0"/>
              <a:t> </a:t>
            </a:r>
            <a:r>
              <a:rPr sz="4400" spc="75" dirty="0"/>
              <a:t>Accor</a:t>
            </a:r>
            <a:endParaRPr sz="4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534654" y="0"/>
            <a:ext cx="9753600" cy="10287000"/>
            <a:chOff x="8534654" y="0"/>
            <a:chExt cx="9753600" cy="10287000"/>
          </a:xfrm>
        </p:grpSpPr>
        <p:sp>
          <p:nvSpPr>
            <p:cNvPr id="3" name="object 3"/>
            <p:cNvSpPr/>
            <p:nvPr/>
          </p:nvSpPr>
          <p:spPr>
            <a:xfrm>
              <a:off x="10880090" y="0"/>
              <a:ext cx="7407909" cy="10287000"/>
            </a:xfrm>
            <a:custGeom>
              <a:avLst/>
              <a:gdLst/>
              <a:ahLst/>
              <a:cxnLst/>
              <a:rect l="l" t="t" r="r" b="b"/>
              <a:pathLst>
                <a:path w="7407909" h="10287000">
                  <a:moveTo>
                    <a:pt x="0" y="0"/>
                  </a:moveTo>
                  <a:lnTo>
                    <a:pt x="0" y="10287000"/>
                  </a:lnTo>
                  <a:lnTo>
                    <a:pt x="7407909" y="10287000"/>
                  </a:lnTo>
                  <a:lnTo>
                    <a:pt x="7407909" y="33"/>
                  </a:lnTo>
                  <a:lnTo>
                    <a:pt x="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8534654" y="1712976"/>
              <a:ext cx="9355963" cy="3313811"/>
            </a:xfrm>
            <a:prstGeom prst="rect">
              <a:avLst/>
            </a:prstGeom>
          </p:spPr>
        </p:pic>
        <p:pic>
          <p:nvPicPr>
            <p:cNvPr id="5" name="object 5"/>
            <p:cNvPicPr/>
            <p:nvPr/>
          </p:nvPicPr>
          <p:blipFill>
            <a:blip r:embed="rId3" cstate="print"/>
            <a:stretch>
              <a:fillRect/>
            </a:stretch>
          </p:blipFill>
          <p:spPr>
            <a:xfrm>
              <a:off x="8534654" y="6011455"/>
              <a:ext cx="9355963" cy="3313811"/>
            </a:xfrm>
            <a:prstGeom prst="rect">
              <a:avLst/>
            </a:prstGeom>
          </p:spPr>
        </p:pic>
      </p:grpSp>
      <p:sp>
        <p:nvSpPr>
          <p:cNvPr id="6" name="object 6"/>
          <p:cNvSpPr txBox="1">
            <a:spLocks noGrp="1"/>
          </p:cNvSpPr>
          <p:nvPr>
            <p:ph type="title"/>
          </p:nvPr>
        </p:nvSpPr>
        <p:spPr>
          <a:xfrm>
            <a:off x="522223" y="1403731"/>
            <a:ext cx="6782434" cy="665480"/>
          </a:xfrm>
          <a:prstGeom prst="rect">
            <a:avLst/>
          </a:prstGeom>
        </p:spPr>
        <p:txBody>
          <a:bodyPr vert="horz" wrap="square" lIns="0" tIns="12700" rIns="0" bIns="0" rtlCol="0">
            <a:spAutoFit/>
          </a:bodyPr>
          <a:lstStyle/>
          <a:p>
            <a:pPr marL="12700">
              <a:lnSpc>
                <a:spcPct val="100000"/>
              </a:lnSpc>
              <a:spcBef>
                <a:spcPts val="100"/>
              </a:spcBef>
            </a:pPr>
            <a:r>
              <a:rPr spc="350" dirty="0"/>
              <a:t>Huka</a:t>
            </a:r>
            <a:r>
              <a:rPr spc="250" dirty="0"/>
              <a:t> </a:t>
            </a:r>
            <a:r>
              <a:rPr spc="220" dirty="0"/>
              <a:t>Standard</a:t>
            </a:r>
            <a:r>
              <a:rPr spc="265" dirty="0"/>
              <a:t> </a:t>
            </a:r>
            <a:r>
              <a:rPr spc="80" dirty="0"/>
              <a:t>Twin</a:t>
            </a:r>
            <a:r>
              <a:rPr spc="254" dirty="0"/>
              <a:t> </a:t>
            </a:r>
            <a:r>
              <a:rPr spc="50" dirty="0"/>
              <a:t>Room</a:t>
            </a:r>
          </a:p>
        </p:txBody>
      </p:sp>
      <p:sp>
        <p:nvSpPr>
          <p:cNvPr id="7" name="object 7"/>
          <p:cNvSpPr txBox="1"/>
          <p:nvPr/>
        </p:nvSpPr>
        <p:spPr>
          <a:xfrm>
            <a:off x="522223" y="2064258"/>
            <a:ext cx="7332980" cy="8000267"/>
          </a:xfrm>
          <a:prstGeom prst="rect">
            <a:avLst/>
          </a:prstGeom>
        </p:spPr>
        <p:txBody>
          <a:bodyPr vert="horz" wrap="square" lIns="0" tIns="56515" rIns="0" bIns="0" rtlCol="0">
            <a:spAutoFit/>
          </a:bodyPr>
          <a:lstStyle/>
          <a:p>
            <a:pPr marL="400685" indent="-193040">
              <a:lnSpc>
                <a:spcPct val="100000"/>
              </a:lnSpc>
              <a:spcBef>
                <a:spcPts val="445"/>
              </a:spcBef>
              <a:buFont typeface="Arial MT"/>
              <a:buChar char="•"/>
              <a:tabLst>
                <a:tab pos="400685" algn="l"/>
              </a:tabLst>
            </a:pPr>
            <a:r>
              <a:rPr sz="1800" spc="-25" dirty="0">
                <a:solidFill>
                  <a:srgbClr val="535353"/>
                </a:solidFill>
                <a:latin typeface="Tahoma"/>
                <a:cs typeface="Tahoma"/>
              </a:rPr>
              <a:t>Q2C</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105" dirty="0">
                <a:solidFill>
                  <a:srgbClr val="535353"/>
                </a:solidFill>
                <a:latin typeface="Tahoma"/>
                <a:cs typeface="Tahoma"/>
              </a:rPr>
              <a:t>34</a:t>
            </a:r>
            <a:r>
              <a:rPr sz="1800" spc="-185" dirty="0">
                <a:solidFill>
                  <a:srgbClr val="535353"/>
                </a:solidFill>
                <a:latin typeface="Tahoma"/>
                <a:cs typeface="Tahoma"/>
              </a:rPr>
              <a:t> </a:t>
            </a:r>
            <a:r>
              <a:rPr sz="1800" spc="-20" dirty="0">
                <a:solidFill>
                  <a:srgbClr val="535353"/>
                </a:solidFill>
                <a:latin typeface="Tahoma"/>
                <a:cs typeface="Tahoma"/>
              </a:rPr>
              <a:t>rooms</a:t>
            </a:r>
            <a:endParaRPr lang="en-US" sz="1800" spc="-20" dirty="0">
              <a:solidFill>
                <a:srgbClr val="535353"/>
              </a:solidFill>
              <a:latin typeface="Tahoma"/>
              <a:cs typeface="Tahoma"/>
            </a:endParaRPr>
          </a:p>
          <a:p>
            <a:pPr marL="400685" indent="-193040">
              <a:lnSpc>
                <a:spcPct val="100000"/>
              </a:lnSpc>
              <a:spcBef>
                <a:spcPts val="350"/>
              </a:spcBef>
              <a:buFont typeface="Arial MT"/>
              <a:buChar char="•"/>
              <a:tabLst>
                <a:tab pos="400685" algn="l"/>
              </a:tabLst>
            </a:pPr>
            <a:r>
              <a:rPr lang="en-US" spc="-20" dirty="0">
                <a:solidFill>
                  <a:srgbClr val="535353"/>
                </a:solidFill>
                <a:latin typeface="Tahoma"/>
                <a:cs typeface="Tahoma"/>
              </a:rPr>
              <a:t>Maximum 4 guests</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50" dirty="0">
                <a:solidFill>
                  <a:srgbClr val="535353"/>
                </a:solidFill>
                <a:latin typeface="Tahoma"/>
                <a:cs typeface="Tahoma"/>
              </a:rPr>
              <a:t>Two</a:t>
            </a:r>
            <a:r>
              <a:rPr sz="1800" spc="-175" dirty="0">
                <a:solidFill>
                  <a:srgbClr val="535353"/>
                </a:solidFill>
                <a:latin typeface="Tahoma"/>
                <a:cs typeface="Tahoma"/>
              </a:rPr>
              <a:t> </a:t>
            </a:r>
            <a:r>
              <a:rPr sz="1800" spc="-45" dirty="0">
                <a:solidFill>
                  <a:srgbClr val="535353"/>
                </a:solidFill>
                <a:latin typeface="Tahoma"/>
                <a:cs typeface="Tahoma"/>
              </a:rPr>
              <a:t>queen</a:t>
            </a:r>
            <a:r>
              <a:rPr sz="1800" spc="-180"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40" dirty="0">
                <a:solidFill>
                  <a:srgbClr val="535353"/>
                </a:solidFill>
                <a:latin typeface="Tahoma"/>
                <a:cs typeface="Tahoma"/>
              </a:rPr>
              <a:t>Beds</a:t>
            </a:r>
            <a:r>
              <a:rPr sz="1800" spc="-175" dirty="0">
                <a:solidFill>
                  <a:srgbClr val="535353"/>
                </a:solidFill>
                <a:latin typeface="Tahoma"/>
                <a:cs typeface="Tahoma"/>
              </a:rPr>
              <a:t> </a:t>
            </a:r>
            <a:r>
              <a:rPr sz="1800" spc="-25" dirty="0">
                <a:solidFill>
                  <a:srgbClr val="535353"/>
                </a:solidFill>
                <a:latin typeface="Tahoma"/>
                <a:cs typeface="Tahoma"/>
              </a:rPr>
              <a:t>cannot</a:t>
            </a:r>
            <a:r>
              <a:rPr sz="1800" spc="-165" dirty="0">
                <a:solidFill>
                  <a:srgbClr val="535353"/>
                </a:solidFill>
                <a:latin typeface="Tahoma"/>
                <a:cs typeface="Tahoma"/>
              </a:rPr>
              <a:t> </a:t>
            </a:r>
            <a:r>
              <a:rPr sz="1800" spc="-45" dirty="0">
                <a:solidFill>
                  <a:srgbClr val="535353"/>
                </a:solidFill>
                <a:latin typeface="Tahoma"/>
                <a:cs typeface="Tahoma"/>
              </a:rPr>
              <a:t>be</a:t>
            </a:r>
            <a:r>
              <a:rPr sz="1800" spc="-175" dirty="0">
                <a:solidFill>
                  <a:srgbClr val="535353"/>
                </a:solidFill>
                <a:latin typeface="Tahoma"/>
                <a:cs typeface="Tahoma"/>
              </a:rPr>
              <a:t> </a:t>
            </a:r>
            <a:r>
              <a:rPr sz="1800" spc="-20" dirty="0">
                <a:solidFill>
                  <a:srgbClr val="535353"/>
                </a:solidFill>
                <a:latin typeface="Tahoma"/>
                <a:cs typeface="Tahoma"/>
              </a:rPr>
              <a:t>split</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45" dirty="0">
                <a:solidFill>
                  <a:srgbClr val="535353"/>
                </a:solidFill>
                <a:latin typeface="Tahoma"/>
                <a:cs typeface="Tahoma"/>
              </a:rPr>
              <a:t>Shower</a:t>
            </a:r>
            <a:r>
              <a:rPr sz="1800" spc="-195"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0" dirty="0">
                <a:solidFill>
                  <a:srgbClr val="535353"/>
                </a:solidFill>
                <a:latin typeface="Tahoma"/>
                <a:cs typeface="Tahoma"/>
              </a:rPr>
              <a:t>bath</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01320" marR="1130935" indent="-193675">
              <a:lnSpc>
                <a:spcPts val="2510"/>
              </a:lnSpc>
              <a:spcBef>
                <a:spcPts val="130"/>
              </a:spcBef>
              <a:buFont typeface="Arial MT"/>
              <a:buChar char="•"/>
              <a:tabLst>
                <a:tab pos="401320" algn="l"/>
              </a:tabLst>
            </a:pPr>
            <a:r>
              <a:rPr sz="1800" spc="-40" dirty="0">
                <a:solidFill>
                  <a:srgbClr val="535353"/>
                </a:solidFill>
                <a:latin typeface="Tahoma"/>
                <a:cs typeface="Tahoma"/>
              </a:rPr>
              <a:t>Eight</a:t>
            </a:r>
            <a:r>
              <a:rPr sz="1800" spc="-170"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25" dirty="0">
                <a:solidFill>
                  <a:srgbClr val="535353"/>
                </a:solidFill>
                <a:latin typeface="Tahoma"/>
                <a:cs typeface="Tahoma"/>
              </a:rPr>
              <a:t>interconnect</a:t>
            </a:r>
            <a:r>
              <a:rPr sz="1800" spc="-130" dirty="0">
                <a:solidFill>
                  <a:srgbClr val="535353"/>
                </a:solidFill>
                <a:latin typeface="Tahoma"/>
                <a:cs typeface="Tahoma"/>
              </a:rPr>
              <a:t> </a:t>
            </a:r>
            <a:r>
              <a:rPr sz="1800" spc="-20" dirty="0">
                <a:solidFill>
                  <a:srgbClr val="535353"/>
                </a:solidFill>
                <a:latin typeface="Tahoma"/>
                <a:cs typeface="Tahoma"/>
              </a:rPr>
              <a:t>with</a:t>
            </a:r>
            <a:r>
              <a:rPr sz="1800" spc="-190" dirty="0">
                <a:solidFill>
                  <a:srgbClr val="535353"/>
                </a:solidFill>
                <a:latin typeface="Tahoma"/>
                <a:cs typeface="Tahoma"/>
              </a:rPr>
              <a:t> </a:t>
            </a:r>
            <a:r>
              <a:rPr sz="1800" spc="-45" dirty="0">
                <a:solidFill>
                  <a:srgbClr val="535353"/>
                </a:solidFill>
                <a:latin typeface="Tahoma"/>
                <a:cs typeface="Tahoma"/>
              </a:rPr>
              <a:t>each</a:t>
            </a:r>
            <a:r>
              <a:rPr sz="1800" spc="-160" dirty="0">
                <a:solidFill>
                  <a:srgbClr val="535353"/>
                </a:solidFill>
                <a:latin typeface="Tahoma"/>
                <a:cs typeface="Tahoma"/>
              </a:rPr>
              <a:t> </a:t>
            </a:r>
            <a:r>
              <a:rPr sz="1800" spc="-35" dirty="0">
                <a:solidFill>
                  <a:srgbClr val="535353"/>
                </a:solidFill>
                <a:latin typeface="Tahoma"/>
                <a:cs typeface="Tahoma"/>
              </a:rPr>
              <a:t>other</a:t>
            </a:r>
            <a:r>
              <a:rPr sz="1800" spc="-165" dirty="0">
                <a:solidFill>
                  <a:srgbClr val="535353"/>
                </a:solidFill>
                <a:latin typeface="Tahoma"/>
                <a:cs typeface="Tahoma"/>
              </a:rPr>
              <a:t> </a:t>
            </a:r>
            <a:r>
              <a:rPr sz="1800" spc="-55" dirty="0">
                <a:solidFill>
                  <a:srgbClr val="535353"/>
                </a:solidFill>
                <a:latin typeface="Tahoma"/>
                <a:cs typeface="Tahoma"/>
              </a:rPr>
              <a:t>(two</a:t>
            </a:r>
            <a:r>
              <a:rPr sz="1800" spc="-160"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65" dirty="0">
                <a:solidFill>
                  <a:srgbClr val="535353"/>
                </a:solidFill>
                <a:latin typeface="Tahoma"/>
                <a:cs typeface="Tahoma"/>
              </a:rPr>
              <a:t>max</a:t>
            </a:r>
            <a:r>
              <a:rPr sz="1800" spc="-155" dirty="0">
                <a:solidFill>
                  <a:srgbClr val="535353"/>
                </a:solidFill>
                <a:latin typeface="Tahoma"/>
                <a:cs typeface="Tahoma"/>
              </a:rPr>
              <a:t> </a:t>
            </a:r>
            <a:r>
              <a:rPr sz="1800" spc="-25" dirty="0">
                <a:solidFill>
                  <a:srgbClr val="535353"/>
                </a:solidFill>
                <a:latin typeface="Tahoma"/>
                <a:cs typeface="Tahoma"/>
              </a:rPr>
              <a:t>to </a:t>
            </a:r>
            <a:r>
              <a:rPr sz="1800" spc="-10" dirty="0">
                <a:solidFill>
                  <a:srgbClr val="535353"/>
                </a:solidFill>
                <a:latin typeface="Tahoma"/>
                <a:cs typeface="Tahoma"/>
              </a:rPr>
              <a:t>interconnect)</a:t>
            </a:r>
            <a:endParaRPr sz="1800" dirty="0">
              <a:latin typeface="Tahoma"/>
              <a:cs typeface="Tahoma"/>
            </a:endParaRPr>
          </a:p>
          <a:p>
            <a:pPr marL="400685" indent="-193040">
              <a:lnSpc>
                <a:spcPct val="100000"/>
              </a:lnSpc>
              <a:spcBef>
                <a:spcPts val="190"/>
              </a:spcBef>
              <a:buFont typeface="Arial MT"/>
              <a:buChar char="•"/>
              <a:tabLst>
                <a:tab pos="400685" algn="l"/>
              </a:tabLst>
            </a:pPr>
            <a:r>
              <a:rPr sz="1800" spc="-45" dirty="0">
                <a:solidFill>
                  <a:srgbClr val="535353"/>
                </a:solidFill>
                <a:latin typeface="Tahoma"/>
                <a:cs typeface="Tahoma"/>
              </a:rPr>
              <a:t>Space</a:t>
            </a:r>
            <a:r>
              <a:rPr sz="1800" spc="-185" dirty="0">
                <a:solidFill>
                  <a:srgbClr val="535353"/>
                </a:solidFill>
                <a:latin typeface="Tahoma"/>
                <a:cs typeface="Tahoma"/>
              </a:rPr>
              <a:t> </a:t>
            </a:r>
            <a:r>
              <a:rPr sz="1800" spc="-35" dirty="0">
                <a:solidFill>
                  <a:srgbClr val="535353"/>
                </a:solidFill>
                <a:latin typeface="Tahoma"/>
                <a:cs typeface="Tahoma"/>
              </a:rPr>
              <a:t>for</a:t>
            </a:r>
            <a:r>
              <a:rPr sz="1800" spc="-170"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10" dirty="0">
                <a:solidFill>
                  <a:srgbClr val="535353"/>
                </a:solidFill>
                <a:latin typeface="Tahoma"/>
                <a:cs typeface="Tahoma"/>
              </a:rPr>
              <a:t>rollaway</a:t>
            </a:r>
            <a:endParaRPr sz="1800" dirty="0">
              <a:latin typeface="Tahoma"/>
              <a:cs typeface="Tahoma"/>
            </a:endParaRPr>
          </a:p>
          <a:p>
            <a:pPr marL="400685" indent="-193040">
              <a:lnSpc>
                <a:spcPct val="100000"/>
              </a:lnSpc>
              <a:spcBef>
                <a:spcPts val="340"/>
              </a:spcBef>
              <a:buFont typeface="Arial MT"/>
              <a:buChar char="•"/>
              <a:tabLst>
                <a:tab pos="400685" algn="l"/>
              </a:tabLst>
            </a:pPr>
            <a:r>
              <a:rPr sz="1800" spc="-50" dirty="0">
                <a:solidFill>
                  <a:srgbClr val="535353"/>
                </a:solidFill>
                <a:latin typeface="Tahoma"/>
                <a:cs typeface="Tahoma"/>
              </a:rPr>
              <a:t>Wall</a:t>
            </a:r>
            <a:r>
              <a:rPr sz="1800" spc="-175" dirty="0">
                <a:solidFill>
                  <a:srgbClr val="535353"/>
                </a:solidFill>
                <a:latin typeface="Tahoma"/>
                <a:cs typeface="Tahoma"/>
              </a:rPr>
              <a:t> </a:t>
            </a:r>
            <a:r>
              <a:rPr sz="1800" spc="-45" dirty="0">
                <a:solidFill>
                  <a:srgbClr val="535353"/>
                </a:solidFill>
                <a:latin typeface="Tahoma"/>
                <a:cs typeface="Tahoma"/>
              </a:rPr>
              <a:t>heater</a:t>
            </a:r>
            <a:r>
              <a:rPr sz="1800" spc="-175" dirty="0">
                <a:solidFill>
                  <a:srgbClr val="535353"/>
                </a:solidFill>
                <a:latin typeface="Tahoma"/>
                <a:cs typeface="Tahoma"/>
              </a:rPr>
              <a:t> </a:t>
            </a:r>
            <a:r>
              <a:rPr sz="1800" spc="-35" dirty="0">
                <a:solidFill>
                  <a:srgbClr val="535353"/>
                </a:solidFill>
                <a:latin typeface="Tahoma"/>
                <a:cs typeface="Tahoma"/>
              </a:rPr>
              <a:t>and</a:t>
            </a:r>
            <a:r>
              <a:rPr sz="1800" spc="-175" dirty="0">
                <a:solidFill>
                  <a:srgbClr val="535353"/>
                </a:solidFill>
                <a:latin typeface="Tahoma"/>
                <a:cs typeface="Tahoma"/>
              </a:rPr>
              <a:t> </a:t>
            </a:r>
            <a:r>
              <a:rPr sz="1800" spc="-10" dirty="0">
                <a:solidFill>
                  <a:srgbClr val="535353"/>
                </a:solidFill>
                <a:latin typeface="Tahoma"/>
                <a:cs typeface="Tahoma"/>
              </a:rPr>
              <a:t>rollaway</a:t>
            </a:r>
            <a:endParaRPr sz="1800" dirty="0">
              <a:latin typeface="Tahoma"/>
              <a:cs typeface="Tahoma"/>
            </a:endParaRPr>
          </a:p>
          <a:p>
            <a:pPr marL="400685" indent="-193040">
              <a:lnSpc>
                <a:spcPct val="100000"/>
              </a:lnSpc>
              <a:spcBef>
                <a:spcPts val="345"/>
              </a:spcBef>
              <a:buFont typeface="Arial MT"/>
              <a:buChar char="•"/>
              <a:tabLst>
                <a:tab pos="400685" algn="l"/>
              </a:tabLst>
            </a:pPr>
            <a:r>
              <a:rPr sz="1800" spc="-50" dirty="0">
                <a:solidFill>
                  <a:srgbClr val="535353"/>
                </a:solidFill>
                <a:latin typeface="Tahoma"/>
                <a:cs typeface="Tahoma"/>
              </a:rPr>
              <a:t>Wall</a:t>
            </a:r>
            <a:r>
              <a:rPr sz="1800" spc="-170" dirty="0">
                <a:solidFill>
                  <a:srgbClr val="535353"/>
                </a:solidFill>
                <a:latin typeface="Tahoma"/>
                <a:cs typeface="Tahoma"/>
              </a:rPr>
              <a:t> </a:t>
            </a:r>
            <a:r>
              <a:rPr sz="1800" spc="-10" dirty="0">
                <a:solidFill>
                  <a:srgbClr val="535353"/>
                </a:solidFill>
                <a:latin typeface="Tahoma"/>
                <a:cs typeface="Tahoma"/>
              </a:rPr>
              <a:t>heater</a:t>
            </a:r>
            <a:endParaRPr sz="1800" dirty="0">
              <a:latin typeface="Tahoma"/>
              <a:cs typeface="Tahoma"/>
            </a:endParaRPr>
          </a:p>
          <a:p>
            <a:pPr marL="12700">
              <a:lnSpc>
                <a:spcPct val="100000"/>
              </a:lnSpc>
              <a:spcBef>
                <a:spcPts val="1895"/>
              </a:spcBef>
            </a:pPr>
            <a:r>
              <a:rPr sz="4200" spc="204" dirty="0">
                <a:solidFill>
                  <a:srgbClr val="C3A12D"/>
                </a:solidFill>
                <a:latin typeface="Cambria"/>
                <a:cs typeface="Cambria"/>
              </a:rPr>
              <a:t>Tauhara</a:t>
            </a:r>
            <a:r>
              <a:rPr sz="4200" spc="250" dirty="0">
                <a:solidFill>
                  <a:srgbClr val="C3A12D"/>
                </a:solidFill>
                <a:latin typeface="Cambria"/>
                <a:cs typeface="Cambria"/>
              </a:rPr>
              <a:t> </a:t>
            </a:r>
            <a:r>
              <a:rPr sz="4200" spc="130" dirty="0">
                <a:solidFill>
                  <a:srgbClr val="C3A12D"/>
                </a:solidFill>
                <a:latin typeface="Cambria"/>
                <a:cs typeface="Cambria"/>
              </a:rPr>
              <a:t>Superior</a:t>
            </a:r>
            <a:r>
              <a:rPr sz="4200" spc="240" dirty="0">
                <a:solidFill>
                  <a:srgbClr val="C3A12D"/>
                </a:solidFill>
                <a:latin typeface="Cambria"/>
                <a:cs typeface="Cambria"/>
              </a:rPr>
              <a:t> </a:t>
            </a:r>
            <a:r>
              <a:rPr sz="4200" spc="85" dirty="0">
                <a:solidFill>
                  <a:srgbClr val="C3A12D"/>
                </a:solidFill>
                <a:latin typeface="Cambria"/>
                <a:cs typeface="Cambria"/>
              </a:rPr>
              <a:t>Twin</a:t>
            </a:r>
            <a:r>
              <a:rPr sz="4200" spc="254" dirty="0">
                <a:solidFill>
                  <a:srgbClr val="C3A12D"/>
                </a:solidFill>
                <a:latin typeface="Cambria"/>
                <a:cs typeface="Cambria"/>
              </a:rPr>
              <a:t> </a:t>
            </a:r>
            <a:r>
              <a:rPr sz="4200" spc="50" dirty="0">
                <a:solidFill>
                  <a:srgbClr val="C3A12D"/>
                </a:solidFill>
                <a:latin typeface="Cambria"/>
                <a:cs typeface="Cambria"/>
              </a:rPr>
              <a:t>Room</a:t>
            </a:r>
            <a:endParaRPr sz="4200" dirty="0">
              <a:latin typeface="Cambria"/>
              <a:cs typeface="Cambria"/>
            </a:endParaRPr>
          </a:p>
          <a:p>
            <a:pPr marL="400685" indent="-193040">
              <a:lnSpc>
                <a:spcPct val="100000"/>
              </a:lnSpc>
              <a:spcBef>
                <a:spcPts val="770"/>
              </a:spcBef>
              <a:buFont typeface="Arial MT"/>
              <a:buChar char="•"/>
              <a:tabLst>
                <a:tab pos="400685" algn="l"/>
              </a:tabLst>
            </a:pPr>
            <a:r>
              <a:rPr sz="1800" spc="-10" dirty="0">
                <a:solidFill>
                  <a:srgbClr val="535353"/>
                </a:solidFill>
                <a:latin typeface="Tahoma"/>
                <a:cs typeface="Tahoma"/>
              </a:rPr>
              <a:t>TWBBC</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105" dirty="0">
                <a:solidFill>
                  <a:srgbClr val="535353"/>
                </a:solidFill>
                <a:latin typeface="Tahoma"/>
                <a:cs typeface="Tahoma"/>
              </a:rPr>
              <a:t>33</a:t>
            </a:r>
            <a:r>
              <a:rPr sz="1800" spc="-185" dirty="0">
                <a:solidFill>
                  <a:srgbClr val="535353"/>
                </a:solidFill>
                <a:latin typeface="Tahoma"/>
                <a:cs typeface="Tahoma"/>
              </a:rPr>
              <a:t> </a:t>
            </a:r>
            <a:r>
              <a:rPr sz="1800" spc="-20" dirty="0">
                <a:solidFill>
                  <a:srgbClr val="535353"/>
                </a:solidFill>
                <a:latin typeface="Tahoma"/>
                <a:cs typeface="Tahoma"/>
              </a:rPr>
              <a:t>rooms</a:t>
            </a:r>
            <a:endParaRPr sz="1800" dirty="0">
              <a:latin typeface="Tahoma"/>
              <a:cs typeface="Tahoma"/>
            </a:endParaRPr>
          </a:p>
          <a:p>
            <a:pPr marL="400685" indent="-193040">
              <a:lnSpc>
                <a:spcPct val="100000"/>
              </a:lnSpc>
              <a:spcBef>
                <a:spcPts val="335"/>
              </a:spcBef>
              <a:buFont typeface="Arial MT"/>
              <a:buChar char="•"/>
              <a:tabLst>
                <a:tab pos="400685" algn="l"/>
              </a:tabLst>
            </a:pPr>
            <a:r>
              <a:rPr lang="en-US" sz="1800" dirty="0">
                <a:latin typeface="Tahoma"/>
                <a:cs typeface="Tahoma"/>
              </a:rPr>
              <a:t>Maximum 4 Guests</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50" dirty="0">
                <a:solidFill>
                  <a:srgbClr val="535353"/>
                </a:solidFill>
                <a:latin typeface="Tahoma"/>
                <a:cs typeface="Tahoma"/>
              </a:rPr>
              <a:t>Two</a:t>
            </a:r>
            <a:r>
              <a:rPr sz="1800" spc="-175" dirty="0">
                <a:solidFill>
                  <a:srgbClr val="535353"/>
                </a:solidFill>
                <a:latin typeface="Tahoma"/>
                <a:cs typeface="Tahoma"/>
              </a:rPr>
              <a:t> </a:t>
            </a:r>
            <a:r>
              <a:rPr sz="1800" spc="-45" dirty="0">
                <a:solidFill>
                  <a:srgbClr val="535353"/>
                </a:solidFill>
                <a:latin typeface="Tahoma"/>
                <a:cs typeface="Tahoma"/>
              </a:rPr>
              <a:t>queen</a:t>
            </a:r>
            <a:r>
              <a:rPr sz="1800" spc="-180"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40" dirty="0">
                <a:solidFill>
                  <a:srgbClr val="535353"/>
                </a:solidFill>
                <a:latin typeface="Tahoma"/>
                <a:cs typeface="Tahoma"/>
              </a:rPr>
              <a:t>Beds</a:t>
            </a:r>
            <a:r>
              <a:rPr sz="1800" spc="-175" dirty="0">
                <a:solidFill>
                  <a:srgbClr val="535353"/>
                </a:solidFill>
                <a:latin typeface="Tahoma"/>
                <a:cs typeface="Tahoma"/>
              </a:rPr>
              <a:t> </a:t>
            </a:r>
            <a:r>
              <a:rPr sz="1800" spc="-25" dirty="0">
                <a:solidFill>
                  <a:srgbClr val="535353"/>
                </a:solidFill>
                <a:latin typeface="Tahoma"/>
                <a:cs typeface="Tahoma"/>
              </a:rPr>
              <a:t>cannot</a:t>
            </a:r>
            <a:r>
              <a:rPr sz="1800" spc="-165" dirty="0">
                <a:solidFill>
                  <a:srgbClr val="535353"/>
                </a:solidFill>
                <a:latin typeface="Tahoma"/>
                <a:cs typeface="Tahoma"/>
              </a:rPr>
              <a:t> </a:t>
            </a:r>
            <a:r>
              <a:rPr sz="1800" spc="-45" dirty="0">
                <a:solidFill>
                  <a:srgbClr val="535353"/>
                </a:solidFill>
                <a:latin typeface="Tahoma"/>
                <a:cs typeface="Tahoma"/>
              </a:rPr>
              <a:t>be</a:t>
            </a:r>
            <a:r>
              <a:rPr sz="1800" spc="-175" dirty="0">
                <a:solidFill>
                  <a:srgbClr val="535353"/>
                </a:solidFill>
                <a:latin typeface="Tahoma"/>
                <a:cs typeface="Tahoma"/>
              </a:rPr>
              <a:t> </a:t>
            </a:r>
            <a:r>
              <a:rPr sz="1800" spc="-20" dirty="0">
                <a:solidFill>
                  <a:srgbClr val="535353"/>
                </a:solidFill>
                <a:latin typeface="Tahoma"/>
                <a:cs typeface="Tahoma"/>
              </a:rPr>
              <a:t>split</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45" dirty="0">
                <a:solidFill>
                  <a:srgbClr val="535353"/>
                </a:solidFill>
                <a:latin typeface="Tahoma"/>
                <a:cs typeface="Tahoma"/>
              </a:rPr>
              <a:t>Shower</a:t>
            </a:r>
            <a:r>
              <a:rPr sz="1800" spc="-195"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0" dirty="0">
                <a:solidFill>
                  <a:srgbClr val="535353"/>
                </a:solidFill>
                <a:latin typeface="Tahoma"/>
                <a:cs typeface="Tahoma"/>
              </a:rPr>
              <a:t>bath</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40" dirty="0">
                <a:solidFill>
                  <a:srgbClr val="535353"/>
                </a:solidFill>
                <a:latin typeface="Tahoma"/>
                <a:cs typeface="Tahoma"/>
              </a:rPr>
              <a:t>Fifteen</a:t>
            </a:r>
            <a:r>
              <a:rPr sz="1800" spc="-165"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25" dirty="0">
                <a:solidFill>
                  <a:srgbClr val="535353"/>
                </a:solidFill>
                <a:latin typeface="Tahoma"/>
                <a:cs typeface="Tahoma"/>
              </a:rPr>
              <a:t>interconnect</a:t>
            </a:r>
            <a:r>
              <a:rPr sz="1800" spc="-145" dirty="0">
                <a:solidFill>
                  <a:srgbClr val="535353"/>
                </a:solidFill>
                <a:latin typeface="Tahoma"/>
                <a:cs typeface="Tahoma"/>
              </a:rPr>
              <a:t> </a:t>
            </a:r>
            <a:r>
              <a:rPr sz="1800" dirty="0">
                <a:solidFill>
                  <a:srgbClr val="535353"/>
                </a:solidFill>
                <a:latin typeface="Tahoma"/>
                <a:cs typeface="Tahoma"/>
              </a:rPr>
              <a:t>to</a:t>
            </a:r>
            <a:r>
              <a:rPr sz="1800" spc="-150" dirty="0">
                <a:solidFill>
                  <a:srgbClr val="535353"/>
                </a:solidFill>
                <a:latin typeface="Tahoma"/>
                <a:cs typeface="Tahoma"/>
              </a:rPr>
              <a:t> </a:t>
            </a:r>
            <a:r>
              <a:rPr sz="1800" spc="-35" dirty="0">
                <a:solidFill>
                  <a:srgbClr val="535353"/>
                </a:solidFill>
                <a:latin typeface="Tahoma"/>
                <a:cs typeface="Tahoma"/>
              </a:rPr>
              <a:t>the</a:t>
            </a:r>
            <a:r>
              <a:rPr sz="1800" spc="-185" dirty="0">
                <a:solidFill>
                  <a:srgbClr val="535353"/>
                </a:solidFill>
                <a:latin typeface="Tahoma"/>
                <a:cs typeface="Tahoma"/>
              </a:rPr>
              <a:t> </a:t>
            </a:r>
            <a:r>
              <a:rPr sz="1800" spc="-55" dirty="0">
                <a:solidFill>
                  <a:srgbClr val="535353"/>
                </a:solidFill>
                <a:latin typeface="Tahoma"/>
                <a:cs typeface="Tahoma"/>
              </a:rPr>
              <a:t>Tauhara</a:t>
            </a:r>
            <a:r>
              <a:rPr sz="1800" spc="-170" dirty="0">
                <a:solidFill>
                  <a:srgbClr val="535353"/>
                </a:solidFill>
                <a:latin typeface="Tahoma"/>
                <a:cs typeface="Tahoma"/>
              </a:rPr>
              <a:t> </a:t>
            </a:r>
            <a:r>
              <a:rPr sz="1800" spc="-35" dirty="0">
                <a:solidFill>
                  <a:srgbClr val="535353"/>
                </a:solidFill>
                <a:latin typeface="Tahoma"/>
                <a:cs typeface="Tahoma"/>
              </a:rPr>
              <a:t>King</a:t>
            </a:r>
            <a:r>
              <a:rPr sz="1800" spc="-155" dirty="0">
                <a:solidFill>
                  <a:srgbClr val="535353"/>
                </a:solidFill>
                <a:latin typeface="Tahoma"/>
                <a:cs typeface="Tahoma"/>
              </a:rPr>
              <a:t> </a:t>
            </a:r>
            <a:r>
              <a:rPr sz="1800" spc="-20" dirty="0">
                <a:solidFill>
                  <a:srgbClr val="535353"/>
                </a:solidFill>
                <a:latin typeface="Tahoma"/>
                <a:cs typeface="Tahoma"/>
              </a:rPr>
              <a:t>room</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45" dirty="0">
                <a:solidFill>
                  <a:srgbClr val="535353"/>
                </a:solidFill>
                <a:latin typeface="Tahoma"/>
                <a:cs typeface="Tahoma"/>
              </a:rPr>
              <a:t>Space</a:t>
            </a:r>
            <a:r>
              <a:rPr sz="1800" spc="-185" dirty="0">
                <a:solidFill>
                  <a:srgbClr val="535353"/>
                </a:solidFill>
                <a:latin typeface="Tahoma"/>
                <a:cs typeface="Tahoma"/>
              </a:rPr>
              <a:t> </a:t>
            </a:r>
            <a:r>
              <a:rPr sz="1800" spc="-35" dirty="0">
                <a:solidFill>
                  <a:srgbClr val="535353"/>
                </a:solidFill>
                <a:latin typeface="Tahoma"/>
                <a:cs typeface="Tahoma"/>
              </a:rPr>
              <a:t>for</a:t>
            </a:r>
            <a:r>
              <a:rPr sz="1800" spc="-170"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25" dirty="0">
                <a:solidFill>
                  <a:srgbClr val="535353"/>
                </a:solidFill>
                <a:latin typeface="Tahoma"/>
                <a:cs typeface="Tahoma"/>
              </a:rPr>
              <a:t>rollaway</a:t>
            </a:r>
            <a:r>
              <a:rPr sz="1800" spc="-165" dirty="0">
                <a:solidFill>
                  <a:srgbClr val="535353"/>
                </a:solidFill>
                <a:latin typeface="Tahoma"/>
                <a:cs typeface="Tahoma"/>
              </a:rPr>
              <a:t> </a:t>
            </a:r>
            <a:r>
              <a:rPr sz="1800" spc="-35" dirty="0">
                <a:solidFill>
                  <a:srgbClr val="535353"/>
                </a:solidFill>
                <a:latin typeface="Tahoma"/>
                <a:cs typeface="Tahoma"/>
              </a:rPr>
              <a:t>bed</a:t>
            </a:r>
            <a:r>
              <a:rPr sz="1800" spc="-175" dirty="0">
                <a:solidFill>
                  <a:srgbClr val="535353"/>
                </a:solidFill>
                <a:latin typeface="Tahoma"/>
                <a:cs typeface="Tahoma"/>
              </a:rPr>
              <a:t> </a:t>
            </a:r>
            <a:r>
              <a:rPr sz="1800" spc="-25" dirty="0">
                <a:solidFill>
                  <a:srgbClr val="535353"/>
                </a:solidFill>
                <a:latin typeface="Tahoma"/>
                <a:cs typeface="Tahoma"/>
              </a:rPr>
              <a:t>or</a:t>
            </a:r>
            <a:r>
              <a:rPr sz="1800" spc="-175"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25" dirty="0">
                <a:solidFill>
                  <a:srgbClr val="535353"/>
                </a:solidFill>
                <a:latin typeface="Tahoma"/>
                <a:cs typeface="Tahoma"/>
              </a:rPr>
              <a:t>porta</a:t>
            </a:r>
            <a:r>
              <a:rPr sz="1800" spc="-165" dirty="0">
                <a:solidFill>
                  <a:srgbClr val="535353"/>
                </a:solidFill>
                <a:latin typeface="Tahoma"/>
                <a:cs typeface="Tahoma"/>
              </a:rPr>
              <a:t> </a:t>
            </a:r>
            <a:r>
              <a:rPr sz="1800" spc="-25" dirty="0">
                <a:solidFill>
                  <a:srgbClr val="535353"/>
                </a:solidFill>
                <a:latin typeface="Tahoma"/>
                <a:cs typeface="Tahoma"/>
              </a:rPr>
              <a:t>cot</a:t>
            </a:r>
            <a:endParaRPr sz="1800" dirty="0">
              <a:latin typeface="Tahoma"/>
              <a:cs typeface="Tahoma"/>
            </a:endParaRPr>
          </a:p>
          <a:p>
            <a:pPr marL="400685" indent="-193040">
              <a:lnSpc>
                <a:spcPct val="100000"/>
              </a:lnSpc>
              <a:spcBef>
                <a:spcPts val="340"/>
              </a:spcBef>
              <a:buFont typeface="Arial MT"/>
              <a:buChar char="•"/>
              <a:tabLst>
                <a:tab pos="400685" algn="l"/>
              </a:tabLst>
            </a:pPr>
            <a:r>
              <a:rPr sz="1800" dirty="0">
                <a:solidFill>
                  <a:srgbClr val="535353"/>
                </a:solidFill>
                <a:latin typeface="Tahoma"/>
                <a:cs typeface="Tahoma"/>
              </a:rPr>
              <a:t>Full</a:t>
            </a:r>
            <a:r>
              <a:rPr sz="1800" spc="-200" dirty="0">
                <a:solidFill>
                  <a:srgbClr val="535353"/>
                </a:solidFill>
                <a:latin typeface="Tahoma"/>
                <a:cs typeface="Tahoma"/>
              </a:rPr>
              <a:t> </a:t>
            </a:r>
            <a:r>
              <a:rPr sz="1800" spc="-20" dirty="0">
                <a:solidFill>
                  <a:srgbClr val="535353"/>
                </a:solidFill>
                <a:latin typeface="Tahoma"/>
                <a:cs typeface="Tahoma"/>
              </a:rPr>
              <a:t>air</a:t>
            </a:r>
            <a:r>
              <a:rPr sz="1800" spc="-195" dirty="0">
                <a:solidFill>
                  <a:srgbClr val="535353"/>
                </a:solidFill>
                <a:latin typeface="Tahoma"/>
                <a:cs typeface="Tahoma"/>
              </a:rPr>
              <a:t> </a:t>
            </a:r>
            <a:r>
              <a:rPr sz="1800" spc="-10" dirty="0">
                <a:solidFill>
                  <a:srgbClr val="535353"/>
                </a:solidFill>
                <a:latin typeface="Tahoma"/>
                <a:cs typeface="Tahoma"/>
              </a:rPr>
              <a:t>conditioning</a:t>
            </a:r>
            <a:endParaRPr sz="1800" dirty="0">
              <a:latin typeface="Tahoma"/>
              <a:cs typeface="Tahoma"/>
            </a:endParaRPr>
          </a:p>
        </p:txBody>
      </p:sp>
      <p:pic>
        <p:nvPicPr>
          <p:cNvPr id="8" name="object 8"/>
          <p:cNvPicPr/>
          <p:nvPr/>
        </p:nvPicPr>
        <p:blipFill>
          <a:blip r:embed="rId4" cstate="print"/>
          <a:stretch>
            <a:fillRect/>
          </a:stretch>
        </p:blipFill>
        <p:spPr>
          <a:xfrm>
            <a:off x="7088631" y="108457"/>
            <a:ext cx="4110735" cy="14959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088631" y="16001"/>
            <a:ext cx="11199495" cy="10271125"/>
            <a:chOff x="7088631" y="16001"/>
            <a:chExt cx="11199495" cy="10271125"/>
          </a:xfrm>
        </p:grpSpPr>
        <p:sp>
          <p:nvSpPr>
            <p:cNvPr id="3" name="object 3"/>
            <p:cNvSpPr/>
            <p:nvPr/>
          </p:nvSpPr>
          <p:spPr>
            <a:xfrm>
              <a:off x="10840719" y="16001"/>
              <a:ext cx="7447280" cy="10271125"/>
            </a:xfrm>
            <a:custGeom>
              <a:avLst/>
              <a:gdLst/>
              <a:ahLst/>
              <a:cxnLst/>
              <a:rect l="l" t="t" r="r" b="b"/>
              <a:pathLst>
                <a:path w="7447280" h="10271125">
                  <a:moveTo>
                    <a:pt x="7447280" y="0"/>
                  </a:moveTo>
                  <a:lnTo>
                    <a:pt x="0" y="0"/>
                  </a:lnTo>
                  <a:lnTo>
                    <a:pt x="0" y="10270998"/>
                  </a:lnTo>
                  <a:lnTo>
                    <a:pt x="7447280" y="10270998"/>
                  </a:lnTo>
                  <a:lnTo>
                    <a:pt x="744728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7903336" y="2011806"/>
              <a:ext cx="9355963" cy="3313811"/>
            </a:xfrm>
            <a:prstGeom prst="rect">
              <a:avLst/>
            </a:prstGeom>
          </p:spPr>
        </p:pic>
        <p:pic>
          <p:nvPicPr>
            <p:cNvPr id="5" name="object 5"/>
            <p:cNvPicPr/>
            <p:nvPr/>
          </p:nvPicPr>
          <p:blipFill>
            <a:blip r:embed="rId3" cstate="print"/>
            <a:stretch>
              <a:fillRect/>
            </a:stretch>
          </p:blipFill>
          <p:spPr>
            <a:xfrm>
              <a:off x="7903336" y="5944488"/>
              <a:ext cx="9355963" cy="3313811"/>
            </a:xfrm>
            <a:prstGeom prst="rect">
              <a:avLst/>
            </a:prstGeom>
          </p:spPr>
        </p:pic>
        <p:pic>
          <p:nvPicPr>
            <p:cNvPr id="6" name="object 6"/>
            <p:cNvPicPr/>
            <p:nvPr/>
          </p:nvPicPr>
          <p:blipFill>
            <a:blip r:embed="rId4" cstate="print"/>
            <a:stretch>
              <a:fillRect/>
            </a:stretch>
          </p:blipFill>
          <p:spPr>
            <a:xfrm>
              <a:off x="7088631" y="280797"/>
              <a:ext cx="4110735" cy="1495932"/>
            </a:xfrm>
            <a:prstGeom prst="rect">
              <a:avLst/>
            </a:prstGeom>
          </p:spPr>
        </p:pic>
      </p:grpSp>
      <p:sp>
        <p:nvSpPr>
          <p:cNvPr id="7" name="object 7"/>
          <p:cNvSpPr txBox="1">
            <a:spLocks noGrp="1"/>
          </p:cNvSpPr>
          <p:nvPr>
            <p:ph type="title"/>
          </p:nvPr>
        </p:nvSpPr>
        <p:spPr>
          <a:prstGeom prst="rect">
            <a:avLst/>
          </a:prstGeom>
        </p:spPr>
        <p:txBody>
          <a:bodyPr vert="horz" wrap="square" lIns="0" tIns="12700" rIns="0" bIns="0" rtlCol="0">
            <a:spAutoFit/>
          </a:bodyPr>
          <a:lstStyle/>
          <a:p>
            <a:pPr marL="80645">
              <a:lnSpc>
                <a:spcPct val="100000"/>
              </a:lnSpc>
              <a:spcBef>
                <a:spcPts val="100"/>
              </a:spcBef>
            </a:pPr>
            <a:r>
              <a:rPr spc="135" dirty="0"/>
              <a:t>Superior</a:t>
            </a:r>
            <a:r>
              <a:rPr spc="235" dirty="0"/>
              <a:t> </a:t>
            </a:r>
            <a:r>
              <a:rPr spc="85" dirty="0"/>
              <a:t>Twin</a:t>
            </a:r>
            <a:r>
              <a:rPr spc="254" dirty="0"/>
              <a:t> </a:t>
            </a:r>
            <a:r>
              <a:rPr spc="50" dirty="0"/>
              <a:t>Room</a:t>
            </a:r>
          </a:p>
        </p:txBody>
      </p:sp>
      <p:sp>
        <p:nvSpPr>
          <p:cNvPr id="8" name="object 8"/>
          <p:cNvSpPr txBox="1"/>
          <p:nvPr/>
        </p:nvSpPr>
        <p:spPr>
          <a:xfrm>
            <a:off x="453644" y="2064258"/>
            <a:ext cx="4645660" cy="7405232"/>
          </a:xfrm>
          <a:prstGeom prst="rect">
            <a:avLst/>
          </a:prstGeom>
        </p:spPr>
        <p:txBody>
          <a:bodyPr vert="horz" wrap="square" lIns="0" tIns="56515" rIns="0" bIns="0" rtlCol="0">
            <a:spAutoFit/>
          </a:bodyPr>
          <a:lstStyle/>
          <a:p>
            <a:pPr marL="469265" indent="-193040">
              <a:lnSpc>
                <a:spcPct val="100000"/>
              </a:lnSpc>
              <a:spcBef>
                <a:spcPts val="445"/>
              </a:spcBef>
              <a:buFont typeface="Arial MT"/>
              <a:buChar char="•"/>
              <a:tabLst>
                <a:tab pos="469265" algn="l"/>
              </a:tabLst>
            </a:pPr>
            <a:r>
              <a:rPr sz="1800" spc="-25" dirty="0">
                <a:solidFill>
                  <a:srgbClr val="535353"/>
                </a:solidFill>
                <a:latin typeface="Tahoma"/>
                <a:cs typeface="Tahoma"/>
              </a:rPr>
              <a:t>TWB</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105" dirty="0">
                <a:solidFill>
                  <a:srgbClr val="535353"/>
                </a:solidFill>
                <a:latin typeface="Tahoma"/>
                <a:cs typeface="Tahoma"/>
              </a:rPr>
              <a:t>6</a:t>
            </a:r>
            <a:r>
              <a:rPr sz="1800" spc="-200" dirty="0">
                <a:solidFill>
                  <a:srgbClr val="535353"/>
                </a:solidFill>
                <a:latin typeface="Tahoma"/>
                <a:cs typeface="Tahoma"/>
              </a:rPr>
              <a:t> </a:t>
            </a:r>
            <a:r>
              <a:rPr sz="1800" spc="-10" dirty="0">
                <a:solidFill>
                  <a:srgbClr val="535353"/>
                </a:solidFill>
                <a:latin typeface="Tahoma"/>
                <a:cs typeface="Tahoma"/>
              </a:rPr>
              <a:t>rooms</a:t>
            </a:r>
            <a:endParaRPr lang="en-US" spc="-10" dirty="0">
              <a:solidFill>
                <a:srgbClr val="535353"/>
              </a:solidFill>
              <a:latin typeface="Tahoma"/>
              <a:cs typeface="Tahoma"/>
            </a:endParaRPr>
          </a:p>
          <a:p>
            <a:pPr marL="469265" indent="-193040">
              <a:lnSpc>
                <a:spcPct val="100000"/>
              </a:lnSpc>
              <a:spcBef>
                <a:spcPts val="350"/>
              </a:spcBef>
              <a:buFont typeface="Arial MT"/>
              <a:buChar char="•"/>
              <a:tabLst>
                <a:tab pos="469265" algn="l"/>
              </a:tabLst>
            </a:pPr>
            <a:r>
              <a:rPr lang="en-US" sz="1800" spc="-10" dirty="0">
                <a:solidFill>
                  <a:srgbClr val="535353"/>
                </a:solidFill>
                <a:latin typeface="Tahoma"/>
                <a:cs typeface="Tahoma"/>
              </a:rPr>
              <a:t>Maximum 4 Guests</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55" dirty="0">
                <a:solidFill>
                  <a:srgbClr val="535353"/>
                </a:solidFill>
                <a:latin typeface="Tahoma"/>
                <a:cs typeface="Tahoma"/>
              </a:rPr>
              <a:t>Two</a:t>
            </a:r>
            <a:r>
              <a:rPr sz="1800" spc="-175" dirty="0">
                <a:solidFill>
                  <a:srgbClr val="535353"/>
                </a:solidFill>
                <a:latin typeface="Tahoma"/>
                <a:cs typeface="Tahoma"/>
              </a:rPr>
              <a:t> </a:t>
            </a:r>
            <a:r>
              <a:rPr sz="1800" spc="-20" dirty="0">
                <a:solidFill>
                  <a:srgbClr val="535353"/>
                </a:solidFill>
                <a:latin typeface="Tahoma"/>
                <a:cs typeface="Tahoma"/>
              </a:rPr>
              <a:t>double</a:t>
            </a:r>
            <a:r>
              <a:rPr sz="1800" spc="-165"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45" dirty="0">
                <a:solidFill>
                  <a:srgbClr val="535353"/>
                </a:solidFill>
                <a:latin typeface="Tahoma"/>
                <a:cs typeface="Tahoma"/>
              </a:rPr>
              <a:t>Beds</a:t>
            </a:r>
            <a:r>
              <a:rPr sz="1800" spc="-160" dirty="0">
                <a:solidFill>
                  <a:srgbClr val="535353"/>
                </a:solidFill>
                <a:latin typeface="Tahoma"/>
                <a:cs typeface="Tahoma"/>
              </a:rPr>
              <a:t> </a:t>
            </a:r>
            <a:r>
              <a:rPr sz="1800" spc="-25" dirty="0">
                <a:solidFill>
                  <a:srgbClr val="535353"/>
                </a:solidFill>
                <a:latin typeface="Tahoma"/>
                <a:cs typeface="Tahoma"/>
              </a:rPr>
              <a:t>cannot</a:t>
            </a:r>
            <a:r>
              <a:rPr sz="1800" spc="-155" dirty="0">
                <a:solidFill>
                  <a:srgbClr val="535353"/>
                </a:solidFill>
                <a:latin typeface="Tahoma"/>
                <a:cs typeface="Tahoma"/>
              </a:rPr>
              <a:t> </a:t>
            </a:r>
            <a:r>
              <a:rPr sz="1800" spc="-10" dirty="0">
                <a:solidFill>
                  <a:srgbClr val="535353"/>
                </a:solidFill>
                <a:latin typeface="Tahoma"/>
                <a:cs typeface="Tahoma"/>
              </a:rPr>
              <a:t>split</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45" dirty="0">
                <a:solidFill>
                  <a:srgbClr val="535353"/>
                </a:solidFill>
                <a:latin typeface="Tahoma"/>
                <a:cs typeface="Tahoma"/>
              </a:rPr>
              <a:t>Shower</a:t>
            </a:r>
            <a:r>
              <a:rPr sz="1800" spc="-195"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0" dirty="0">
                <a:solidFill>
                  <a:srgbClr val="535353"/>
                </a:solidFill>
                <a:latin typeface="Tahoma"/>
                <a:cs typeface="Tahoma"/>
              </a:rPr>
              <a:t>bath</a:t>
            </a:r>
            <a:endParaRPr sz="1800" dirty="0">
              <a:latin typeface="Tahoma"/>
              <a:cs typeface="Tahoma"/>
            </a:endParaRPr>
          </a:p>
          <a:p>
            <a:pPr marL="469265" indent="-193040">
              <a:lnSpc>
                <a:spcPct val="100000"/>
              </a:lnSpc>
              <a:spcBef>
                <a:spcPts val="340"/>
              </a:spcBef>
              <a:buFont typeface="Arial MT"/>
              <a:buChar char="•"/>
              <a:tabLst>
                <a:tab pos="46926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69265" indent="-193040">
              <a:lnSpc>
                <a:spcPct val="100000"/>
              </a:lnSpc>
              <a:spcBef>
                <a:spcPts val="345"/>
              </a:spcBef>
              <a:buFont typeface="Arial MT"/>
              <a:buChar char="•"/>
              <a:tabLst>
                <a:tab pos="469265" algn="l"/>
              </a:tabLst>
            </a:pPr>
            <a:r>
              <a:rPr sz="1800" spc="-10" dirty="0">
                <a:solidFill>
                  <a:srgbClr val="535353"/>
                </a:solidFill>
                <a:latin typeface="Tahoma"/>
                <a:cs typeface="Tahoma"/>
              </a:rPr>
              <a:t>All</a:t>
            </a:r>
            <a:r>
              <a:rPr sz="1800" spc="-170" dirty="0">
                <a:solidFill>
                  <a:srgbClr val="535353"/>
                </a:solidFill>
                <a:latin typeface="Tahoma"/>
                <a:cs typeface="Tahoma"/>
              </a:rPr>
              <a:t> </a:t>
            </a:r>
            <a:r>
              <a:rPr sz="1800" spc="-30" dirty="0">
                <a:solidFill>
                  <a:srgbClr val="535353"/>
                </a:solidFill>
                <a:latin typeface="Tahoma"/>
                <a:cs typeface="Tahoma"/>
              </a:rPr>
              <a:t>rooms</a:t>
            </a:r>
            <a:r>
              <a:rPr sz="1800" spc="-175" dirty="0">
                <a:solidFill>
                  <a:srgbClr val="535353"/>
                </a:solidFill>
                <a:latin typeface="Tahoma"/>
                <a:cs typeface="Tahoma"/>
              </a:rPr>
              <a:t> </a:t>
            </a:r>
            <a:r>
              <a:rPr sz="1800" spc="-25" dirty="0">
                <a:solidFill>
                  <a:srgbClr val="535353"/>
                </a:solidFill>
                <a:latin typeface="Tahoma"/>
                <a:cs typeface="Tahoma"/>
              </a:rPr>
              <a:t>interconnect</a:t>
            </a:r>
            <a:r>
              <a:rPr sz="1800" spc="-160" dirty="0">
                <a:solidFill>
                  <a:srgbClr val="535353"/>
                </a:solidFill>
                <a:latin typeface="Tahoma"/>
                <a:cs typeface="Tahoma"/>
              </a:rPr>
              <a:t> </a:t>
            </a:r>
            <a:r>
              <a:rPr sz="1800" dirty="0">
                <a:solidFill>
                  <a:srgbClr val="535353"/>
                </a:solidFill>
                <a:latin typeface="Tahoma"/>
                <a:cs typeface="Tahoma"/>
              </a:rPr>
              <a:t>to</a:t>
            </a:r>
            <a:r>
              <a:rPr sz="1800" spc="-165" dirty="0">
                <a:solidFill>
                  <a:srgbClr val="535353"/>
                </a:solidFill>
                <a:latin typeface="Tahoma"/>
                <a:cs typeface="Tahoma"/>
              </a:rPr>
              <a:t> </a:t>
            </a:r>
            <a:r>
              <a:rPr sz="1800" spc="-35" dirty="0">
                <a:solidFill>
                  <a:srgbClr val="535353"/>
                </a:solidFill>
                <a:latin typeface="Tahoma"/>
                <a:cs typeface="Tahoma"/>
              </a:rPr>
              <a:t>an</a:t>
            </a:r>
            <a:r>
              <a:rPr sz="1800" spc="-175" dirty="0">
                <a:solidFill>
                  <a:srgbClr val="535353"/>
                </a:solidFill>
                <a:latin typeface="Tahoma"/>
                <a:cs typeface="Tahoma"/>
              </a:rPr>
              <a:t> </a:t>
            </a:r>
            <a:r>
              <a:rPr sz="1800" spc="-25" dirty="0">
                <a:solidFill>
                  <a:srgbClr val="535353"/>
                </a:solidFill>
                <a:latin typeface="Tahoma"/>
                <a:cs typeface="Tahoma"/>
              </a:rPr>
              <a:t>EKS</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45" dirty="0">
                <a:solidFill>
                  <a:srgbClr val="535353"/>
                </a:solidFill>
                <a:latin typeface="Tahoma"/>
                <a:cs typeface="Tahoma"/>
              </a:rPr>
              <a:t>Space</a:t>
            </a:r>
            <a:r>
              <a:rPr sz="1800" spc="-185" dirty="0">
                <a:solidFill>
                  <a:srgbClr val="535353"/>
                </a:solidFill>
                <a:latin typeface="Tahoma"/>
                <a:cs typeface="Tahoma"/>
              </a:rPr>
              <a:t> </a:t>
            </a:r>
            <a:r>
              <a:rPr sz="1800" spc="-35" dirty="0">
                <a:solidFill>
                  <a:srgbClr val="535353"/>
                </a:solidFill>
                <a:latin typeface="Tahoma"/>
                <a:cs typeface="Tahoma"/>
              </a:rPr>
              <a:t>for</a:t>
            </a:r>
            <a:r>
              <a:rPr sz="1800" spc="-170"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25" dirty="0">
                <a:solidFill>
                  <a:srgbClr val="535353"/>
                </a:solidFill>
                <a:latin typeface="Tahoma"/>
                <a:cs typeface="Tahoma"/>
              </a:rPr>
              <a:t>rollaway</a:t>
            </a:r>
            <a:r>
              <a:rPr sz="1800" spc="-165" dirty="0">
                <a:solidFill>
                  <a:srgbClr val="535353"/>
                </a:solidFill>
                <a:latin typeface="Tahoma"/>
                <a:cs typeface="Tahoma"/>
              </a:rPr>
              <a:t> </a:t>
            </a:r>
            <a:r>
              <a:rPr sz="1800" spc="-35" dirty="0">
                <a:solidFill>
                  <a:srgbClr val="535353"/>
                </a:solidFill>
                <a:latin typeface="Tahoma"/>
                <a:cs typeface="Tahoma"/>
              </a:rPr>
              <a:t>bed</a:t>
            </a:r>
            <a:r>
              <a:rPr sz="1800" spc="-175" dirty="0">
                <a:solidFill>
                  <a:srgbClr val="535353"/>
                </a:solidFill>
                <a:latin typeface="Tahoma"/>
                <a:cs typeface="Tahoma"/>
              </a:rPr>
              <a:t> </a:t>
            </a:r>
            <a:r>
              <a:rPr sz="1800" spc="-25" dirty="0">
                <a:solidFill>
                  <a:srgbClr val="535353"/>
                </a:solidFill>
                <a:latin typeface="Tahoma"/>
                <a:cs typeface="Tahoma"/>
              </a:rPr>
              <a:t>or</a:t>
            </a:r>
            <a:r>
              <a:rPr sz="1800" spc="-175"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25" dirty="0">
                <a:solidFill>
                  <a:srgbClr val="535353"/>
                </a:solidFill>
                <a:latin typeface="Tahoma"/>
                <a:cs typeface="Tahoma"/>
              </a:rPr>
              <a:t>porta</a:t>
            </a:r>
            <a:r>
              <a:rPr sz="1800" spc="-165" dirty="0">
                <a:solidFill>
                  <a:srgbClr val="535353"/>
                </a:solidFill>
                <a:latin typeface="Tahoma"/>
                <a:cs typeface="Tahoma"/>
              </a:rPr>
              <a:t> </a:t>
            </a:r>
            <a:r>
              <a:rPr sz="1800" spc="-25" dirty="0">
                <a:solidFill>
                  <a:srgbClr val="535353"/>
                </a:solidFill>
                <a:latin typeface="Tahoma"/>
                <a:cs typeface="Tahoma"/>
              </a:rPr>
              <a:t>cot</a:t>
            </a:r>
            <a:endParaRPr sz="1800" dirty="0">
              <a:latin typeface="Tahoma"/>
              <a:cs typeface="Tahoma"/>
            </a:endParaRPr>
          </a:p>
          <a:p>
            <a:pPr marL="469265" indent="-193040">
              <a:lnSpc>
                <a:spcPct val="100000"/>
              </a:lnSpc>
              <a:spcBef>
                <a:spcPts val="340"/>
              </a:spcBef>
              <a:buFont typeface="Arial MT"/>
              <a:buChar char="•"/>
              <a:tabLst>
                <a:tab pos="469265" algn="l"/>
              </a:tabLst>
            </a:pPr>
            <a:r>
              <a:rPr sz="1800" dirty="0">
                <a:solidFill>
                  <a:srgbClr val="535353"/>
                </a:solidFill>
                <a:latin typeface="Tahoma"/>
                <a:cs typeface="Tahoma"/>
              </a:rPr>
              <a:t>Full</a:t>
            </a:r>
            <a:r>
              <a:rPr sz="1800" spc="-200" dirty="0">
                <a:solidFill>
                  <a:srgbClr val="535353"/>
                </a:solidFill>
                <a:latin typeface="Tahoma"/>
                <a:cs typeface="Tahoma"/>
              </a:rPr>
              <a:t> </a:t>
            </a:r>
            <a:r>
              <a:rPr sz="1800" spc="-20" dirty="0">
                <a:solidFill>
                  <a:srgbClr val="535353"/>
                </a:solidFill>
                <a:latin typeface="Tahoma"/>
                <a:cs typeface="Tahoma"/>
              </a:rPr>
              <a:t>air</a:t>
            </a:r>
            <a:r>
              <a:rPr sz="1800" spc="-195" dirty="0">
                <a:solidFill>
                  <a:srgbClr val="535353"/>
                </a:solidFill>
                <a:latin typeface="Tahoma"/>
                <a:cs typeface="Tahoma"/>
              </a:rPr>
              <a:t> </a:t>
            </a:r>
            <a:r>
              <a:rPr sz="1800" spc="-10" dirty="0">
                <a:solidFill>
                  <a:srgbClr val="535353"/>
                </a:solidFill>
                <a:latin typeface="Tahoma"/>
                <a:cs typeface="Tahoma"/>
              </a:rPr>
              <a:t>conditioning</a:t>
            </a:r>
            <a:endParaRPr sz="1800" dirty="0">
              <a:latin typeface="Tahoma"/>
              <a:cs typeface="Tahoma"/>
            </a:endParaRPr>
          </a:p>
          <a:p>
            <a:pPr>
              <a:lnSpc>
                <a:spcPct val="100000"/>
              </a:lnSpc>
              <a:spcBef>
                <a:spcPts val="490"/>
              </a:spcBef>
              <a:buClr>
                <a:srgbClr val="535353"/>
              </a:buClr>
            </a:pPr>
            <a:endParaRPr sz="1800" dirty="0">
              <a:latin typeface="Tahoma"/>
              <a:cs typeface="Tahoma"/>
            </a:endParaRPr>
          </a:p>
          <a:p>
            <a:pPr marL="12700">
              <a:lnSpc>
                <a:spcPct val="100000"/>
              </a:lnSpc>
            </a:pPr>
            <a:r>
              <a:rPr sz="4200" spc="275" dirty="0">
                <a:solidFill>
                  <a:srgbClr val="C3A12D"/>
                </a:solidFill>
                <a:latin typeface="Cambria"/>
                <a:cs typeface="Cambria"/>
              </a:rPr>
              <a:t>Junior</a:t>
            </a:r>
            <a:r>
              <a:rPr sz="4200" spc="235" dirty="0">
                <a:solidFill>
                  <a:srgbClr val="C3A12D"/>
                </a:solidFill>
                <a:latin typeface="Cambria"/>
                <a:cs typeface="Cambria"/>
              </a:rPr>
              <a:t> </a:t>
            </a:r>
            <a:r>
              <a:rPr sz="4200" spc="225" dirty="0">
                <a:solidFill>
                  <a:srgbClr val="C3A12D"/>
                </a:solidFill>
                <a:latin typeface="Cambria"/>
                <a:cs typeface="Cambria"/>
              </a:rPr>
              <a:t>Suite</a:t>
            </a:r>
            <a:endParaRPr sz="4200" dirty="0">
              <a:latin typeface="Cambria"/>
              <a:cs typeface="Cambria"/>
            </a:endParaRPr>
          </a:p>
          <a:p>
            <a:pPr marL="469265" indent="-193040">
              <a:lnSpc>
                <a:spcPct val="100000"/>
              </a:lnSpc>
              <a:spcBef>
                <a:spcPts val="335"/>
              </a:spcBef>
              <a:buFont typeface="Arial MT"/>
              <a:buChar char="•"/>
              <a:tabLst>
                <a:tab pos="469265" algn="l"/>
              </a:tabLst>
            </a:pPr>
            <a:r>
              <a:rPr sz="1800" spc="-25" dirty="0">
                <a:solidFill>
                  <a:srgbClr val="535353"/>
                </a:solidFill>
                <a:latin typeface="Tahoma"/>
                <a:cs typeface="Tahoma"/>
              </a:rPr>
              <a:t>SKD</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105" dirty="0">
                <a:solidFill>
                  <a:srgbClr val="535353"/>
                </a:solidFill>
                <a:latin typeface="Tahoma"/>
                <a:cs typeface="Tahoma"/>
              </a:rPr>
              <a:t>2</a:t>
            </a:r>
            <a:r>
              <a:rPr sz="1800" spc="-200" dirty="0">
                <a:solidFill>
                  <a:srgbClr val="535353"/>
                </a:solidFill>
                <a:latin typeface="Tahoma"/>
                <a:cs typeface="Tahoma"/>
              </a:rPr>
              <a:t> </a:t>
            </a:r>
            <a:r>
              <a:rPr sz="1800" spc="-10" dirty="0">
                <a:solidFill>
                  <a:srgbClr val="535353"/>
                </a:solidFill>
                <a:latin typeface="Tahoma"/>
                <a:cs typeface="Tahoma"/>
              </a:rPr>
              <a:t>rooms</a:t>
            </a:r>
            <a:endParaRPr lang="en-US" spc="-10" dirty="0">
              <a:solidFill>
                <a:srgbClr val="535353"/>
              </a:solidFill>
              <a:latin typeface="Tahoma"/>
              <a:cs typeface="Tahoma"/>
            </a:endParaRPr>
          </a:p>
          <a:p>
            <a:pPr marL="469265" indent="-193040">
              <a:lnSpc>
                <a:spcPct val="100000"/>
              </a:lnSpc>
              <a:spcBef>
                <a:spcPts val="350"/>
              </a:spcBef>
              <a:buFont typeface="Arial MT"/>
              <a:buChar char="•"/>
              <a:tabLst>
                <a:tab pos="469265" algn="l"/>
              </a:tabLst>
            </a:pPr>
            <a:r>
              <a:rPr lang="en-US" sz="1800" spc="-10" dirty="0">
                <a:solidFill>
                  <a:srgbClr val="535353"/>
                </a:solidFill>
                <a:latin typeface="Tahoma"/>
                <a:cs typeface="Tahoma"/>
              </a:rPr>
              <a:t>Maximum 2 Guests</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60" dirty="0">
                <a:solidFill>
                  <a:srgbClr val="535353"/>
                </a:solidFill>
                <a:latin typeface="Tahoma"/>
                <a:cs typeface="Tahoma"/>
              </a:rPr>
              <a:t>One</a:t>
            </a:r>
            <a:r>
              <a:rPr sz="1800" spc="-180" dirty="0">
                <a:solidFill>
                  <a:srgbClr val="535353"/>
                </a:solidFill>
                <a:latin typeface="Tahoma"/>
                <a:cs typeface="Tahoma"/>
              </a:rPr>
              <a:t> </a:t>
            </a:r>
            <a:r>
              <a:rPr sz="1800" spc="-30" dirty="0">
                <a:solidFill>
                  <a:srgbClr val="535353"/>
                </a:solidFill>
                <a:latin typeface="Tahoma"/>
                <a:cs typeface="Tahoma"/>
              </a:rPr>
              <a:t>king</a:t>
            </a:r>
            <a:r>
              <a:rPr sz="1800" spc="-175" dirty="0">
                <a:solidFill>
                  <a:srgbClr val="535353"/>
                </a:solidFill>
                <a:latin typeface="Tahoma"/>
                <a:cs typeface="Tahoma"/>
              </a:rPr>
              <a:t> </a:t>
            </a:r>
            <a:r>
              <a:rPr sz="1800" spc="-50" dirty="0">
                <a:solidFill>
                  <a:srgbClr val="535353"/>
                </a:solidFill>
                <a:latin typeface="Tahoma"/>
                <a:cs typeface="Tahoma"/>
              </a:rPr>
              <a:t>bed,</a:t>
            </a:r>
            <a:r>
              <a:rPr sz="1800" spc="-155" dirty="0">
                <a:solidFill>
                  <a:srgbClr val="535353"/>
                </a:solidFill>
                <a:latin typeface="Tahoma"/>
                <a:cs typeface="Tahoma"/>
              </a:rPr>
              <a:t> </a:t>
            </a:r>
            <a:r>
              <a:rPr sz="1800" spc="-45" dirty="0">
                <a:solidFill>
                  <a:srgbClr val="535353"/>
                </a:solidFill>
                <a:latin typeface="Tahoma"/>
                <a:cs typeface="Tahoma"/>
              </a:rPr>
              <a:t>separate</a:t>
            </a:r>
            <a:r>
              <a:rPr sz="1800" spc="-180" dirty="0">
                <a:solidFill>
                  <a:srgbClr val="535353"/>
                </a:solidFill>
                <a:latin typeface="Tahoma"/>
                <a:cs typeface="Tahoma"/>
              </a:rPr>
              <a:t> </a:t>
            </a:r>
            <a:r>
              <a:rPr sz="1800" spc="-10" dirty="0">
                <a:solidFill>
                  <a:srgbClr val="535353"/>
                </a:solidFill>
                <a:latin typeface="Tahoma"/>
                <a:cs typeface="Tahoma"/>
              </a:rPr>
              <a:t>lounge</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40" dirty="0">
                <a:solidFill>
                  <a:srgbClr val="535353"/>
                </a:solidFill>
                <a:latin typeface="Tahoma"/>
                <a:cs typeface="Tahoma"/>
              </a:rPr>
              <a:t>Beds</a:t>
            </a:r>
            <a:r>
              <a:rPr sz="1800" spc="-165" dirty="0">
                <a:solidFill>
                  <a:srgbClr val="535353"/>
                </a:solidFill>
                <a:latin typeface="Tahoma"/>
                <a:cs typeface="Tahoma"/>
              </a:rPr>
              <a:t> </a:t>
            </a:r>
            <a:r>
              <a:rPr sz="1800" spc="-25" dirty="0">
                <a:solidFill>
                  <a:srgbClr val="535353"/>
                </a:solidFill>
                <a:latin typeface="Tahoma"/>
                <a:cs typeface="Tahoma"/>
              </a:rPr>
              <a:t>cannot</a:t>
            </a:r>
            <a:r>
              <a:rPr sz="1800" spc="-155" dirty="0">
                <a:solidFill>
                  <a:srgbClr val="535353"/>
                </a:solidFill>
                <a:latin typeface="Tahoma"/>
                <a:cs typeface="Tahoma"/>
              </a:rPr>
              <a:t> </a:t>
            </a:r>
            <a:r>
              <a:rPr sz="1800" spc="-10" dirty="0">
                <a:solidFill>
                  <a:srgbClr val="535353"/>
                </a:solidFill>
                <a:latin typeface="Tahoma"/>
                <a:cs typeface="Tahoma"/>
              </a:rPr>
              <a:t>split</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45" dirty="0">
                <a:solidFill>
                  <a:srgbClr val="535353"/>
                </a:solidFill>
                <a:latin typeface="Tahoma"/>
                <a:cs typeface="Tahoma"/>
              </a:rPr>
              <a:t>Separate</a:t>
            </a:r>
            <a:r>
              <a:rPr sz="1800" spc="-165" dirty="0">
                <a:solidFill>
                  <a:srgbClr val="535353"/>
                </a:solidFill>
                <a:latin typeface="Tahoma"/>
                <a:cs typeface="Tahoma"/>
              </a:rPr>
              <a:t> </a:t>
            </a:r>
            <a:r>
              <a:rPr sz="1800" spc="-45" dirty="0">
                <a:solidFill>
                  <a:srgbClr val="535353"/>
                </a:solidFill>
                <a:latin typeface="Tahoma"/>
                <a:cs typeface="Tahoma"/>
              </a:rPr>
              <a:t>shower</a:t>
            </a:r>
            <a:r>
              <a:rPr sz="1800" spc="-210" dirty="0">
                <a:solidFill>
                  <a:srgbClr val="535353"/>
                </a:solidFill>
                <a:latin typeface="Tahoma"/>
                <a:cs typeface="Tahoma"/>
              </a:rPr>
              <a:t> </a:t>
            </a:r>
            <a:r>
              <a:rPr sz="1800" spc="-35" dirty="0">
                <a:solidFill>
                  <a:srgbClr val="535353"/>
                </a:solidFill>
                <a:latin typeface="Tahoma"/>
                <a:cs typeface="Tahoma"/>
              </a:rPr>
              <a:t>and</a:t>
            </a:r>
            <a:r>
              <a:rPr sz="1800" spc="-165" dirty="0">
                <a:solidFill>
                  <a:srgbClr val="535353"/>
                </a:solidFill>
                <a:latin typeface="Tahoma"/>
                <a:cs typeface="Tahoma"/>
              </a:rPr>
              <a:t> </a:t>
            </a:r>
            <a:r>
              <a:rPr sz="1800" spc="-25" dirty="0">
                <a:solidFill>
                  <a:srgbClr val="535353"/>
                </a:solidFill>
                <a:latin typeface="Tahoma"/>
                <a:cs typeface="Tahoma"/>
              </a:rPr>
              <a:t>bath</a:t>
            </a:r>
            <a:r>
              <a:rPr sz="1800" spc="-170" dirty="0">
                <a:solidFill>
                  <a:srgbClr val="535353"/>
                </a:solidFill>
                <a:latin typeface="Tahoma"/>
                <a:cs typeface="Tahoma"/>
              </a:rPr>
              <a:t> </a:t>
            </a:r>
            <a:r>
              <a:rPr sz="1800" dirty="0">
                <a:solidFill>
                  <a:srgbClr val="535353"/>
                </a:solidFill>
                <a:latin typeface="Tahoma"/>
                <a:cs typeface="Tahoma"/>
              </a:rPr>
              <a:t>in</a:t>
            </a:r>
            <a:r>
              <a:rPr sz="1800" spc="-175" dirty="0">
                <a:solidFill>
                  <a:srgbClr val="535353"/>
                </a:solidFill>
                <a:latin typeface="Tahoma"/>
                <a:cs typeface="Tahoma"/>
              </a:rPr>
              <a:t> </a:t>
            </a:r>
            <a:r>
              <a:rPr sz="1800" spc="-35" dirty="0">
                <a:solidFill>
                  <a:srgbClr val="535353"/>
                </a:solidFill>
                <a:latin typeface="Tahoma"/>
                <a:cs typeface="Tahoma"/>
              </a:rPr>
              <a:t>the</a:t>
            </a:r>
            <a:r>
              <a:rPr sz="1800" spc="-175" dirty="0">
                <a:solidFill>
                  <a:srgbClr val="535353"/>
                </a:solidFill>
                <a:latin typeface="Tahoma"/>
                <a:cs typeface="Tahoma"/>
              </a:rPr>
              <a:t> </a:t>
            </a:r>
            <a:r>
              <a:rPr sz="1800" spc="-10" dirty="0">
                <a:solidFill>
                  <a:srgbClr val="535353"/>
                </a:solidFill>
                <a:latin typeface="Tahoma"/>
                <a:cs typeface="Tahoma"/>
              </a:rPr>
              <a:t>ensuite</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45" dirty="0">
                <a:solidFill>
                  <a:srgbClr val="535353"/>
                </a:solidFill>
                <a:latin typeface="Tahoma"/>
                <a:cs typeface="Tahoma"/>
              </a:rPr>
              <a:t>Rooms</a:t>
            </a:r>
            <a:r>
              <a:rPr sz="1800" spc="-180" dirty="0">
                <a:solidFill>
                  <a:srgbClr val="535353"/>
                </a:solidFill>
                <a:latin typeface="Tahoma"/>
                <a:cs typeface="Tahoma"/>
              </a:rPr>
              <a:t> </a:t>
            </a:r>
            <a:r>
              <a:rPr sz="1800" spc="-10" dirty="0">
                <a:solidFill>
                  <a:srgbClr val="535353"/>
                </a:solidFill>
                <a:latin typeface="Tahoma"/>
                <a:cs typeface="Tahoma"/>
              </a:rPr>
              <a:t>do</a:t>
            </a:r>
            <a:r>
              <a:rPr sz="1800" spc="-200" dirty="0">
                <a:solidFill>
                  <a:srgbClr val="535353"/>
                </a:solidFill>
                <a:latin typeface="Tahoma"/>
                <a:cs typeface="Tahoma"/>
              </a:rPr>
              <a:t> </a:t>
            </a:r>
            <a:r>
              <a:rPr sz="1800" spc="-10" dirty="0">
                <a:solidFill>
                  <a:srgbClr val="535353"/>
                </a:solidFill>
                <a:latin typeface="Tahoma"/>
                <a:cs typeface="Tahoma"/>
              </a:rPr>
              <a:t>not</a:t>
            </a:r>
            <a:r>
              <a:rPr sz="1800" spc="-185" dirty="0">
                <a:solidFill>
                  <a:srgbClr val="535353"/>
                </a:solidFill>
                <a:latin typeface="Tahoma"/>
                <a:cs typeface="Tahoma"/>
              </a:rPr>
              <a:t> </a:t>
            </a:r>
            <a:r>
              <a:rPr sz="1800" spc="-10" dirty="0">
                <a:solidFill>
                  <a:srgbClr val="535353"/>
                </a:solidFill>
                <a:latin typeface="Tahoma"/>
                <a:cs typeface="Tahoma"/>
              </a:rPr>
              <a:t>interconnect</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35" dirty="0">
                <a:solidFill>
                  <a:srgbClr val="535353"/>
                </a:solidFill>
                <a:latin typeface="Tahoma"/>
                <a:cs typeface="Tahoma"/>
              </a:rPr>
              <a:t>Rollaway</a:t>
            </a:r>
            <a:r>
              <a:rPr sz="1800" spc="-145"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69265" indent="-193040">
              <a:lnSpc>
                <a:spcPct val="100000"/>
              </a:lnSpc>
              <a:spcBef>
                <a:spcPts val="340"/>
              </a:spcBef>
              <a:buFont typeface="Arial MT"/>
              <a:buChar char="•"/>
              <a:tabLst>
                <a:tab pos="469265" algn="l"/>
              </a:tabLst>
            </a:pPr>
            <a:r>
              <a:rPr sz="1800" spc="-50" dirty="0">
                <a:solidFill>
                  <a:srgbClr val="535353"/>
                </a:solidFill>
                <a:latin typeface="Tahoma"/>
                <a:cs typeface="Tahoma"/>
              </a:rPr>
              <a:t>Wall</a:t>
            </a:r>
            <a:r>
              <a:rPr sz="1800" spc="-170" dirty="0">
                <a:solidFill>
                  <a:srgbClr val="535353"/>
                </a:solidFill>
                <a:latin typeface="Tahoma"/>
                <a:cs typeface="Tahoma"/>
              </a:rPr>
              <a:t> </a:t>
            </a:r>
            <a:r>
              <a:rPr sz="1800" spc="-10" dirty="0">
                <a:solidFill>
                  <a:srgbClr val="535353"/>
                </a:solidFill>
                <a:latin typeface="Tahoma"/>
                <a:cs typeface="Tahoma"/>
              </a:rPr>
              <a:t>heater</a:t>
            </a:r>
            <a:endParaRPr sz="1800" dirty="0">
              <a:latin typeface="Tahoma"/>
              <a:cs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088631" y="16001"/>
            <a:ext cx="11199495" cy="10271125"/>
            <a:chOff x="7088631" y="16001"/>
            <a:chExt cx="11199495" cy="10271125"/>
          </a:xfrm>
        </p:grpSpPr>
        <p:sp>
          <p:nvSpPr>
            <p:cNvPr id="3" name="object 3"/>
            <p:cNvSpPr/>
            <p:nvPr/>
          </p:nvSpPr>
          <p:spPr>
            <a:xfrm>
              <a:off x="10840719" y="16001"/>
              <a:ext cx="7447280" cy="10271125"/>
            </a:xfrm>
            <a:custGeom>
              <a:avLst/>
              <a:gdLst/>
              <a:ahLst/>
              <a:cxnLst/>
              <a:rect l="l" t="t" r="r" b="b"/>
              <a:pathLst>
                <a:path w="7447280" h="10271125">
                  <a:moveTo>
                    <a:pt x="7447280" y="0"/>
                  </a:moveTo>
                  <a:lnTo>
                    <a:pt x="0" y="0"/>
                  </a:lnTo>
                  <a:lnTo>
                    <a:pt x="0" y="10270998"/>
                  </a:lnTo>
                  <a:lnTo>
                    <a:pt x="7447280" y="10270998"/>
                  </a:lnTo>
                  <a:lnTo>
                    <a:pt x="744728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7903336" y="2011806"/>
              <a:ext cx="9355963" cy="3313811"/>
            </a:xfrm>
            <a:prstGeom prst="rect">
              <a:avLst/>
            </a:prstGeom>
          </p:spPr>
        </p:pic>
        <p:pic>
          <p:nvPicPr>
            <p:cNvPr id="5" name="object 5"/>
            <p:cNvPicPr/>
            <p:nvPr/>
          </p:nvPicPr>
          <p:blipFill>
            <a:blip r:embed="rId3" cstate="print"/>
            <a:stretch>
              <a:fillRect/>
            </a:stretch>
          </p:blipFill>
          <p:spPr>
            <a:xfrm>
              <a:off x="7903336" y="5944488"/>
              <a:ext cx="9355963" cy="3313811"/>
            </a:xfrm>
            <a:prstGeom prst="rect">
              <a:avLst/>
            </a:prstGeom>
          </p:spPr>
        </p:pic>
        <p:pic>
          <p:nvPicPr>
            <p:cNvPr id="6" name="object 6"/>
            <p:cNvPicPr/>
            <p:nvPr/>
          </p:nvPicPr>
          <p:blipFill>
            <a:blip r:embed="rId4" cstate="print"/>
            <a:stretch>
              <a:fillRect/>
            </a:stretch>
          </p:blipFill>
          <p:spPr>
            <a:xfrm>
              <a:off x="7088631" y="265938"/>
              <a:ext cx="4110735" cy="1495932"/>
            </a:xfrm>
            <a:prstGeom prst="rect">
              <a:avLst/>
            </a:prstGeom>
          </p:spPr>
        </p:pic>
      </p:grpSp>
      <p:sp>
        <p:nvSpPr>
          <p:cNvPr id="7" name="object 7"/>
          <p:cNvSpPr txBox="1">
            <a:spLocks noGrp="1"/>
          </p:cNvSpPr>
          <p:nvPr>
            <p:ph type="title"/>
          </p:nvPr>
        </p:nvSpPr>
        <p:spPr>
          <a:prstGeom prst="rect">
            <a:avLst/>
          </a:prstGeom>
        </p:spPr>
        <p:txBody>
          <a:bodyPr vert="horz" wrap="square" lIns="0" tIns="12700" rIns="0" bIns="0" rtlCol="0">
            <a:spAutoFit/>
          </a:bodyPr>
          <a:lstStyle/>
          <a:p>
            <a:pPr marL="80645">
              <a:lnSpc>
                <a:spcPct val="100000"/>
              </a:lnSpc>
              <a:spcBef>
                <a:spcPts val="100"/>
              </a:spcBef>
            </a:pPr>
            <a:r>
              <a:rPr spc="240" dirty="0"/>
              <a:t>Family </a:t>
            </a:r>
            <a:r>
              <a:rPr spc="204" dirty="0"/>
              <a:t>Villa</a:t>
            </a:r>
          </a:p>
        </p:txBody>
      </p:sp>
      <p:sp>
        <p:nvSpPr>
          <p:cNvPr id="8" name="object 8"/>
          <p:cNvSpPr txBox="1"/>
          <p:nvPr/>
        </p:nvSpPr>
        <p:spPr>
          <a:xfrm>
            <a:off x="522223" y="2064258"/>
            <a:ext cx="6037580" cy="7918450"/>
          </a:xfrm>
          <a:prstGeom prst="rect">
            <a:avLst/>
          </a:prstGeom>
        </p:spPr>
        <p:txBody>
          <a:bodyPr vert="horz" wrap="square" lIns="0" tIns="56515" rIns="0" bIns="0" rtlCol="0">
            <a:spAutoFit/>
          </a:bodyPr>
          <a:lstStyle/>
          <a:p>
            <a:pPr marL="400685" indent="-193040">
              <a:lnSpc>
                <a:spcPct val="100000"/>
              </a:lnSpc>
              <a:spcBef>
                <a:spcPts val="445"/>
              </a:spcBef>
              <a:buFont typeface="Arial MT"/>
              <a:buChar char="•"/>
              <a:tabLst>
                <a:tab pos="400685" algn="l"/>
              </a:tabLst>
            </a:pPr>
            <a:r>
              <a:rPr sz="1800" spc="-25" dirty="0">
                <a:solidFill>
                  <a:srgbClr val="535353"/>
                </a:solidFill>
                <a:latin typeface="Tahoma"/>
                <a:cs typeface="Tahoma"/>
              </a:rPr>
              <a:t>V1A</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105" dirty="0">
                <a:solidFill>
                  <a:srgbClr val="535353"/>
                </a:solidFill>
                <a:latin typeface="Tahoma"/>
                <a:cs typeface="Tahoma"/>
              </a:rPr>
              <a:t>15</a:t>
            </a:r>
            <a:r>
              <a:rPr sz="1800" spc="-185" dirty="0">
                <a:solidFill>
                  <a:srgbClr val="535353"/>
                </a:solidFill>
                <a:latin typeface="Tahoma"/>
                <a:cs typeface="Tahoma"/>
              </a:rPr>
              <a:t> </a:t>
            </a:r>
            <a:r>
              <a:rPr sz="1800" spc="-20" dirty="0">
                <a:solidFill>
                  <a:srgbClr val="535353"/>
                </a:solidFill>
                <a:latin typeface="Tahoma"/>
                <a:cs typeface="Tahoma"/>
              </a:rPr>
              <a:t>rooms</a:t>
            </a:r>
            <a:endParaRPr lang="en-US" spc="-20" dirty="0">
              <a:solidFill>
                <a:srgbClr val="535353"/>
              </a:solidFill>
              <a:latin typeface="Tahoma"/>
              <a:cs typeface="Tahoma"/>
            </a:endParaRPr>
          </a:p>
          <a:p>
            <a:pPr marL="400685" indent="-193040">
              <a:lnSpc>
                <a:spcPct val="100000"/>
              </a:lnSpc>
              <a:spcBef>
                <a:spcPts val="350"/>
              </a:spcBef>
              <a:buFont typeface="Arial MT"/>
              <a:buChar char="•"/>
              <a:tabLst>
                <a:tab pos="400685" algn="l"/>
              </a:tabLst>
            </a:pPr>
            <a:r>
              <a:rPr lang="en-US" sz="1800" spc="-20" dirty="0">
                <a:solidFill>
                  <a:srgbClr val="535353"/>
                </a:solidFill>
                <a:latin typeface="Tahoma"/>
                <a:cs typeface="Tahoma"/>
              </a:rPr>
              <a:t>Maximum 4 Guests</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60" dirty="0">
                <a:solidFill>
                  <a:srgbClr val="535353"/>
                </a:solidFill>
                <a:latin typeface="Tahoma"/>
                <a:cs typeface="Tahoma"/>
              </a:rPr>
              <a:t>One</a:t>
            </a:r>
            <a:r>
              <a:rPr sz="1800" spc="-180" dirty="0">
                <a:solidFill>
                  <a:srgbClr val="535353"/>
                </a:solidFill>
                <a:latin typeface="Tahoma"/>
                <a:cs typeface="Tahoma"/>
              </a:rPr>
              <a:t> </a:t>
            </a:r>
            <a:r>
              <a:rPr sz="1800" spc="-35" dirty="0">
                <a:solidFill>
                  <a:srgbClr val="535353"/>
                </a:solidFill>
                <a:latin typeface="Tahoma"/>
                <a:cs typeface="Tahoma"/>
              </a:rPr>
              <a:t>king</a:t>
            </a:r>
            <a:r>
              <a:rPr sz="1800" spc="-180" dirty="0">
                <a:solidFill>
                  <a:srgbClr val="535353"/>
                </a:solidFill>
                <a:latin typeface="Tahoma"/>
                <a:cs typeface="Tahoma"/>
              </a:rPr>
              <a:t> </a:t>
            </a:r>
            <a:r>
              <a:rPr sz="1800" spc="-50" dirty="0">
                <a:solidFill>
                  <a:srgbClr val="535353"/>
                </a:solidFill>
                <a:latin typeface="Tahoma"/>
                <a:cs typeface="Tahoma"/>
              </a:rPr>
              <a:t>bed,</a:t>
            </a:r>
            <a:r>
              <a:rPr sz="1800" spc="-160" dirty="0">
                <a:solidFill>
                  <a:srgbClr val="535353"/>
                </a:solidFill>
                <a:latin typeface="Tahoma"/>
                <a:cs typeface="Tahoma"/>
              </a:rPr>
              <a:t> </a:t>
            </a:r>
            <a:r>
              <a:rPr sz="1800" spc="-45" dirty="0">
                <a:solidFill>
                  <a:srgbClr val="535353"/>
                </a:solidFill>
                <a:latin typeface="Tahoma"/>
                <a:cs typeface="Tahoma"/>
              </a:rPr>
              <a:t>separate</a:t>
            </a:r>
            <a:r>
              <a:rPr sz="1800" spc="-180" dirty="0">
                <a:solidFill>
                  <a:srgbClr val="535353"/>
                </a:solidFill>
                <a:latin typeface="Tahoma"/>
                <a:cs typeface="Tahoma"/>
              </a:rPr>
              <a:t> </a:t>
            </a:r>
            <a:r>
              <a:rPr sz="1800" spc="-35" dirty="0">
                <a:solidFill>
                  <a:srgbClr val="535353"/>
                </a:solidFill>
                <a:latin typeface="Tahoma"/>
                <a:cs typeface="Tahoma"/>
              </a:rPr>
              <a:t>lounge</a:t>
            </a:r>
            <a:r>
              <a:rPr sz="1800" spc="-185" dirty="0">
                <a:solidFill>
                  <a:srgbClr val="535353"/>
                </a:solidFill>
                <a:latin typeface="Tahoma"/>
                <a:cs typeface="Tahoma"/>
              </a:rPr>
              <a:t> </a:t>
            </a:r>
            <a:r>
              <a:rPr sz="1800" spc="-10" dirty="0">
                <a:solidFill>
                  <a:srgbClr val="535353"/>
                </a:solidFill>
                <a:latin typeface="Tahoma"/>
                <a:cs typeface="Tahoma"/>
              </a:rPr>
              <a:t>with</a:t>
            </a:r>
            <a:r>
              <a:rPr sz="1800" spc="-180" dirty="0">
                <a:solidFill>
                  <a:srgbClr val="535353"/>
                </a:solidFill>
                <a:latin typeface="Tahoma"/>
                <a:cs typeface="Tahoma"/>
              </a:rPr>
              <a:t> </a:t>
            </a:r>
            <a:r>
              <a:rPr sz="1800" spc="-35" dirty="0">
                <a:solidFill>
                  <a:srgbClr val="535353"/>
                </a:solidFill>
                <a:latin typeface="Tahoma"/>
                <a:cs typeface="Tahoma"/>
              </a:rPr>
              <a:t>one</a:t>
            </a:r>
            <a:r>
              <a:rPr sz="1800" spc="-185" dirty="0">
                <a:solidFill>
                  <a:srgbClr val="535353"/>
                </a:solidFill>
                <a:latin typeface="Tahoma"/>
                <a:cs typeface="Tahoma"/>
              </a:rPr>
              <a:t> </a:t>
            </a:r>
            <a:r>
              <a:rPr sz="1800" spc="-30" dirty="0">
                <a:solidFill>
                  <a:srgbClr val="535353"/>
                </a:solidFill>
                <a:latin typeface="Tahoma"/>
                <a:cs typeface="Tahoma"/>
              </a:rPr>
              <a:t>single</a:t>
            </a:r>
            <a:r>
              <a:rPr sz="1800" spc="-185" dirty="0">
                <a:solidFill>
                  <a:srgbClr val="535353"/>
                </a:solidFill>
                <a:latin typeface="Tahoma"/>
                <a:cs typeface="Tahoma"/>
              </a:rPr>
              <a:t> </a:t>
            </a:r>
            <a:r>
              <a:rPr sz="1800" spc="-35" dirty="0">
                <a:solidFill>
                  <a:srgbClr val="535353"/>
                </a:solidFill>
                <a:latin typeface="Tahoma"/>
                <a:cs typeface="Tahoma"/>
              </a:rPr>
              <a:t>bed</a:t>
            </a:r>
            <a:r>
              <a:rPr sz="1800" spc="-170" dirty="0">
                <a:solidFill>
                  <a:srgbClr val="535353"/>
                </a:solidFill>
                <a:latin typeface="Tahoma"/>
                <a:cs typeface="Tahoma"/>
              </a:rPr>
              <a:t> </a:t>
            </a:r>
            <a:r>
              <a:rPr sz="1800" spc="-25" dirty="0">
                <a:solidFill>
                  <a:srgbClr val="535353"/>
                </a:solidFill>
                <a:latin typeface="Tahoma"/>
                <a:cs typeface="Tahoma"/>
              </a:rPr>
              <a:t>and</a:t>
            </a:r>
            <a:r>
              <a:rPr sz="1800" spc="-170" dirty="0">
                <a:solidFill>
                  <a:srgbClr val="535353"/>
                </a:solidFill>
                <a:latin typeface="Tahoma"/>
                <a:cs typeface="Tahoma"/>
              </a:rPr>
              <a:t> </a:t>
            </a:r>
            <a:r>
              <a:rPr sz="1800" spc="-25" dirty="0">
                <a:solidFill>
                  <a:srgbClr val="535353"/>
                </a:solidFill>
                <a:latin typeface="Tahoma"/>
                <a:cs typeface="Tahoma"/>
              </a:rPr>
              <a:t>one</a:t>
            </a:r>
            <a:endParaRPr sz="1800" dirty="0">
              <a:latin typeface="Tahoma"/>
              <a:cs typeface="Tahoma"/>
            </a:endParaRPr>
          </a:p>
          <a:p>
            <a:pPr marL="401320">
              <a:lnSpc>
                <a:spcPct val="100000"/>
              </a:lnSpc>
              <a:spcBef>
                <a:spcPts val="350"/>
              </a:spcBef>
            </a:pPr>
            <a:r>
              <a:rPr sz="1800" spc="-10" dirty="0">
                <a:solidFill>
                  <a:srgbClr val="535353"/>
                </a:solidFill>
                <a:latin typeface="Tahoma"/>
                <a:cs typeface="Tahoma"/>
              </a:rPr>
              <a:t>roll-out</a:t>
            </a:r>
            <a:r>
              <a:rPr sz="1800" spc="-180"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45" dirty="0">
                <a:solidFill>
                  <a:srgbClr val="535353"/>
                </a:solidFill>
                <a:latin typeface="Tahoma"/>
                <a:cs typeface="Tahoma"/>
              </a:rPr>
              <a:t>Beds</a:t>
            </a:r>
            <a:r>
              <a:rPr sz="1800" spc="-165" dirty="0">
                <a:solidFill>
                  <a:srgbClr val="535353"/>
                </a:solidFill>
                <a:latin typeface="Tahoma"/>
                <a:cs typeface="Tahoma"/>
              </a:rPr>
              <a:t> </a:t>
            </a:r>
            <a:r>
              <a:rPr sz="1800" spc="-25" dirty="0">
                <a:solidFill>
                  <a:srgbClr val="535353"/>
                </a:solidFill>
                <a:latin typeface="Tahoma"/>
                <a:cs typeface="Tahoma"/>
              </a:rPr>
              <a:t>cannot</a:t>
            </a:r>
            <a:r>
              <a:rPr sz="1800" spc="-165" dirty="0">
                <a:solidFill>
                  <a:srgbClr val="535353"/>
                </a:solidFill>
                <a:latin typeface="Tahoma"/>
                <a:cs typeface="Tahoma"/>
              </a:rPr>
              <a:t> </a:t>
            </a:r>
            <a:r>
              <a:rPr sz="1800" spc="-45" dirty="0">
                <a:solidFill>
                  <a:srgbClr val="535353"/>
                </a:solidFill>
                <a:latin typeface="Tahoma"/>
                <a:cs typeface="Tahoma"/>
              </a:rPr>
              <a:t>be</a:t>
            </a:r>
            <a:r>
              <a:rPr sz="1800" spc="-170" dirty="0">
                <a:solidFill>
                  <a:srgbClr val="535353"/>
                </a:solidFill>
                <a:latin typeface="Tahoma"/>
                <a:cs typeface="Tahoma"/>
              </a:rPr>
              <a:t> </a:t>
            </a:r>
            <a:r>
              <a:rPr sz="1800" spc="-10" dirty="0">
                <a:solidFill>
                  <a:srgbClr val="535353"/>
                </a:solidFill>
                <a:latin typeface="Tahoma"/>
                <a:cs typeface="Tahoma"/>
              </a:rPr>
              <a:t>split</a:t>
            </a:r>
            <a:endParaRPr sz="1800" dirty="0">
              <a:latin typeface="Tahoma"/>
              <a:cs typeface="Tahoma"/>
            </a:endParaRPr>
          </a:p>
          <a:p>
            <a:pPr marL="400685" indent="-193040">
              <a:lnSpc>
                <a:spcPct val="100000"/>
              </a:lnSpc>
              <a:spcBef>
                <a:spcPts val="340"/>
              </a:spcBef>
              <a:buFont typeface="Arial MT"/>
              <a:buChar char="•"/>
              <a:tabLst>
                <a:tab pos="400685" algn="l"/>
              </a:tabLst>
            </a:pPr>
            <a:r>
              <a:rPr sz="1800" spc="-45" dirty="0">
                <a:solidFill>
                  <a:srgbClr val="535353"/>
                </a:solidFill>
                <a:latin typeface="Tahoma"/>
                <a:cs typeface="Tahoma"/>
              </a:rPr>
              <a:t>Shower</a:t>
            </a:r>
            <a:r>
              <a:rPr sz="1800" spc="-185" dirty="0">
                <a:solidFill>
                  <a:srgbClr val="535353"/>
                </a:solidFill>
                <a:latin typeface="Tahoma"/>
                <a:cs typeface="Tahoma"/>
              </a:rPr>
              <a:t> </a:t>
            </a:r>
            <a:r>
              <a:rPr sz="1800" spc="-50" dirty="0">
                <a:solidFill>
                  <a:srgbClr val="535353"/>
                </a:solidFill>
                <a:latin typeface="Tahoma"/>
                <a:cs typeface="Tahoma"/>
              </a:rPr>
              <a:t>over</a:t>
            </a:r>
            <a:r>
              <a:rPr sz="1800" spc="-160" dirty="0">
                <a:solidFill>
                  <a:srgbClr val="535353"/>
                </a:solidFill>
                <a:latin typeface="Tahoma"/>
                <a:cs typeface="Tahoma"/>
              </a:rPr>
              <a:t> </a:t>
            </a:r>
            <a:r>
              <a:rPr sz="1800" spc="-40" dirty="0">
                <a:solidFill>
                  <a:srgbClr val="535353"/>
                </a:solidFill>
                <a:latin typeface="Tahoma"/>
                <a:cs typeface="Tahoma"/>
              </a:rPr>
              <a:t>bath,</a:t>
            </a:r>
            <a:r>
              <a:rPr sz="1800" spc="-165" dirty="0">
                <a:solidFill>
                  <a:srgbClr val="535353"/>
                </a:solidFill>
                <a:latin typeface="Tahoma"/>
                <a:cs typeface="Tahoma"/>
              </a:rPr>
              <a:t> </a:t>
            </a:r>
            <a:r>
              <a:rPr sz="1800" spc="-30" dirty="0">
                <a:solidFill>
                  <a:srgbClr val="535353"/>
                </a:solidFill>
                <a:latin typeface="Tahoma"/>
                <a:cs typeface="Tahoma"/>
              </a:rPr>
              <a:t>laundry</a:t>
            </a:r>
            <a:r>
              <a:rPr sz="1800" spc="-170"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01320" marR="396875" indent="-193675">
              <a:lnSpc>
                <a:spcPct val="115599"/>
              </a:lnSpc>
              <a:spcBef>
                <a:spcPts val="10"/>
              </a:spcBef>
              <a:buFont typeface="Arial MT"/>
              <a:buChar char="•"/>
              <a:tabLst>
                <a:tab pos="401320" algn="l"/>
              </a:tabLst>
            </a:pPr>
            <a:r>
              <a:rPr sz="1800" spc="-80" dirty="0">
                <a:solidFill>
                  <a:srgbClr val="535353"/>
                </a:solidFill>
                <a:latin typeface="Tahoma"/>
                <a:cs typeface="Tahoma"/>
              </a:rPr>
              <a:t>Tea</a:t>
            </a:r>
            <a:r>
              <a:rPr sz="1800" spc="-160" dirty="0">
                <a:solidFill>
                  <a:srgbClr val="535353"/>
                </a:solidFill>
                <a:latin typeface="Tahoma"/>
                <a:cs typeface="Tahoma"/>
              </a:rPr>
              <a:t> </a:t>
            </a:r>
            <a:r>
              <a:rPr sz="1800" spc="-30" dirty="0">
                <a:solidFill>
                  <a:srgbClr val="535353"/>
                </a:solidFill>
                <a:latin typeface="Tahoma"/>
                <a:cs typeface="Tahoma"/>
              </a:rPr>
              <a:t>and</a:t>
            </a:r>
            <a:r>
              <a:rPr sz="1800" spc="-155" dirty="0">
                <a:solidFill>
                  <a:srgbClr val="535353"/>
                </a:solidFill>
                <a:latin typeface="Tahoma"/>
                <a:cs typeface="Tahoma"/>
              </a:rPr>
              <a:t> </a:t>
            </a:r>
            <a:r>
              <a:rPr sz="1800" spc="-50" dirty="0">
                <a:solidFill>
                  <a:srgbClr val="535353"/>
                </a:solidFill>
                <a:latin typeface="Tahoma"/>
                <a:cs typeface="Tahoma"/>
              </a:rPr>
              <a:t>coffee</a:t>
            </a:r>
            <a:r>
              <a:rPr sz="1800" spc="-150" dirty="0">
                <a:solidFill>
                  <a:srgbClr val="535353"/>
                </a:solidFill>
                <a:latin typeface="Tahoma"/>
                <a:cs typeface="Tahoma"/>
              </a:rPr>
              <a:t> </a:t>
            </a:r>
            <a:r>
              <a:rPr sz="1800" spc="-35" dirty="0">
                <a:solidFill>
                  <a:srgbClr val="535353"/>
                </a:solidFill>
                <a:latin typeface="Tahoma"/>
                <a:cs typeface="Tahoma"/>
              </a:rPr>
              <a:t>making</a:t>
            </a:r>
            <a:r>
              <a:rPr sz="1800" spc="-160" dirty="0">
                <a:solidFill>
                  <a:srgbClr val="535353"/>
                </a:solidFill>
                <a:latin typeface="Tahoma"/>
                <a:cs typeface="Tahoma"/>
              </a:rPr>
              <a:t> </a:t>
            </a:r>
            <a:r>
              <a:rPr sz="1800" spc="-25" dirty="0">
                <a:solidFill>
                  <a:srgbClr val="535353"/>
                </a:solidFill>
                <a:latin typeface="Tahoma"/>
                <a:cs typeface="Tahoma"/>
              </a:rPr>
              <a:t>facilities,</a:t>
            </a:r>
            <a:r>
              <a:rPr sz="1800" spc="-155" dirty="0">
                <a:solidFill>
                  <a:srgbClr val="535353"/>
                </a:solidFill>
                <a:latin typeface="Tahoma"/>
                <a:cs typeface="Tahoma"/>
              </a:rPr>
              <a:t> </a:t>
            </a:r>
            <a:r>
              <a:rPr sz="1800" spc="-10" dirty="0">
                <a:solidFill>
                  <a:srgbClr val="535353"/>
                </a:solidFill>
                <a:latin typeface="Tahoma"/>
                <a:cs typeface="Tahoma"/>
              </a:rPr>
              <a:t>small</a:t>
            </a:r>
            <a:r>
              <a:rPr sz="1800" spc="-160" dirty="0">
                <a:solidFill>
                  <a:srgbClr val="535353"/>
                </a:solidFill>
                <a:latin typeface="Tahoma"/>
                <a:cs typeface="Tahoma"/>
              </a:rPr>
              <a:t> </a:t>
            </a:r>
            <a:r>
              <a:rPr sz="1800" spc="-25" dirty="0">
                <a:solidFill>
                  <a:srgbClr val="535353"/>
                </a:solidFill>
                <a:latin typeface="Tahoma"/>
                <a:cs typeface="Tahoma"/>
              </a:rPr>
              <a:t>kitchenette</a:t>
            </a:r>
            <a:r>
              <a:rPr sz="1800" spc="-155" dirty="0">
                <a:solidFill>
                  <a:srgbClr val="535353"/>
                </a:solidFill>
                <a:latin typeface="Tahoma"/>
                <a:cs typeface="Tahoma"/>
              </a:rPr>
              <a:t> </a:t>
            </a:r>
            <a:r>
              <a:rPr sz="1800" spc="-20" dirty="0">
                <a:solidFill>
                  <a:srgbClr val="535353"/>
                </a:solidFill>
                <a:latin typeface="Tahoma"/>
                <a:cs typeface="Tahoma"/>
              </a:rPr>
              <a:t>with </a:t>
            </a:r>
            <a:r>
              <a:rPr sz="1800" spc="-35" dirty="0">
                <a:solidFill>
                  <a:srgbClr val="535353"/>
                </a:solidFill>
                <a:latin typeface="Tahoma"/>
                <a:cs typeface="Tahoma"/>
              </a:rPr>
              <a:t>microwave</a:t>
            </a:r>
            <a:r>
              <a:rPr sz="1800" spc="-165" dirty="0">
                <a:solidFill>
                  <a:srgbClr val="535353"/>
                </a:solidFill>
                <a:latin typeface="Tahoma"/>
                <a:cs typeface="Tahoma"/>
              </a:rPr>
              <a:t> </a:t>
            </a:r>
            <a:r>
              <a:rPr sz="1800" spc="-35" dirty="0">
                <a:solidFill>
                  <a:srgbClr val="535353"/>
                </a:solidFill>
                <a:latin typeface="Tahoma"/>
                <a:cs typeface="Tahoma"/>
              </a:rPr>
              <a:t>and</a:t>
            </a:r>
            <a:r>
              <a:rPr sz="1800" spc="-145" dirty="0">
                <a:solidFill>
                  <a:srgbClr val="535353"/>
                </a:solidFill>
                <a:latin typeface="Tahoma"/>
                <a:cs typeface="Tahoma"/>
              </a:rPr>
              <a:t> </a:t>
            </a:r>
            <a:r>
              <a:rPr sz="1800" spc="-45" dirty="0">
                <a:solidFill>
                  <a:srgbClr val="535353"/>
                </a:solidFill>
                <a:latin typeface="Tahoma"/>
                <a:cs typeface="Tahoma"/>
              </a:rPr>
              <a:t>stove</a:t>
            </a:r>
            <a:r>
              <a:rPr sz="1800" spc="-185" dirty="0">
                <a:solidFill>
                  <a:srgbClr val="535353"/>
                </a:solidFill>
                <a:latin typeface="Tahoma"/>
                <a:cs typeface="Tahoma"/>
              </a:rPr>
              <a:t> </a:t>
            </a:r>
            <a:r>
              <a:rPr sz="1800" spc="-25" dirty="0">
                <a:solidFill>
                  <a:srgbClr val="535353"/>
                </a:solidFill>
                <a:latin typeface="Tahoma"/>
                <a:cs typeface="Tahoma"/>
              </a:rPr>
              <a:t>top</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10" dirty="0">
                <a:solidFill>
                  <a:srgbClr val="535353"/>
                </a:solidFill>
                <a:latin typeface="Tahoma"/>
                <a:cs typeface="Tahoma"/>
              </a:rPr>
              <a:t>All</a:t>
            </a:r>
            <a:r>
              <a:rPr sz="1800" spc="-170" dirty="0">
                <a:solidFill>
                  <a:srgbClr val="535353"/>
                </a:solidFill>
                <a:latin typeface="Tahoma"/>
                <a:cs typeface="Tahoma"/>
              </a:rPr>
              <a:t> </a:t>
            </a:r>
            <a:r>
              <a:rPr sz="1800" spc="-30" dirty="0">
                <a:solidFill>
                  <a:srgbClr val="535353"/>
                </a:solidFill>
                <a:latin typeface="Tahoma"/>
                <a:cs typeface="Tahoma"/>
              </a:rPr>
              <a:t>rooms</a:t>
            </a:r>
            <a:r>
              <a:rPr sz="1800" spc="-180" dirty="0">
                <a:solidFill>
                  <a:srgbClr val="535353"/>
                </a:solidFill>
                <a:latin typeface="Tahoma"/>
                <a:cs typeface="Tahoma"/>
              </a:rPr>
              <a:t> </a:t>
            </a:r>
            <a:r>
              <a:rPr sz="1800" spc="-25" dirty="0">
                <a:solidFill>
                  <a:srgbClr val="535353"/>
                </a:solidFill>
                <a:latin typeface="Tahoma"/>
                <a:cs typeface="Tahoma"/>
              </a:rPr>
              <a:t>interconnect</a:t>
            </a:r>
            <a:r>
              <a:rPr sz="1800" spc="-155" dirty="0">
                <a:solidFill>
                  <a:srgbClr val="535353"/>
                </a:solidFill>
                <a:latin typeface="Tahoma"/>
                <a:cs typeface="Tahoma"/>
              </a:rPr>
              <a:t> </a:t>
            </a:r>
            <a:r>
              <a:rPr sz="1800" dirty="0">
                <a:solidFill>
                  <a:srgbClr val="535353"/>
                </a:solidFill>
                <a:latin typeface="Tahoma"/>
                <a:cs typeface="Tahoma"/>
              </a:rPr>
              <a:t>to</a:t>
            </a:r>
            <a:r>
              <a:rPr sz="1800" spc="-170" dirty="0">
                <a:solidFill>
                  <a:srgbClr val="535353"/>
                </a:solidFill>
                <a:latin typeface="Tahoma"/>
                <a:cs typeface="Tahoma"/>
              </a:rPr>
              <a:t> </a:t>
            </a:r>
            <a:r>
              <a:rPr sz="1800" spc="-55" dirty="0">
                <a:solidFill>
                  <a:srgbClr val="535353"/>
                </a:solidFill>
                <a:latin typeface="Tahoma"/>
                <a:cs typeface="Tahoma"/>
              </a:rPr>
              <a:t>a</a:t>
            </a:r>
            <a:r>
              <a:rPr sz="1800" spc="-175" dirty="0">
                <a:solidFill>
                  <a:srgbClr val="535353"/>
                </a:solidFill>
                <a:latin typeface="Tahoma"/>
                <a:cs typeface="Tahoma"/>
              </a:rPr>
              <a:t> </a:t>
            </a:r>
            <a:r>
              <a:rPr sz="1800" spc="-25" dirty="0">
                <a:solidFill>
                  <a:srgbClr val="535353"/>
                </a:solidFill>
                <a:latin typeface="Tahoma"/>
                <a:cs typeface="Tahoma"/>
              </a:rPr>
              <a:t>STU</a:t>
            </a:r>
            <a:endParaRPr sz="1800" dirty="0">
              <a:latin typeface="Tahoma"/>
              <a:cs typeface="Tahoma"/>
            </a:endParaRPr>
          </a:p>
          <a:p>
            <a:pPr marL="400685" indent="-193040">
              <a:lnSpc>
                <a:spcPct val="100000"/>
              </a:lnSpc>
              <a:spcBef>
                <a:spcPts val="350"/>
              </a:spcBef>
              <a:buFont typeface="Arial MT"/>
              <a:buChar char="•"/>
              <a:tabLst>
                <a:tab pos="400685" algn="l"/>
              </a:tabLst>
            </a:pPr>
            <a:r>
              <a:rPr sz="1800" spc="-40" dirty="0">
                <a:solidFill>
                  <a:srgbClr val="535353"/>
                </a:solidFill>
                <a:latin typeface="Tahoma"/>
                <a:cs typeface="Tahoma"/>
              </a:rPr>
              <a:t>Space</a:t>
            </a:r>
            <a:r>
              <a:rPr sz="1800" spc="-170" dirty="0">
                <a:solidFill>
                  <a:srgbClr val="535353"/>
                </a:solidFill>
                <a:latin typeface="Tahoma"/>
                <a:cs typeface="Tahoma"/>
              </a:rPr>
              <a:t> </a:t>
            </a:r>
            <a:r>
              <a:rPr sz="1800" spc="-35" dirty="0">
                <a:solidFill>
                  <a:srgbClr val="535353"/>
                </a:solidFill>
                <a:latin typeface="Tahoma"/>
                <a:cs typeface="Tahoma"/>
              </a:rPr>
              <a:t>for</a:t>
            </a:r>
            <a:r>
              <a:rPr sz="1800" spc="-160" dirty="0">
                <a:solidFill>
                  <a:srgbClr val="535353"/>
                </a:solidFill>
                <a:latin typeface="Tahoma"/>
                <a:cs typeface="Tahoma"/>
              </a:rPr>
              <a:t> </a:t>
            </a:r>
            <a:r>
              <a:rPr sz="1800" spc="-35" dirty="0">
                <a:solidFill>
                  <a:srgbClr val="535353"/>
                </a:solidFill>
                <a:latin typeface="Tahoma"/>
                <a:cs typeface="Tahoma"/>
              </a:rPr>
              <a:t>one</a:t>
            </a:r>
            <a:r>
              <a:rPr sz="1800" spc="-175" dirty="0">
                <a:solidFill>
                  <a:srgbClr val="535353"/>
                </a:solidFill>
                <a:latin typeface="Tahoma"/>
                <a:cs typeface="Tahoma"/>
              </a:rPr>
              <a:t> </a:t>
            </a:r>
            <a:r>
              <a:rPr sz="1800" spc="-30" dirty="0">
                <a:solidFill>
                  <a:srgbClr val="535353"/>
                </a:solidFill>
                <a:latin typeface="Tahoma"/>
                <a:cs typeface="Tahoma"/>
              </a:rPr>
              <a:t>rollaway</a:t>
            </a:r>
            <a:r>
              <a:rPr sz="1800" spc="-155"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400685" indent="-193040">
              <a:lnSpc>
                <a:spcPct val="100000"/>
              </a:lnSpc>
              <a:spcBef>
                <a:spcPts val="335"/>
              </a:spcBef>
              <a:buFont typeface="Arial MT"/>
              <a:buChar char="•"/>
              <a:tabLst>
                <a:tab pos="400685" algn="l"/>
              </a:tabLst>
            </a:pPr>
            <a:r>
              <a:rPr sz="1800" spc="-50" dirty="0">
                <a:solidFill>
                  <a:srgbClr val="535353"/>
                </a:solidFill>
                <a:latin typeface="Tahoma"/>
                <a:cs typeface="Tahoma"/>
              </a:rPr>
              <a:t>Wall</a:t>
            </a:r>
            <a:r>
              <a:rPr sz="1800" spc="-170" dirty="0">
                <a:solidFill>
                  <a:srgbClr val="535353"/>
                </a:solidFill>
                <a:latin typeface="Tahoma"/>
                <a:cs typeface="Tahoma"/>
              </a:rPr>
              <a:t> </a:t>
            </a:r>
            <a:r>
              <a:rPr sz="1800" spc="-10" dirty="0">
                <a:solidFill>
                  <a:srgbClr val="535353"/>
                </a:solidFill>
                <a:latin typeface="Tahoma"/>
                <a:cs typeface="Tahoma"/>
              </a:rPr>
              <a:t>heater</a:t>
            </a:r>
            <a:endParaRPr sz="1800" dirty="0">
              <a:latin typeface="Tahoma"/>
              <a:cs typeface="Tahoma"/>
            </a:endParaRPr>
          </a:p>
          <a:p>
            <a:pPr marL="12700">
              <a:lnSpc>
                <a:spcPct val="100000"/>
              </a:lnSpc>
              <a:spcBef>
                <a:spcPts val="1420"/>
              </a:spcBef>
            </a:pPr>
            <a:r>
              <a:rPr sz="4200" spc="170" dirty="0">
                <a:solidFill>
                  <a:srgbClr val="C3A12D"/>
                </a:solidFill>
                <a:latin typeface="Cambria"/>
                <a:cs typeface="Cambria"/>
              </a:rPr>
              <a:t>Executive</a:t>
            </a:r>
            <a:r>
              <a:rPr sz="4200" spc="265" dirty="0">
                <a:solidFill>
                  <a:srgbClr val="C3A12D"/>
                </a:solidFill>
                <a:latin typeface="Cambria"/>
                <a:cs typeface="Cambria"/>
              </a:rPr>
              <a:t> </a:t>
            </a:r>
            <a:r>
              <a:rPr sz="4200" spc="275" dirty="0">
                <a:solidFill>
                  <a:srgbClr val="C3A12D"/>
                </a:solidFill>
                <a:latin typeface="Cambria"/>
                <a:cs typeface="Cambria"/>
              </a:rPr>
              <a:t>Junior</a:t>
            </a:r>
            <a:r>
              <a:rPr sz="4200" spc="245" dirty="0">
                <a:solidFill>
                  <a:srgbClr val="C3A12D"/>
                </a:solidFill>
                <a:latin typeface="Cambria"/>
                <a:cs typeface="Cambria"/>
              </a:rPr>
              <a:t> </a:t>
            </a:r>
            <a:r>
              <a:rPr sz="4200" spc="225" dirty="0">
                <a:solidFill>
                  <a:srgbClr val="C3A12D"/>
                </a:solidFill>
                <a:latin typeface="Cambria"/>
                <a:cs typeface="Cambria"/>
              </a:rPr>
              <a:t>Suite</a:t>
            </a:r>
            <a:endParaRPr sz="4200" dirty="0">
              <a:latin typeface="Cambria"/>
              <a:cs typeface="Cambria"/>
            </a:endParaRPr>
          </a:p>
          <a:p>
            <a:pPr marL="332105" indent="-193040">
              <a:lnSpc>
                <a:spcPct val="100000"/>
              </a:lnSpc>
              <a:spcBef>
                <a:spcPts val="1010"/>
              </a:spcBef>
              <a:buFont typeface="Arial MT"/>
              <a:buChar char="•"/>
              <a:tabLst>
                <a:tab pos="332105" algn="l"/>
              </a:tabLst>
            </a:pPr>
            <a:r>
              <a:rPr sz="1800" spc="-20" dirty="0">
                <a:solidFill>
                  <a:srgbClr val="535353"/>
                </a:solidFill>
                <a:latin typeface="Tahoma"/>
                <a:cs typeface="Tahoma"/>
              </a:rPr>
              <a:t>SKDA</a:t>
            </a:r>
            <a:endParaRPr sz="1800" dirty="0">
              <a:latin typeface="Tahoma"/>
              <a:cs typeface="Tahoma"/>
            </a:endParaRPr>
          </a:p>
          <a:p>
            <a:pPr marL="332105" indent="-193040">
              <a:lnSpc>
                <a:spcPct val="100000"/>
              </a:lnSpc>
              <a:spcBef>
                <a:spcPts val="350"/>
              </a:spcBef>
              <a:buFont typeface="Arial MT"/>
              <a:buChar char="•"/>
              <a:tabLst>
                <a:tab pos="332105" algn="l"/>
              </a:tabLst>
            </a:pPr>
            <a:r>
              <a:rPr sz="1800" spc="-105" dirty="0">
                <a:solidFill>
                  <a:srgbClr val="535353"/>
                </a:solidFill>
                <a:latin typeface="Tahoma"/>
                <a:cs typeface="Tahoma"/>
              </a:rPr>
              <a:t>6</a:t>
            </a:r>
            <a:r>
              <a:rPr sz="1800" spc="-200" dirty="0">
                <a:solidFill>
                  <a:srgbClr val="535353"/>
                </a:solidFill>
                <a:latin typeface="Tahoma"/>
                <a:cs typeface="Tahoma"/>
              </a:rPr>
              <a:t> </a:t>
            </a:r>
            <a:r>
              <a:rPr sz="1800" spc="-10" dirty="0">
                <a:solidFill>
                  <a:srgbClr val="535353"/>
                </a:solidFill>
                <a:latin typeface="Tahoma"/>
                <a:cs typeface="Tahoma"/>
              </a:rPr>
              <a:t>rooms</a:t>
            </a:r>
            <a:endParaRPr lang="en-US" spc="-10" dirty="0">
              <a:solidFill>
                <a:srgbClr val="535353"/>
              </a:solidFill>
              <a:latin typeface="Tahoma"/>
              <a:cs typeface="Tahoma"/>
            </a:endParaRPr>
          </a:p>
          <a:p>
            <a:pPr marL="332105" indent="-193040">
              <a:lnSpc>
                <a:spcPct val="100000"/>
              </a:lnSpc>
              <a:spcBef>
                <a:spcPts val="350"/>
              </a:spcBef>
              <a:buFont typeface="Arial MT"/>
              <a:buChar char="•"/>
              <a:tabLst>
                <a:tab pos="332105" algn="l"/>
              </a:tabLst>
            </a:pPr>
            <a:r>
              <a:rPr lang="en-US" sz="1800" spc="-10" dirty="0">
                <a:solidFill>
                  <a:srgbClr val="535353"/>
                </a:solidFill>
                <a:latin typeface="Tahoma"/>
                <a:cs typeface="Tahoma"/>
              </a:rPr>
              <a:t>Maximum 2 Guests</a:t>
            </a:r>
            <a:endParaRPr sz="1800" dirty="0">
              <a:latin typeface="Tahoma"/>
              <a:cs typeface="Tahoma"/>
            </a:endParaRPr>
          </a:p>
          <a:p>
            <a:pPr marL="332105" indent="-193040">
              <a:lnSpc>
                <a:spcPct val="100000"/>
              </a:lnSpc>
              <a:spcBef>
                <a:spcPts val="335"/>
              </a:spcBef>
              <a:buFont typeface="Arial MT"/>
              <a:buChar char="•"/>
              <a:tabLst>
                <a:tab pos="332105" algn="l"/>
              </a:tabLst>
            </a:pPr>
            <a:r>
              <a:rPr sz="1800" spc="-60" dirty="0">
                <a:solidFill>
                  <a:srgbClr val="535353"/>
                </a:solidFill>
                <a:latin typeface="Tahoma"/>
                <a:cs typeface="Tahoma"/>
              </a:rPr>
              <a:t>One</a:t>
            </a:r>
            <a:r>
              <a:rPr sz="1800" spc="-180" dirty="0">
                <a:solidFill>
                  <a:srgbClr val="535353"/>
                </a:solidFill>
                <a:latin typeface="Tahoma"/>
                <a:cs typeface="Tahoma"/>
              </a:rPr>
              <a:t> </a:t>
            </a:r>
            <a:r>
              <a:rPr sz="1800" spc="-30" dirty="0">
                <a:solidFill>
                  <a:srgbClr val="535353"/>
                </a:solidFill>
                <a:latin typeface="Tahoma"/>
                <a:cs typeface="Tahoma"/>
              </a:rPr>
              <a:t>king</a:t>
            </a:r>
            <a:r>
              <a:rPr sz="1800" spc="-175" dirty="0">
                <a:solidFill>
                  <a:srgbClr val="535353"/>
                </a:solidFill>
                <a:latin typeface="Tahoma"/>
                <a:cs typeface="Tahoma"/>
              </a:rPr>
              <a:t> </a:t>
            </a:r>
            <a:r>
              <a:rPr sz="1800" spc="-50" dirty="0">
                <a:solidFill>
                  <a:srgbClr val="535353"/>
                </a:solidFill>
                <a:latin typeface="Tahoma"/>
                <a:cs typeface="Tahoma"/>
              </a:rPr>
              <a:t>bed,</a:t>
            </a:r>
            <a:r>
              <a:rPr sz="1800" spc="-155" dirty="0">
                <a:solidFill>
                  <a:srgbClr val="535353"/>
                </a:solidFill>
                <a:latin typeface="Tahoma"/>
                <a:cs typeface="Tahoma"/>
              </a:rPr>
              <a:t> </a:t>
            </a:r>
            <a:r>
              <a:rPr sz="1800" spc="-45" dirty="0">
                <a:solidFill>
                  <a:srgbClr val="535353"/>
                </a:solidFill>
                <a:latin typeface="Tahoma"/>
                <a:cs typeface="Tahoma"/>
              </a:rPr>
              <a:t>separate</a:t>
            </a:r>
            <a:r>
              <a:rPr sz="1800" spc="-180" dirty="0">
                <a:solidFill>
                  <a:srgbClr val="535353"/>
                </a:solidFill>
                <a:latin typeface="Tahoma"/>
                <a:cs typeface="Tahoma"/>
              </a:rPr>
              <a:t> </a:t>
            </a:r>
            <a:r>
              <a:rPr sz="1800" spc="-10" dirty="0">
                <a:solidFill>
                  <a:srgbClr val="535353"/>
                </a:solidFill>
                <a:latin typeface="Tahoma"/>
                <a:cs typeface="Tahoma"/>
              </a:rPr>
              <a:t>lounge</a:t>
            </a:r>
            <a:endParaRPr sz="1800" dirty="0">
              <a:latin typeface="Tahoma"/>
              <a:cs typeface="Tahoma"/>
            </a:endParaRPr>
          </a:p>
          <a:p>
            <a:pPr marL="332105" indent="-193040">
              <a:lnSpc>
                <a:spcPct val="100000"/>
              </a:lnSpc>
              <a:spcBef>
                <a:spcPts val="345"/>
              </a:spcBef>
              <a:buFont typeface="Arial MT"/>
              <a:buChar char="•"/>
              <a:tabLst>
                <a:tab pos="332105" algn="l"/>
              </a:tabLst>
            </a:pPr>
            <a:r>
              <a:rPr sz="1800" spc="-45" dirty="0">
                <a:solidFill>
                  <a:srgbClr val="535353"/>
                </a:solidFill>
                <a:latin typeface="Tahoma"/>
                <a:cs typeface="Tahoma"/>
              </a:rPr>
              <a:t>Beds</a:t>
            </a:r>
            <a:r>
              <a:rPr sz="1800" spc="-165" dirty="0">
                <a:solidFill>
                  <a:srgbClr val="535353"/>
                </a:solidFill>
                <a:latin typeface="Tahoma"/>
                <a:cs typeface="Tahoma"/>
              </a:rPr>
              <a:t> </a:t>
            </a:r>
            <a:r>
              <a:rPr sz="1800" spc="-25" dirty="0">
                <a:solidFill>
                  <a:srgbClr val="535353"/>
                </a:solidFill>
                <a:latin typeface="Tahoma"/>
                <a:cs typeface="Tahoma"/>
              </a:rPr>
              <a:t>cannot</a:t>
            </a:r>
            <a:r>
              <a:rPr sz="1800" spc="-165" dirty="0">
                <a:solidFill>
                  <a:srgbClr val="535353"/>
                </a:solidFill>
                <a:latin typeface="Tahoma"/>
                <a:cs typeface="Tahoma"/>
              </a:rPr>
              <a:t> </a:t>
            </a:r>
            <a:r>
              <a:rPr sz="1800" spc="-45" dirty="0">
                <a:solidFill>
                  <a:srgbClr val="535353"/>
                </a:solidFill>
                <a:latin typeface="Tahoma"/>
                <a:cs typeface="Tahoma"/>
              </a:rPr>
              <a:t>be</a:t>
            </a:r>
            <a:r>
              <a:rPr sz="1800" spc="-170" dirty="0">
                <a:solidFill>
                  <a:srgbClr val="535353"/>
                </a:solidFill>
                <a:latin typeface="Tahoma"/>
                <a:cs typeface="Tahoma"/>
              </a:rPr>
              <a:t> </a:t>
            </a:r>
            <a:r>
              <a:rPr sz="1800" spc="-10" dirty="0">
                <a:solidFill>
                  <a:srgbClr val="535353"/>
                </a:solidFill>
                <a:latin typeface="Tahoma"/>
                <a:cs typeface="Tahoma"/>
              </a:rPr>
              <a:t>split</a:t>
            </a:r>
            <a:endParaRPr sz="1800" dirty="0">
              <a:latin typeface="Tahoma"/>
              <a:cs typeface="Tahoma"/>
            </a:endParaRPr>
          </a:p>
          <a:p>
            <a:pPr marL="332105" indent="-193040">
              <a:lnSpc>
                <a:spcPct val="100000"/>
              </a:lnSpc>
              <a:spcBef>
                <a:spcPts val="340"/>
              </a:spcBef>
              <a:buFont typeface="Arial MT"/>
              <a:buChar char="•"/>
              <a:tabLst>
                <a:tab pos="332105" algn="l"/>
              </a:tabLst>
            </a:pPr>
            <a:r>
              <a:rPr sz="1800" spc="-45" dirty="0">
                <a:solidFill>
                  <a:srgbClr val="535353"/>
                </a:solidFill>
                <a:latin typeface="Tahoma"/>
                <a:cs typeface="Tahoma"/>
              </a:rPr>
              <a:t>Separate</a:t>
            </a:r>
            <a:r>
              <a:rPr sz="1800" spc="-165" dirty="0">
                <a:solidFill>
                  <a:srgbClr val="535353"/>
                </a:solidFill>
                <a:latin typeface="Tahoma"/>
                <a:cs typeface="Tahoma"/>
              </a:rPr>
              <a:t> </a:t>
            </a:r>
            <a:r>
              <a:rPr sz="1800" spc="-45" dirty="0">
                <a:solidFill>
                  <a:srgbClr val="535353"/>
                </a:solidFill>
                <a:latin typeface="Tahoma"/>
                <a:cs typeface="Tahoma"/>
              </a:rPr>
              <a:t>shower</a:t>
            </a:r>
            <a:r>
              <a:rPr sz="1800" spc="-210" dirty="0">
                <a:solidFill>
                  <a:srgbClr val="535353"/>
                </a:solidFill>
                <a:latin typeface="Tahoma"/>
                <a:cs typeface="Tahoma"/>
              </a:rPr>
              <a:t> </a:t>
            </a:r>
            <a:r>
              <a:rPr sz="1800" spc="-35" dirty="0">
                <a:solidFill>
                  <a:srgbClr val="535353"/>
                </a:solidFill>
                <a:latin typeface="Tahoma"/>
                <a:cs typeface="Tahoma"/>
              </a:rPr>
              <a:t>and</a:t>
            </a:r>
            <a:r>
              <a:rPr sz="1800" spc="-165" dirty="0">
                <a:solidFill>
                  <a:srgbClr val="535353"/>
                </a:solidFill>
                <a:latin typeface="Tahoma"/>
                <a:cs typeface="Tahoma"/>
              </a:rPr>
              <a:t> </a:t>
            </a:r>
            <a:r>
              <a:rPr sz="1800" spc="-45" dirty="0">
                <a:solidFill>
                  <a:srgbClr val="535353"/>
                </a:solidFill>
                <a:latin typeface="Tahoma"/>
                <a:cs typeface="Tahoma"/>
              </a:rPr>
              <a:t>spa</a:t>
            </a:r>
            <a:r>
              <a:rPr sz="1800" spc="-175" dirty="0">
                <a:solidFill>
                  <a:srgbClr val="535353"/>
                </a:solidFill>
                <a:latin typeface="Tahoma"/>
                <a:cs typeface="Tahoma"/>
              </a:rPr>
              <a:t> </a:t>
            </a:r>
            <a:r>
              <a:rPr sz="1800" spc="-25" dirty="0">
                <a:solidFill>
                  <a:srgbClr val="535353"/>
                </a:solidFill>
                <a:latin typeface="Tahoma"/>
                <a:cs typeface="Tahoma"/>
              </a:rPr>
              <a:t>bath</a:t>
            </a:r>
            <a:r>
              <a:rPr sz="1800" spc="-170" dirty="0">
                <a:solidFill>
                  <a:srgbClr val="535353"/>
                </a:solidFill>
                <a:latin typeface="Tahoma"/>
                <a:cs typeface="Tahoma"/>
              </a:rPr>
              <a:t> </a:t>
            </a:r>
            <a:r>
              <a:rPr sz="1800" dirty="0">
                <a:solidFill>
                  <a:srgbClr val="535353"/>
                </a:solidFill>
                <a:latin typeface="Tahoma"/>
                <a:cs typeface="Tahoma"/>
              </a:rPr>
              <a:t>in</a:t>
            </a:r>
            <a:r>
              <a:rPr sz="1800" spc="-175" dirty="0">
                <a:solidFill>
                  <a:srgbClr val="535353"/>
                </a:solidFill>
                <a:latin typeface="Tahoma"/>
                <a:cs typeface="Tahoma"/>
              </a:rPr>
              <a:t> </a:t>
            </a:r>
            <a:r>
              <a:rPr sz="1800" spc="-35" dirty="0">
                <a:solidFill>
                  <a:srgbClr val="535353"/>
                </a:solidFill>
                <a:latin typeface="Tahoma"/>
                <a:cs typeface="Tahoma"/>
              </a:rPr>
              <a:t>the</a:t>
            </a:r>
            <a:r>
              <a:rPr sz="1800" spc="-175" dirty="0">
                <a:solidFill>
                  <a:srgbClr val="535353"/>
                </a:solidFill>
                <a:latin typeface="Tahoma"/>
                <a:cs typeface="Tahoma"/>
              </a:rPr>
              <a:t> </a:t>
            </a:r>
            <a:r>
              <a:rPr sz="1800" spc="-10" dirty="0">
                <a:solidFill>
                  <a:srgbClr val="535353"/>
                </a:solidFill>
                <a:latin typeface="Tahoma"/>
                <a:cs typeface="Tahoma"/>
              </a:rPr>
              <a:t>ensuite</a:t>
            </a:r>
            <a:endParaRPr sz="1800" dirty="0">
              <a:latin typeface="Tahoma"/>
              <a:cs typeface="Tahoma"/>
            </a:endParaRPr>
          </a:p>
          <a:p>
            <a:pPr marL="332105" indent="-193040">
              <a:lnSpc>
                <a:spcPct val="100000"/>
              </a:lnSpc>
              <a:spcBef>
                <a:spcPts val="335"/>
              </a:spcBef>
              <a:buFont typeface="Arial MT"/>
              <a:buChar char="•"/>
              <a:tabLst>
                <a:tab pos="33210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332105" indent="-193040">
              <a:lnSpc>
                <a:spcPct val="100000"/>
              </a:lnSpc>
              <a:spcBef>
                <a:spcPts val="345"/>
              </a:spcBef>
              <a:buFont typeface="Arial MT"/>
              <a:buChar char="•"/>
              <a:tabLst>
                <a:tab pos="332105" algn="l"/>
              </a:tabLst>
            </a:pPr>
            <a:r>
              <a:rPr sz="1800" spc="-10" dirty="0">
                <a:solidFill>
                  <a:srgbClr val="535353"/>
                </a:solidFill>
                <a:latin typeface="Tahoma"/>
                <a:cs typeface="Tahoma"/>
              </a:rPr>
              <a:t>All</a:t>
            </a:r>
            <a:r>
              <a:rPr sz="1800" spc="-170" dirty="0">
                <a:solidFill>
                  <a:srgbClr val="535353"/>
                </a:solidFill>
                <a:latin typeface="Tahoma"/>
                <a:cs typeface="Tahoma"/>
              </a:rPr>
              <a:t> </a:t>
            </a:r>
            <a:r>
              <a:rPr sz="1800" spc="-35" dirty="0">
                <a:solidFill>
                  <a:srgbClr val="535353"/>
                </a:solidFill>
                <a:latin typeface="Tahoma"/>
                <a:cs typeface="Tahoma"/>
              </a:rPr>
              <a:t>rooms</a:t>
            </a:r>
            <a:r>
              <a:rPr sz="1800" spc="-175" dirty="0">
                <a:solidFill>
                  <a:srgbClr val="535353"/>
                </a:solidFill>
                <a:latin typeface="Tahoma"/>
                <a:cs typeface="Tahoma"/>
              </a:rPr>
              <a:t> </a:t>
            </a:r>
            <a:r>
              <a:rPr sz="1800" spc="-25" dirty="0">
                <a:solidFill>
                  <a:srgbClr val="535353"/>
                </a:solidFill>
                <a:latin typeface="Tahoma"/>
                <a:cs typeface="Tahoma"/>
              </a:rPr>
              <a:t>interconnect</a:t>
            </a:r>
            <a:r>
              <a:rPr sz="1800" spc="-145" dirty="0">
                <a:solidFill>
                  <a:srgbClr val="535353"/>
                </a:solidFill>
                <a:latin typeface="Tahoma"/>
                <a:cs typeface="Tahoma"/>
              </a:rPr>
              <a:t> </a:t>
            </a:r>
            <a:r>
              <a:rPr sz="1800" dirty="0">
                <a:solidFill>
                  <a:srgbClr val="535353"/>
                </a:solidFill>
                <a:latin typeface="Tahoma"/>
                <a:cs typeface="Tahoma"/>
              </a:rPr>
              <a:t>to</a:t>
            </a:r>
            <a:r>
              <a:rPr sz="1800" spc="-165" dirty="0">
                <a:solidFill>
                  <a:srgbClr val="535353"/>
                </a:solidFill>
                <a:latin typeface="Tahoma"/>
                <a:cs typeface="Tahoma"/>
              </a:rPr>
              <a:t> </a:t>
            </a:r>
            <a:r>
              <a:rPr sz="1800" spc="-55" dirty="0">
                <a:solidFill>
                  <a:srgbClr val="535353"/>
                </a:solidFill>
                <a:latin typeface="Tahoma"/>
                <a:cs typeface="Tahoma"/>
              </a:rPr>
              <a:t>a</a:t>
            </a:r>
            <a:r>
              <a:rPr sz="1800" spc="-170" dirty="0">
                <a:solidFill>
                  <a:srgbClr val="535353"/>
                </a:solidFill>
                <a:latin typeface="Tahoma"/>
                <a:cs typeface="Tahoma"/>
              </a:rPr>
              <a:t> </a:t>
            </a:r>
            <a:r>
              <a:rPr sz="1800" spc="-30" dirty="0">
                <a:solidFill>
                  <a:srgbClr val="535353"/>
                </a:solidFill>
                <a:latin typeface="Tahoma"/>
                <a:cs typeface="Tahoma"/>
              </a:rPr>
              <a:t>Superior</a:t>
            </a:r>
            <a:r>
              <a:rPr sz="1800" spc="-175" dirty="0">
                <a:solidFill>
                  <a:srgbClr val="535353"/>
                </a:solidFill>
                <a:latin typeface="Tahoma"/>
                <a:cs typeface="Tahoma"/>
              </a:rPr>
              <a:t> </a:t>
            </a:r>
            <a:r>
              <a:rPr sz="1800" spc="-40" dirty="0">
                <a:solidFill>
                  <a:srgbClr val="535353"/>
                </a:solidFill>
                <a:latin typeface="Tahoma"/>
                <a:cs typeface="Tahoma"/>
              </a:rPr>
              <a:t>Twin</a:t>
            </a:r>
            <a:r>
              <a:rPr sz="1800" spc="-185" dirty="0">
                <a:solidFill>
                  <a:srgbClr val="535353"/>
                </a:solidFill>
                <a:latin typeface="Tahoma"/>
                <a:cs typeface="Tahoma"/>
              </a:rPr>
              <a:t> </a:t>
            </a:r>
            <a:r>
              <a:rPr sz="1800" spc="-135" dirty="0">
                <a:solidFill>
                  <a:srgbClr val="535353"/>
                </a:solidFill>
                <a:latin typeface="Tahoma"/>
                <a:cs typeface="Tahoma"/>
              </a:rPr>
              <a:t>X</a:t>
            </a:r>
            <a:r>
              <a:rPr sz="1800" spc="-160" dirty="0">
                <a:solidFill>
                  <a:srgbClr val="535353"/>
                </a:solidFill>
                <a:latin typeface="Tahoma"/>
                <a:cs typeface="Tahoma"/>
              </a:rPr>
              <a:t> </a:t>
            </a:r>
            <a:r>
              <a:rPr sz="1800" spc="-50" dirty="0">
                <a:solidFill>
                  <a:srgbClr val="535353"/>
                </a:solidFill>
                <a:latin typeface="Tahoma"/>
                <a:cs typeface="Tahoma"/>
              </a:rPr>
              <a:t>6</a:t>
            </a:r>
            <a:endParaRPr sz="1800" dirty="0">
              <a:latin typeface="Tahoma"/>
              <a:cs typeface="Tahoma"/>
            </a:endParaRPr>
          </a:p>
          <a:p>
            <a:pPr marL="332105" indent="-193040">
              <a:lnSpc>
                <a:spcPct val="100000"/>
              </a:lnSpc>
              <a:spcBef>
                <a:spcPts val="340"/>
              </a:spcBef>
              <a:buFont typeface="Arial MT"/>
              <a:buChar char="•"/>
              <a:tabLst>
                <a:tab pos="332105" algn="l"/>
              </a:tabLst>
            </a:pPr>
            <a:r>
              <a:rPr sz="1800" spc="-35" dirty="0">
                <a:solidFill>
                  <a:srgbClr val="535353"/>
                </a:solidFill>
                <a:latin typeface="Tahoma"/>
                <a:cs typeface="Tahoma"/>
              </a:rPr>
              <a:t>Rollaway</a:t>
            </a:r>
            <a:r>
              <a:rPr sz="1800" spc="-145"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332105" indent="-193040">
              <a:lnSpc>
                <a:spcPct val="100000"/>
              </a:lnSpc>
              <a:spcBef>
                <a:spcPts val="335"/>
              </a:spcBef>
              <a:buFont typeface="Arial MT"/>
              <a:buChar char="•"/>
              <a:tabLst>
                <a:tab pos="332105" algn="l"/>
              </a:tabLst>
            </a:pPr>
            <a:r>
              <a:rPr sz="1800" spc="-40" dirty="0">
                <a:solidFill>
                  <a:srgbClr val="535353"/>
                </a:solidFill>
                <a:latin typeface="Tahoma"/>
                <a:cs typeface="Tahoma"/>
              </a:rPr>
              <a:t>Air</a:t>
            </a:r>
            <a:r>
              <a:rPr sz="1800" spc="-204" dirty="0">
                <a:solidFill>
                  <a:srgbClr val="535353"/>
                </a:solidFill>
                <a:latin typeface="Tahoma"/>
                <a:cs typeface="Tahoma"/>
              </a:rPr>
              <a:t> </a:t>
            </a:r>
            <a:r>
              <a:rPr sz="1800" spc="-10" dirty="0">
                <a:solidFill>
                  <a:srgbClr val="535353"/>
                </a:solidFill>
                <a:latin typeface="Tahoma"/>
                <a:cs typeface="Tahoma"/>
              </a:rPr>
              <a:t>conditioner</a:t>
            </a:r>
            <a:endParaRPr sz="1800" dirty="0">
              <a:latin typeface="Tahoma"/>
              <a:cs typeface="Tahom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903336" y="16001"/>
            <a:ext cx="10384790" cy="10271125"/>
            <a:chOff x="7903336" y="16001"/>
            <a:chExt cx="10384790" cy="10271125"/>
          </a:xfrm>
        </p:grpSpPr>
        <p:sp>
          <p:nvSpPr>
            <p:cNvPr id="3" name="object 3"/>
            <p:cNvSpPr/>
            <p:nvPr/>
          </p:nvSpPr>
          <p:spPr>
            <a:xfrm>
              <a:off x="10840719" y="16001"/>
              <a:ext cx="7447280" cy="10271125"/>
            </a:xfrm>
            <a:custGeom>
              <a:avLst/>
              <a:gdLst/>
              <a:ahLst/>
              <a:cxnLst/>
              <a:rect l="l" t="t" r="r" b="b"/>
              <a:pathLst>
                <a:path w="7447280" h="10271125">
                  <a:moveTo>
                    <a:pt x="7447280" y="0"/>
                  </a:moveTo>
                  <a:lnTo>
                    <a:pt x="0" y="0"/>
                  </a:lnTo>
                  <a:lnTo>
                    <a:pt x="0" y="10270998"/>
                  </a:lnTo>
                  <a:lnTo>
                    <a:pt x="7447280" y="10270998"/>
                  </a:lnTo>
                  <a:lnTo>
                    <a:pt x="744728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7903336" y="2011806"/>
              <a:ext cx="9355963" cy="3313811"/>
            </a:xfrm>
            <a:prstGeom prst="rect">
              <a:avLst/>
            </a:prstGeom>
          </p:spPr>
        </p:pic>
        <p:pic>
          <p:nvPicPr>
            <p:cNvPr id="5" name="object 5"/>
            <p:cNvPicPr/>
            <p:nvPr/>
          </p:nvPicPr>
          <p:blipFill>
            <a:blip r:embed="rId3" cstate="print"/>
            <a:stretch>
              <a:fillRect/>
            </a:stretch>
          </p:blipFill>
          <p:spPr>
            <a:xfrm>
              <a:off x="7903336" y="5944488"/>
              <a:ext cx="9355963" cy="3313811"/>
            </a:xfrm>
            <a:prstGeom prst="rect">
              <a:avLst/>
            </a:prstGeom>
          </p:spPr>
        </p:pic>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95" dirty="0"/>
              <a:t>Waiora</a:t>
            </a:r>
            <a:r>
              <a:rPr spc="254" dirty="0"/>
              <a:t> </a:t>
            </a:r>
            <a:r>
              <a:rPr spc="135" dirty="0"/>
              <a:t>Superior</a:t>
            </a:r>
            <a:r>
              <a:rPr spc="260" dirty="0"/>
              <a:t> </a:t>
            </a:r>
            <a:r>
              <a:rPr spc="280" dirty="0"/>
              <a:t>King</a:t>
            </a:r>
            <a:r>
              <a:rPr spc="245" dirty="0"/>
              <a:t> </a:t>
            </a:r>
            <a:r>
              <a:rPr spc="85" dirty="0"/>
              <a:t>Rooms</a:t>
            </a:r>
          </a:p>
        </p:txBody>
      </p:sp>
      <p:sp>
        <p:nvSpPr>
          <p:cNvPr id="7" name="object 7"/>
          <p:cNvSpPr txBox="1"/>
          <p:nvPr/>
        </p:nvSpPr>
        <p:spPr>
          <a:xfrm>
            <a:off x="453644" y="2064258"/>
            <a:ext cx="7301230" cy="7630795"/>
          </a:xfrm>
          <a:prstGeom prst="rect">
            <a:avLst/>
          </a:prstGeom>
        </p:spPr>
        <p:txBody>
          <a:bodyPr vert="horz" wrap="square" lIns="0" tIns="56515" rIns="0" bIns="0" rtlCol="0">
            <a:spAutoFit/>
          </a:bodyPr>
          <a:lstStyle/>
          <a:p>
            <a:pPr marL="469265" indent="-193040">
              <a:lnSpc>
                <a:spcPct val="100000"/>
              </a:lnSpc>
              <a:spcBef>
                <a:spcPts val="445"/>
              </a:spcBef>
              <a:buFont typeface="Arial MT"/>
              <a:buChar char="•"/>
              <a:tabLst>
                <a:tab pos="469265" algn="l"/>
              </a:tabLst>
            </a:pPr>
            <a:r>
              <a:rPr sz="1800" spc="-25" dirty="0">
                <a:solidFill>
                  <a:srgbClr val="535353"/>
                </a:solidFill>
                <a:latin typeface="Tahoma"/>
                <a:cs typeface="Tahoma"/>
              </a:rPr>
              <a:t>KBG</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105" dirty="0">
                <a:solidFill>
                  <a:srgbClr val="535353"/>
                </a:solidFill>
                <a:latin typeface="Tahoma"/>
                <a:cs typeface="Tahoma"/>
              </a:rPr>
              <a:t>40</a:t>
            </a:r>
            <a:r>
              <a:rPr sz="1800" spc="-185" dirty="0">
                <a:solidFill>
                  <a:srgbClr val="535353"/>
                </a:solidFill>
                <a:latin typeface="Tahoma"/>
                <a:cs typeface="Tahoma"/>
              </a:rPr>
              <a:t> </a:t>
            </a:r>
            <a:r>
              <a:rPr sz="1800" spc="-20" dirty="0">
                <a:solidFill>
                  <a:srgbClr val="535353"/>
                </a:solidFill>
                <a:latin typeface="Tahoma"/>
                <a:cs typeface="Tahoma"/>
              </a:rPr>
              <a:t>rooms</a:t>
            </a:r>
            <a:endParaRPr lang="en-US" spc="-20" dirty="0">
              <a:solidFill>
                <a:srgbClr val="535353"/>
              </a:solidFill>
              <a:latin typeface="Tahoma"/>
              <a:cs typeface="Tahoma"/>
            </a:endParaRPr>
          </a:p>
          <a:p>
            <a:pPr marL="469265" indent="-193040">
              <a:lnSpc>
                <a:spcPct val="100000"/>
              </a:lnSpc>
              <a:spcBef>
                <a:spcPts val="350"/>
              </a:spcBef>
              <a:buFont typeface="Arial MT"/>
              <a:buChar char="•"/>
              <a:tabLst>
                <a:tab pos="469265" algn="l"/>
              </a:tabLst>
            </a:pPr>
            <a:r>
              <a:rPr lang="en-US" sz="1800" spc="-20" dirty="0">
                <a:solidFill>
                  <a:srgbClr val="535353"/>
                </a:solidFill>
                <a:latin typeface="Tahoma"/>
                <a:cs typeface="Tahoma"/>
              </a:rPr>
              <a:t>Maximum 2 Guests</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60" dirty="0">
                <a:solidFill>
                  <a:srgbClr val="535353"/>
                </a:solidFill>
                <a:latin typeface="Tahoma"/>
                <a:cs typeface="Tahoma"/>
              </a:rPr>
              <a:t>One</a:t>
            </a:r>
            <a:r>
              <a:rPr sz="1800" spc="-185" dirty="0">
                <a:solidFill>
                  <a:srgbClr val="535353"/>
                </a:solidFill>
                <a:latin typeface="Tahoma"/>
                <a:cs typeface="Tahoma"/>
              </a:rPr>
              <a:t> </a:t>
            </a:r>
            <a:r>
              <a:rPr sz="1800" spc="-35" dirty="0">
                <a:solidFill>
                  <a:srgbClr val="535353"/>
                </a:solidFill>
                <a:latin typeface="Tahoma"/>
                <a:cs typeface="Tahoma"/>
              </a:rPr>
              <a:t>king</a:t>
            </a:r>
            <a:r>
              <a:rPr sz="1800" spc="-185"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35" dirty="0">
                <a:solidFill>
                  <a:srgbClr val="535353"/>
                </a:solidFill>
                <a:latin typeface="Tahoma"/>
                <a:cs typeface="Tahoma"/>
              </a:rPr>
              <a:t>King</a:t>
            </a:r>
            <a:r>
              <a:rPr sz="1800" spc="-185" dirty="0">
                <a:solidFill>
                  <a:srgbClr val="535353"/>
                </a:solidFill>
                <a:latin typeface="Tahoma"/>
                <a:cs typeface="Tahoma"/>
              </a:rPr>
              <a:t> </a:t>
            </a:r>
            <a:r>
              <a:rPr sz="1800" spc="-45" dirty="0">
                <a:solidFill>
                  <a:srgbClr val="535353"/>
                </a:solidFill>
                <a:latin typeface="Tahoma"/>
                <a:cs typeface="Tahoma"/>
              </a:rPr>
              <a:t>beds</a:t>
            </a:r>
            <a:r>
              <a:rPr sz="1800" spc="-160" dirty="0">
                <a:solidFill>
                  <a:srgbClr val="535353"/>
                </a:solidFill>
                <a:latin typeface="Tahoma"/>
                <a:cs typeface="Tahoma"/>
              </a:rPr>
              <a:t> </a:t>
            </a:r>
            <a:r>
              <a:rPr sz="1800" spc="-35" dirty="0">
                <a:solidFill>
                  <a:srgbClr val="535353"/>
                </a:solidFill>
                <a:latin typeface="Tahoma"/>
                <a:cs typeface="Tahoma"/>
              </a:rPr>
              <a:t>can</a:t>
            </a:r>
            <a:r>
              <a:rPr sz="1800" spc="-170" dirty="0">
                <a:solidFill>
                  <a:srgbClr val="535353"/>
                </a:solidFill>
                <a:latin typeface="Tahoma"/>
                <a:cs typeface="Tahoma"/>
              </a:rPr>
              <a:t> </a:t>
            </a:r>
            <a:r>
              <a:rPr sz="1800" dirty="0">
                <a:solidFill>
                  <a:srgbClr val="535353"/>
                </a:solidFill>
                <a:latin typeface="Tahoma"/>
                <a:cs typeface="Tahoma"/>
              </a:rPr>
              <a:t>split</a:t>
            </a:r>
            <a:r>
              <a:rPr sz="1800" spc="-175" dirty="0">
                <a:solidFill>
                  <a:srgbClr val="535353"/>
                </a:solidFill>
                <a:latin typeface="Tahoma"/>
                <a:cs typeface="Tahoma"/>
              </a:rPr>
              <a:t> </a:t>
            </a:r>
            <a:r>
              <a:rPr sz="1800" dirty="0">
                <a:solidFill>
                  <a:srgbClr val="535353"/>
                </a:solidFill>
                <a:latin typeface="Tahoma"/>
                <a:cs typeface="Tahoma"/>
              </a:rPr>
              <a:t>into</a:t>
            </a:r>
            <a:r>
              <a:rPr sz="1800" spc="-180" dirty="0">
                <a:solidFill>
                  <a:srgbClr val="535353"/>
                </a:solidFill>
                <a:latin typeface="Tahoma"/>
                <a:cs typeface="Tahoma"/>
              </a:rPr>
              <a:t> </a:t>
            </a:r>
            <a:r>
              <a:rPr sz="1800" spc="-20" dirty="0">
                <a:solidFill>
                  <a:srgbClr val="535353"/>
                </a:solidFill>
                <a:latin typeface="Tahoma"/>
                <a:cs typeface="Tahoma"/>
              </a:rPr>
              <a:t>two</a:t>
            </a:r>
            <a:r>
              <a:rPr sz="1800" spc="-175" dirty="0">
                <a:solidFill>
                  <a:srgbClr val="535353"/>
                </a:solidFill>
                <a:latin typeface="Tahoma"/>
                <a:cs typeface="Tahoma"/>
              </a:rPr>
              <a:t> </a:t>
            </a:r>
            <a:r>
              <a:rPr sz="1800" spc="-30" dirty="0">
                <a:solidFill>
                  <a:srgbClr val="535353"/>
                </a:solidFill>
                <a:latin typeface="Tahoma"/>
                <a:cs typeface="Tahoma"/>
              </a:rPr>
              <a:t>single</a:t>
            </a:r>
            <a:r>
              <a:rPr sz="1800" spc="-180"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75" dirty="0">
                <a:solidFill>
                  <a:srgbClr val="535353"/>
                </a:solidFill>
                <a:latin typeface="Tahoma"/>
                <a:cs typeface="Tahoma"/>
              </a:rPr>
              <a:t>Walk-</a:t>
            </a:r>
            <a:r>
              <a:rPr sz="1800" dirty="0">
                <a:solidFill>
                  <a:srgbClr val="535353"/>
                </a:solidFill>
                <a:latin typeface="Tahoma"/>
                <a:cs typeface="Tahoma"/>
              </a:rPr>
              <a:t>in</a:t>
            </a:r>
            <a:r>
              <a:rPr sz="1800" spc="-170" dirty="0">
                <a:solidFill>
                  <a:srgbClr val="535353"/>
                </a:solidFill>
                <a:latin typeface="Tahoma"/>
                <a:cs typeface="Tahoma"/>
              </a:rPr>
              <a:t> </a:t>
            </a:r>
            <a:r>
              <a:rPr sz="1800" spc="-45" dirty="0">
                <a:solidFill>
                  <a:srgbClr val="535353"/>
                </a:solidFill>
                <a:latin typeface="Tahoma"/>
                <a:cs typeface="Tahoma"/>
              </a:rPr>
              <a:t>shower</a:t>
            </a:r>
            <a:r>
              <a:rPr sz="1800" spc="-185" dirty="0">
                <a:solidFill>
                  <a:srgbClr val="535353"/>
                </a:solidFill>
                <a:latin typeface="Tahoma"/>
                <a:cs typeface="Tahoma"/>
              </a:rPr>
              <a:t> </a:t>
            </a:r>
            <a:r>
              <a:rPr sz="1800" spc="-25" dirty="0">
                <a:solidFill>
                  <a:srgbClr val="535353"/>
                </a:solidFill>
                <a:latin typeface="Tahoma"/>
                <a:cs typeface="Tahoma"/>
              </a:rPr>
              <a:t>or</a:t>
            </a:r>
            <a:r>
              <a:rPr sz="1800" spc="-170" dirty="0">
                <a:solidFill>
                  <a:srgbClr val="535353"/>
                </a:solidFill>
                <a:latin typeface="Tahoma"/>
                <a:cs typeface="Tahoma"/>
              </a:rPr>
              <a:t> </a:t>
            </a:r>
            <a:r>
              <a:rPr sz="1800" spc="-45" dirty="0">
                <a:solidFill>
                  <a:srgbClr val="535353"/>
                </a:solidFill>
                <a:latin typeface="Tahoma"/>
                <a:cs typeface="Tahoma"/>
              </a:rPr>
              <a:t>shower</a:t>
            </a:r>
            <a:r>
              <a:rPr sz="1800" spc="-180"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0" dirty="0">
                <a:solidFill>
                  <a:srgbClr val="535353"/>
                </a:solidFill>
                <a:latin typeface="Tahoma"/>
                <a:cs typeface="Tahoma"/>
              </a:rPr>
              <a:t>bath</a:t>
            </a:r>
            <a:endParaRPr sz="1800" dirty="0">
              <a:latin typeface="Tahoma"/>
              <a:cs typeface="Tahoma"/>
            </a:endParaRPr>
          </a:p>
          <a:p>
            <a:pPr marL="469265" indent="-193040">
              <a:lnSpc>
                <a:spcPct val="100000"/>
              </a:lnSpc>
              <a:spcBef>
                <a:spcPts val="340"/>
              </a:spcBef>
              <a:buFont typeface="Arial MT"/>
              <a:buChar char="•"/>
              <a:tabLst>
                <a:tab pos="46926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69900" marR="902335" indent="-193675">
              <a:lnSpc>
                <a:spcPct val="115599"/>
              </a:lnSpc>
              <a:spcBef>
                <a:spcPts val="10"/>
              </a:spcBef>
              <a:buFont typeface="Arial MT"/>
              <a:buChar char="•"/>
              <a:tabLst>
                <a:tab pos="469900" algn="l"/>
              </a:tabLst>
            </a:pPr>
            <a:r>
              <a:rPr sz="1800" spc="-40" dirty="0">
                <a:solidFill>
                  <a:srgbClr val="535353"/>
                </a:solidFill>
                <a:latin typeface="Tahoma"/>
                <a:cs typeface="Tahoma"/>
              </a:rPr>
              <a:t>Fourteen</a:t>
            </a:r>
            <a:r>
              <a:rPr sz="1800" spc="-165" dirty="0">
                <a:solidFill>
                  <a:srgbClr val="535353"/>
                </a:solidFill>
                <a:latin typeface="Tahoma"/>
                <a:cs typeface="Tahoma"/>
              </a:rPr>
              <a:t> </a:t>
            </a:r>
            <a:r>
              <a:rPr sz="1800" spc="-30" dirty="0">
                <a:solidFill>
                  <a:srgbClr val="535353"/>
                </a:solidFill>
                <a:latin typeface="Tahoma"/>
                <a:cs typeface="Tahoma"/>
              </a:rPr>
              <a:t>rooms</a:t>
            </a:r>
            <a:r>
              <a:rPr sz="1800" spc="-160" dirty="0">
                <a:solidFill>
                  <a:srgbClr val="535353"/>
                </a:solidFill>
                <a:latin typeface="Tahoma"/>
                <a:cs typeface="Tahoma"/>
              </a:rPr>
              <a:t> </a:t>
            </a:r>
            <a:r>
              <a:rPr sz="1800" spc="-25" dirty="0">
                <a:solidFill>
                  <a:srgbClr val="535353"/>
                </a:solidFill>
                <a:latin typeface="Tahoma"/>
                <a:cs typeface="Tahoma"/>
              </a:rPr>
              <a:t>interconnect</a:t>
            </a:r>
            <a:r>
              <a:rPr sz="1800" spc="-125" dirty="0">
                <a:solidFill>
                  <a:srgbClr val="535353"/>
                </a:solidFill>
                <a:latin typeface="Tahoma"/>
                <a:cs typeface="Tahoma"/>
              </a:rPr>
              <a:t> </a:t>
            </a:r>
            <a:r>
              <a:rPr sz="1800" spc="-20" dirty="0">
                <a:solidFill>
                  <a:srgbClr val="535353"/>
                </a:solidFill>
                <a:latin typeface="Tahoma"/>
                <a:cs typeface="Tahoma"/>
              </a:rPr>
              <a:t>with</a:t>
            </a:r>
            <a:r>
              <a:rPr sz="1800" spc="-185" dirty="0">
                <a:solidFill>
                  <a:srgbClr val="535353"/>
                </a:solidFill>
                <a:latin typeface="Tahoma"/>
                <a:cs typeface="Tahoma"/>
              </a:rPr>
              <a:t> </a:t>
            </a:r>
            <a:r>
              <a:rPr sz="1800" spc="-45" dirty="0">
                <a:solidFill>
                  <a:srgbClr val="535353"/>
                </a:solidFill>
                <a:latin typeface="Tahoma"/>
                <a:cs typeface="Tahoma"/>
              </a:rPr>
              <a:t>each</a:t>
            </a:r>
            <a:r>
              <a:rPr sz="1800" spc="-160" dirty="0">
                <a:solidFill>
                  <a:srgbClr val="535353"/>
                </a:solidFill>
                <a:latin typeface="Tahoma"/>
                <a:cs typeface="Tahoma"/>
              </a:rPr>
              <a:t> </a:t>
            </a:r>
            <a:r>
              <a:rPr sz="1800" spc="-35" dirty="0">
                <a:solidFill>
                  <a:srgbClr val="535353"/>
                </a:solidFill>
                <a:latin typeface="Tahoma"/>
                <a:cs typeface="Tahoma"/>
              </a:rPr>
              <a:t>other</a:t>
            </a:r>
            <a:r>
              <a:rPr sz="1800" spc="-160" dirty="0">
                <a:solidFill>
                  <a:srgbClr val="535353"/>
                </a:solidFill>
                <a:latin typeface="Tahoma"/>
                <a:cs typeface="Tahoma"/>
              </a:rPr>
              <a:t> </a:t>
            </a:r>
            <a:r>
              <a:rPr sz="1800" spc="-55" dirty="0">
                <a:solidFill>
                  <a:srgbClr val="535353"/>
                </a:solidFill>
                <a:latin typeface="Tahoma"/>
                <a:cs typeface="Tahoma"/>
              </a:rPr>
              <a:t>(two</a:t>
            </a:r>
            <a:r>
              <a:rPr sz="1800" spc="-155"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25" dirty="0">
                <a:solidFill>
                  <a:srgbClr val="535353"/>
                </a:solidFill>
                <a:latin typeface="Tahoma"/>
                <a:cs typeface="Tahoma"/>
              </a:rPr>
              <a:t>max </a:t>
            </a:r>
            <a:r>
              <a:rPr sz="1800" dirty="0">
                <a:solidFill>
                  <a:srgbClr val="535353"/>
                </a:solidFill>
                <a:latin typeface="Tahoma"/>
                <a:cs typeface="Tahoma"/>
              </a:rPr>
              <a:t>to</a:t>
            </a:r>
            <a:r>
              <a:rPr sz="1800" spc="-204" dirty="0">
                <a:solidFill>
                  <a:srgbClr val="535353"/>
                </a:solidFill>
                <a:latin typeface="Tahoma"/>
                <a:cs typeface="Tahoma"/>
              </a:rPr>
              <a:t> </a:t>
            </a:r>
            <a:r>
              <a:rPr sz="1800" spc="-10" dirty="0">
                <a:solidFill>
                  <a:srgbClr val="535353"/>
                </a:solidFill>
                <a:latin typeface="Tahoma"/>
                <a:cs typeface="Tahoma"/>
              </a:rPr>
              <a:t>interconnect)</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30" dirty="0">
                <a:solidFill>
                  <a:srgbClr val="535353"/>
                </a:solidFill>
                <a:latin typeface="Tahoma"/>
                <a:cs typeface="Tahoma"/>
              </a:rPr>
              <a:t>No</a:t>
            </a:r>
            <a:r>
              <a:rPr sz="1800" spc="-190" dirty="0">
                <a:solidFill>
                  <a:srgbClr val="535353"/>
                </a:solidFill>
                <a:latin typeface="Tahoma"/>
                <a:cs typeface="Tahoma"/>
              </a:rPr>
              <a:t> </a:t>
            </a:r>
            <a:r>
              <a:rPr sz="1800" spc="-40" dirty="0">
                <a:solidFill>
                  <a:srgbClr val="535353"/>
                </a:solidFill>
                <a:latin typeface="Tahoma"/>
                <a:cs typeface="Tahoma"/>
              </a:rPr>
              <a:t>space</a:t>
            </a:r>
            <a:r>
              <a:rPr sz="1800" spc="-180" dirty="0">
                <a:solidFill>
                  <a:srgbClr val="535353"/>
                </a:solidFill>
                <a:latin typeface="Tahoma"/>
                <a:cs typeface="Tahoma"/>
              </a:rPr>
              <a:t> </a:t>
            </a:r>
            <a:r>
              <a:rPr sz="1800" spc="-35" dirty="0">
                <a:solidFill>
                  <a:srgbClr val="535353"/>
                </a:solidFill>
                <a:latin typeface="Tahoma"/>
                <a:cs typeface="Tahoma"/>
              </a:rPr>
              <a:t>for</a:t>
            </a:r>
            <a:r>
              <a:rPr sz="1800" spc="-185" dirty="0">
                <a:solidFill>
                  <a:srgbClr val="535353"/>
                </a:solidFill>
                <a:latin typeface="Tahoma"/>
                <a:cs typeface="Tahoma"/>
              </a:rPr>
              <a:t> </a:t>
            </a:r>
            <a:r>
              <a:rPr sz="1800" spc="-35" dirty="0">
                <a:solidFill>
                  <a:srgbClr val="535353"/>
                </a:solidFill>
                <a:latin typeface="Tahoma"/>
                <a:cs typeface="Tahoma"/>
              </a:rPr>
              <a:t>one</a:t>
            </a:r>
            <a:r>
              <a:rPr sz="1800" spc="-180" dirty="0">
                <a:solidFill>
                  <a:srgbClr val="535353"/>
                </a:solidFill>
                <a:latin typeface="Tahoma"/>
                <a:cs typeface="Tahoma"/>
              </a:rPr>
              <a:t> </a:t>
            </a:r>
            <a:r>
              <a:rPr sz="1800" spc="-10" dirty="0">
                <a:solidFill>
                  <a:srgbClr val="535353"/>
                </a:solidFill>
                <a:latin typeface="Tahoma"/>
                <a:cs typeface="Tahoma"/>
              </a:rPr>
              <a:t>rollaway</a:t>
            </a:r>
            <a:endParaRPr sz="1800" dirty="0">
              <a:latin typeface="Tahoma"/>
              <a:cs typeface="Tahoma"/>
            </a:endParaRPr>
          </a:p>
          <a:p>
            <a:pPr marL="469265" indent="-193040">
              <a:lnSpc>
                <a:spcPct val="100000"/>
              </a:lnSpc>
              <a:spcBef>
                <a:spcPts val="350"/>
              </a:spcBef>
              <a:buFont typeface="Arial MT"/>
              <a:buChar char="•"/>
              <a:tabLst>
                <a:tab pos="469265" algn="l"/>
              </a:tabLst>
            </a:pPr>
            <a:r>
              <a:rPr sz="1800" dirty="0">
                <a:solidFill>
                  <a:srgbClr val="535353"/>
                </a:solidFill>
                <a:latin typeface="Tahoma"/>
                <a:cs typeface="Tahoma"/>
              </a:rPr>
              <a:t>Full</a:t>
            </a:r>
            <a:r>
              <a:rPr sz="1800" spc="-190" dirty="0">
                <a:solidFill>
                  <a:srgbClr val="535353"/>
                </a:solidFill>
                <a:latin typeface="Tahoma"/>
                <a:cs typeface="Tahoma"/>
              </a:rPr>
              <a:t> </a:t>
            </a:r>
            <a:r>
              <a:rPr sz="1800" spc="-20" dirty="0">
                <a:solidFill>
                  <a:srgbClr val="535353"/>
                </a:solidFill>
                <a:latin typeface="Tahoma"/>
                <a:cs typeface="Tahoma"/>
              </a:rPr>
              <a:t>air</a:t>
            </a:r>
            <a:r>
              <a:rPr sz="1800" spc="-180" dirty="0">
                <a:solidFill>
                  <a:srgbClr val="535353"/>
                </a:solidFill>
                <a:latin typeface="Tahoma"/>
                <a:cs typeface="Tahoma"/>
              </a:rPr>
              <a:t> </a:t>
            </a:r>
            <a:r>
              <a:rPr sz="1800" spc="-10" dirty="0">
                <a:solidFill>
                  <a:srgbClr val="535353"/>
                </a:solidFill>
                <a:latin typeface="Tahoma"/>
                <a:cs typeface="Tahoma"/>
              </a:rPr>
              <a:t>conditioning</a:t>
            </a:r>
            <a:endParaRPr sz="1800" dirty="0">
              <a:latin typeface="Tahoma"/>
              <a:cs typeface="Tahoma"/>
            </a:endParaRPr>
          </a:p>
          <a:p>
            <a:pPr marL="12700">
              <a:lnSpc>
                <a:spcPct val="100000"/>
              </a:lnSpc>
              <a:spcBef>
                <a:spcPts val="1895"/>
              </a:spcBef>
            </a:pPr>
            <a:r>
              <a:rPr sz="4200" spc="204" dirty="0">
                <a:solidFill>
                  <a:srgbClr val="C3A12D"/>
                </a:solidFill>
                <a:latin typeface="Cambria"/>
                <a:cs typeface="Cambria"/>
              </a:rPr>
              <a:t>Tauhara</a:t>
            </a:r>
            <a:r>
              <a:rPr sz="4200" spc="254" dirty="0">
                <a:solidFill>
                  <a:srgbClr val="C3A12D"/>
                </a:solidFill>
                <a:latin typeface="Cambria"/>
                <a:cs typeface="Cambria"/>
              </a:rPr>
              <a:t> </a:t>
            </a:r>
            <a:r>
              <a:rPr sz="4200" spc="130" dirty="0">
                <a:solidFill>
                  <a:srgbClr val="C3A12D"/>
                </a:solidFill>
                <a:latin typeface="Cambria"/>
                <a:cs typeface="Cambria"/>
              </a:rPr>
              <a:t>Superior</a:t>
            </a:r>
            <a:r>
              <a:rPr sz="4200" spc="240" dirty="0">
                <a:solidFill>
                  <a:srgbClr val="C3A12D"/>
                </a:solidFill>
                <a:latin typeface="Cambria"/>
                <a:cs typeface="Cambria"/>
              </a:rPr>
              <a:t> </a:t>
            </a:r>
            <a:r>
              <a:rPr sz="4200" spc="280" dirty="0">
                <a:solidFill>
                  <a:srgbClr val="C3A12D"/>
                </a:solidFill>
                <a:latin typeface="Cambria"/>
                <a:cs typeface="Cambria"/>
              </a:rPr>
              <a:t>King</a:t>
            </a:r>
            <a:r>
              <a:rPr sz="4200" spc="260" dirty="0">
                <a:solidFill>
                  <a:srgbClr val="C3A12D"/>
                </a:solidFill>
                <a:latin typeface="Cambria"/>
                <a:cs typeface="Cambria"/>
              </a:rPr>
              <a:t> </a:t>
            </a:r>
            <a:r>
              <a:rPr sz="4200" spc="50" dirty="0">
                <a:solidFill>
                  <a:srgbClr val="C3A12D"/>
                </a:solidFill>
                <a:latin typeface="Cambria"/>
                <a:cs typeface="Cambria"/>
              </a:rPr>
              <a:t>Room</a:t>
            </a:r>
            <a:endParaRPr sz="4200" dirty="0">
              <a:latin typeface="Cambria"/>
              <a:cs typeface="Cambria"/>
            </a:endParaRPr>
          </a:p>
          <a:p>
            <a:pPr marL="469265" indent="-193040">
              <a:lnSpc>
                <a:spcPct val="100000"/>
              </a:lnSpc>
              <a:spcBef>
                <a:spcPts val="770"/>
              </a:spcBef>
              <a:buFont typeface="Arial MT"/>
              <a:buChar char="•"/>
              <a:tabLst>
                <a:tab pos="469265" algn="l"/>
              </a:tabLst>
            </a:pPr>
            <a:r>
              <a:rPr sz="1800" spc="-10" dirty="0">
                <a:solidFill>
                  <a:srgbClr val="535353"/>
                </a:solidFill>
                <a:latin typeface="Tahoma"/>
                <a:cs typeface="Tahoma"/>
              </a:rPr>
              <a:t>KGBBC</a:t>
            </a:r>
            <a:endParaRPr sz="1800" dirty="0">
              <a:latin typeface="Tahoma"/>
              <a:cs typeface="Tahoma"/>
            </a:endParaRPr>
          </a:p>
          <a:p>
            <a:pPr marL="469265" indent="-193040">
              <a:lnSpc>
                <a:spcPct val="100000"/>
              </a:lnSpc>
              <a:spcBef>
                <a:spcPts val="345"/>
              </a:spcBef>
              <a:buFont typeface="Arial MT"/>
              <a:buChar char="•"/>
              <a:tabLst>
                <a:tab pos="469265" algn="l"/>
              </a:tabLst>
            </a:pPr>
            <a:r>
              <a:rPr sz="1800" spc="-105" dirty="0">
                <a:solidFill>
                  <a:srgbClr val="535353"/>
                </a:solidFill>
                <a:latin typeface="Tahoma"/>
                <a:cs typeface="Tahoma"/>
              </a:rPr>
              <a:t>15</a:t>
            </a:r>
            <a:r>
              <a:rPr sz="1800" spc="-185" dirty="0">
                <a:solidFill>
                  <a:srgbClr val="535353"/>
                </a:solidFill>
                <a:latin typeface="Tahoma"/>
                <a:cs typeface="Tahoma"/>
              </a:rPr>
              <a:t> </a:t>
            </a:r>
            <a:r>
              <a:rPr sz="1800" spc="-20" dirty="0">
                <a:solidFill>
                  <a:srgbClr val="535353"/>
                </a:solidFill>
                <a:latin typeface="Tahoma"/>
                <a:cs typeface="Tahoma"/>
              </a:rPr>
              <a:t>rooms</a:t>
            </a:r>
            <a:endParaRPr lang="en-US" spc="-20" dirty="0">
              <a:solidFill>
                <a:srgbClr val="535353"/>
              </a:solidFill>
              <a:latin typeface="Tahoma"/>
              <a:cs typeface="Tahoma"/>
            </a:endParaRPr>
          </a:p>
          <a:p>
            <a:pPr marL="469265" indent="-193040">
              <a:lnSpc>
                <a:spcPct val="100000"/>
              </a:lnSpc>
              <a:spcBef>
                <a:spcPts val="345"/>
              </a:spcBef>
              <a:buFont typeface="Arial MT"/>
              <a:buChar char="•"/>
              <a:tabLst>
                <a:tab pos="469265" algn="l"/>
              </a:tabLst>
            </a:pPr>
            <a:r>
              <a:rPr lang="en-US" sz="1800" spc="-20" dirty="0">
                <a:solidFill>
                  <a:srgbClr val="535353"/>
                </a:solidFill>
                <a:latin typeface="Tahoma"/>
                <a:cs typeface="Tahoma"/>
              </a:rPr>
              <a:t>Maximum 2 Guests</a:t>
            </a:r>
            <a:endParaRPr sz="1800" dirty="0">
              <a:latin typeface="Tahoma"/>
              <a:cs typeface="Tahoma"/>
            </a:endParaRPr>
          </a:p>
          <a:p>
            <a:pPr marL="469265" indent="-193040">
              <a:lnSpc>
                <a:spcPct val="100000"/>
              </a:lnSpc>
              <a:spcBef>
                <a:spcPts val="340"/>
              </a:spcBef>
              <a:buFont typeface="Arial MT"/>
              <a:buChar char="•"/>
              <a:tabLst>
                <a:tab pos="469265" algn="l"/>
              </a:tabLst>
            </a:pPr>
            <a:r>
              <a:rPr sz="1800" spc="-10" dirty="0">
                <a:solidFill>
                  <a:srgbClr val="535353"/>
                </a:solidFill>
                <a:latin typeface="Tahoma"/>
                <a:cs typeface="Tahoma"/>
              </a:rPr>
              <a:t>All</a:t>
            </a:r>
            <a:r>
              <a:rPr sz="1800" spc="-175" dirty="0">
                <a:solidFill>
                  <a:srgbClr val="535353"/>
                </a:solidFill>
                <a:latin typeface="Tahoma"/>
                <a:cs typeface="Tahoma"/>
              </a:rPr>
              <a:t> </a:t>
            </a:r>
            <a:r>
              <a:rPr sz="1800" spc="-45" dirty="0">
                <a:solidFill>
                  <a:srgbClr val="535353"/>
                </a:solidFill>
                <a:latin typeface="Tahoma"/>
                <a:cs typeface="Tahoma"/>
              </a:rPr>
              <a:t>beds</a:t>
            </a:r>
            <a:r>
              <a:rPr sz="1800" spc="-180" dirty="0">
                <a:solidFill>
                  <a:srgbClr val="535353"/>
                </a:solidFill>
                <a:latin typeface="Tahoma"/>
                <a:cs typeface="Tahoma"/>
              </a:rPr>
              <a:t> </a:t>
            </a:r>
            <a:r>
              <a:rPr sz="1800" spc="-35" dirty="0">
                <a:solidFill>
                  <a:srgbClr val="535353"/>
                </a:solidFill>
                <a:latin typeface="Tahoma"/>
                <a:cs typeface="Tahoma"/>
              </a:rPr>
              <a:t>can</a:t>
            </a:r>
            <a:r>
              <a:rPr sz="1800" spc="-175" dirty="0">
                <a:solidFill>
                  <a:srgbClr val="535353"/>
                </a:solidFill>
                <a:latin typeface="Tahoma"/>
                <a:cs typeface="Tahoma"/>
              </a:rPr>
              <a:t> </a:t>
            </a:r>
            <a:r>
              <a:rPr sz="1800" spc="-45" dirty="0">
                <a:solidFill>
                  <a:srgbClr val="535353"/>
                </a:solidFill>
                <a:latin typeface="Tahoma"/>
                <a:cs typeface="Tahoma"/>
              </a:rPr>
              <a:t>be</a:t>
            </a:r>
            <a:r>
              <a:rPr sz="1800" spc="-175" dirty="0">
                <a:solidFill>
                  <a:srgbClr val="535353"/>
                </a:solidFill>
                <a:latin typeface="Tahoma"/>
                <a:cs typeface="Tahoma"/>
              </a:rPr>
              <a:t> </a:t>
            </a:r>
            <a:r>
              <a:rPr sz="1800" dirty="0">
                <a:solidFill>
                  <a:srgbClr val="535353"/>
                </a:solidFill>
                <a:latin typeface="Tahoma"/>
                <a:cs typeface="Tahoma"/>
              </a:rPr>
              <a:t>split</a:t>
            </a:r>
            <a:r>
              <a:rPr sz="1800" spc="-185" dirty="0">
                <a:solidFill>
                  <a:srgbClr val="535353"/>
                </a:solidFill>
                <a:latin typeface="Tahoma"/>
                <a:cs typeface="Tahoma"/>
              </a:rPr>
              <a:t> </a:t>
            </a:r>
            <a:r>
              <a:rPr sz="1800" dirty="0">
                <a:solidFill>
                  <a:srgbClr val="535353"/>
                </a:solidFill>
                <a:latin typeface="Tahoma"/>
                <a:cs typeface="Tahoma"/>
              </a:rPr>
              <a:t>into</a:t>
            </a:r>
            <a:r>
              <a:rPr sz="1800" spc="-180" dirty="0">
                <a:solidFill>
                  <a:srgbClr val="535353"/>
                </a:solidFill>
                <a:latin typeface="Tahoma"/>
                <a:cs typeface="Tahoma"/>
              </a:rPr>
              <a:t> </a:t>
            </a:r>
            <a:r>
              <a:rPr sz="1800" spc="-20" dirty="0">
                <a:solidFill>
                  <a:srgbClr val="535353"/>
                </a:solidFill>
                <a:latin typeface="Tahoma"/>
                <a:cs typeface="Tahoma"/>
              </a:rPr>
              <a:t>two</a:t>
            </a:r>
            <a:r>
              <a:rPr sz="1800" spc="-185" dirty="0">
                <a:solidFill>
                  <a:srgbClr val="535353"/>
                </a:solidFill>
                <a:latin typeface="Tahoma"/>
                <a:cs typeface="Tahoma"/>
              </a:rPr>
              <a:t> </a:t>
            </a:r>
            <a:r>
              <a:rPr sz="1800" spc="-30" dirty="0">
                <a:solidFill>
                  <a:srgbClr val="535353"/>
                </a:solidFill>
                <a:latin typeface="Tahoma"/>
                <a:cs typeface="Tahoma"/>
              </a:rPr>
              <a:t>single</a:t>
            </a:r>
            <a:r>
              <a:rPr sz="1800" spc="-185"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469265" indent="-193040">
              <a:lnSpc>
                <a:spcPct val="100000"/>
              </a:lnSpc>
              <a:spcBef>
                <a:spcPts val="345"/>
              </a:spcBef>
              <a:buFont typeface="Arial MT"/>
              <a:buChar char="•"/>
              <a:tabLst>
                <a:tab pos="469265" algn="l"/>
              </a:tabLst>
            </a:pPr>
            <a:r>
              <a:rPr sz="1800" spc="-40" dirty="0">
                <a:solidFill>
                  <a:srgbClr val="535353"/>
                </a:solidFill>
                <a:latin typeface="Tahoma"/>
                <a:cs typeface="Tahoma"/>
              </a:rPr>
              <a:t>Beds</a:t>
            </a:r>
            <a:r>
              <a:rPr sz="1800" spc="-175" dirty="0">
                <a:solidFill>
                  <a:srgbClr val="535353"/>
                </a:solidFill>
                <a:latin typeface="Tahoma"/>
                <a:cs typeface="Tahoma"/>
              </a:rPr>
              <a:t> </a:t>
            </a:r>
            <a:r>
              <a:rPr sz="1800" spc="-25" dirty="0">
                <a:solidFill>
                  <a:srgbClr val="535353"/>
                </a:solidFill>
                <a:latin typeface="Tahoma"/>
                <a:cs typeface="Tahoma"/>
              </a:rPr>
              <a:t>cannot</a:t>
            </a:r>
            <a:r>
              <a:rPr sz="1800" spc="-165" dirty="0">
                <a:solidFill>
                  <a:srgbClr val="535353"/>
                </a:solidFill>
                <a:latin typeface="Tahoma"/>
                <a:cs typeface="Tahoma"/>
              </a:rPr>
              <a:t> </a:t>
            </a:r>
            <a:r>
              <a:rPr sz="1800" spc="-45" dirty="0">
                <a:solidFill>
                  <a:srgbClr val="535353"/>
                </a:solidFill>
                <a:latin typeface="Tahoma"/>
                <a:cs typeface="Tahoma"/>
              </a:rPr>
              <a:t>be</a:t>
            </a:r>
            <a:r>
              <a:rPr sz="1800" spc="-175" dirty="0">
                <a:solidFill>
                  <a:srgbClr val="535353"/>
                </a:solidFill>
                <a:latin typeface="Tahoma"/>
                <a:cs typeface="Tahoma"/>
              </a:rPr>
              <a:t> </a:t>
            </a:r>
            <a:r>
              <a:rPr sz="1800" spc="-20" dirty="0">
                <a:solidFill>
                  <a:srgbClr val="535353"/>
                </a:solidFill>
                <a:latin typeface="Tahoma"/>
                <a:cs typeface="Tahoma"/>
              </a:rPr>
              <a:t>split</a:t>
            </a:r>
            <a:endParaRPr sz="1800" dirty="0">
              <a:latin typeface="Tahoma"/>
              <a:cs typeface="Tahoma"/>
            </a:endParaRPr>
          </a:p>
          <a:p>
            <a:pPr marL="469265" indent="-193040">
              <a:lnSpc>
                <a:spcPct val="100000"/>
              </a:lnSpc>
              <a:spcBef>
                <a:spcPts val="340"/>
              </a:spcBef>
              <a:buFont typeface="Arial MT"/>
              <a:buChar char="•"/>
              <a:tabLst>
                <a:tab pos="469265" algn="l"/>
              </a:tabLst>
            </a:pPr>
            <a:r>
              <a:rPr sz="1800" spc="-45" dirty="0">
                <a:solidFill>
                  <a:srgbClr val="535353"/>
                </a:solidFill>
                <a:latin typeface="Tahoma"/>
                <a:cs typeface="Tahoma"/>
              </a:rPr>
              <a:t>Shower</a:t>
            </a:r>
            <a:r>
              <a:rPr sz="1800" spc="-195"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5" dirty="0">
                <a:solidFill>
                  <a:srgbClr val="535353"/>
                </a:solidFill>
                <a:latin typeface="Tahoma"/>
                <a:cs typeface="Tahoma"/>
              </a:rPr>
              <a:t>bath</a:t>
            </a:r>
            <a:r>
              <a:rPr sz="1800" spc="-180" dirty="0">
                <a:solidFill>
                  <a:srgbClr val="535353"/>
                </a:solidFill>
                <a:latin typeface="Tahoma"/>
                <a:cs typeface="Tahoma"/>
              </a:rPr>
              <a:t> </a:t>
            </a:r>
            <a:r>
              <a:rPr sz="1800" spc="-75" dirty="0">
                <a:solidFill>
                  <a:srgbClr val="535353"/>
                </a:solidFill>
                <a:latin typeface="Tahoma"/>
                <a:cs typeface="Tahoma"/>
              </a:rPr>
              <a:t>//</a:t>
            </a:r>
            <a:r>
              <a:rPr sz="1800" spc="-170" dirty="0">
                <a:solidFill>
                  <a:srgbClr val="535353"/>
                </a:solidFill>
                <a:latin typeface="Tahoma"/>
                <a:cs typeface="Tahoma"/>
              </a:rPr>
              <a:t> </a:t>
            </a:r>
            <a:r>
              <a:rPr sz="1800" spc="-30" dirty="0">
                <a:solidFill>
                  <a:srgbClr val="535353"/>
                </a:solidFill>
                <a:latin typeface="Tahoma"/>
                <a:cs typeface="Tahoma"/>
              </a:rPr>
              <a:t>four</a:t>
            </a:r>
            <a:r>
              <a:rPr sz="1800" spc="-185" dirty="0">
                <a:solidFill>
                  <a:srgbClr val="535353"/>
                </a:solidFill>
                <a:latin typeface="Tahoma"/>
                <a:cs typeface="Tahoma"/>
              </a:rPr>
              <a:t> </a:t>
            </a:r>
            <a:r>
              <a:rPr sz="1800" spc="-30" dirty="0">
                <a:solidFill>
                  <a:srgbClr val="535353"/>
                </a:solidFill>
                <a:latin typeface="Tahoma"/>
                <a:cs typeface="Tahoma"/>
              </a:rPr>
              <a:t>rooms</a:t>
            </a:r>
            <a:r>
              <a:rPr sz="1800" spc="-170" dirty="0">
                <a:solidFill>
                  <a:srgbClr val="535353"/>
                </a:solidFill>
                <a:latin typeface="Tahoma"/>
                <a:cs typeface="Tahoma"/>
              </a:rPr>
              <a:t> </a:t>
            </a:r>
            <a:r>
              <a:rPr sz="1800" spc="-60" dirty="0">
                <a:solidFill>
                  <a:srgbClr val="535353"/>
                </a:solidFill>
                <a:latin typeface="Tahoma"/>
                <a:cs typeface="Tahoma"/>
              </a:rPr>
              <a:t>have</a:t>
            </a:r>
            <a:r>
              <a:rPr sz="1800" spc="-200" dirty="0">
                <a:solidFill>
                  <a:srgbClr val="535353"/>
                </a:solidFill>
                <a:latin typeface="Tahoma"/>
                <a:cs typeface="Tahoma"/>
              </a:rPr>
              <a:t> </a:t>
            </a:r>
            <a:r>
              <a:rPr sz="1800" spc="-10" dirty="0">
                <a:solidFill>
                  <a:srgbClr val="535353"/>
                </a:solidFill>
                <a:latin typeface="Tahoma"/>
                <a:cs typeface="Tahoma"/>
              </a:rPr>
              <a:t>paraplegic</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469265" indent="-193040">
              <a:lnSpc>
                <a:spcPct val="100000"/>
              </a:lnSpc>
              <a:spcBef>
                <a:spcPts val="350"/>
              </a:spcBef>
              <a:buFont typeface="Arial MT"/>
              <a:buChar char="•"/>
              <a:tabLst>
                <a:tab pos="469265" algn="l"/>
              </a:tabLst>
            </a:pPr>
            <a:r>
              <a:rPr sz="1800" spc="-10" dirty="0">
                <a:solidFill>
                  <a:srgbClr val="535353"/>
                </a:solidFill>
                <a:latin typeface="Tahoma"/>
                <a:cs typeface="Tahoma"/>
              </a:rPr>
              <a:t>All</a:t>
            </a:r>
            <a:r>
              <a:rPr sz="1800" spc="-165" dirty="0">
                <a:solidFill>
                  <a:srgbClr val="535353"/>
                </a:solidFill>
                <a:latin typeface="Tahoma"/>
                <a:cs typeface="Tahoma"/>
              </a:rPr>
              <a:t> </a:t>
            </a:r>
            <a:r>
              <a:rPr sz="1800" spc="-30" dirty="0">
                <a:solidFill>
                  <a:srgbClr val="535353"/>
                </a:solidFill>
                <a:latin typeface="Tahoma"/>
                <a:cs typeface="Tahoma"/>
              </a:rPr>
              <a:t>rooms</a:t>
            </a:r>
            <a:r>
              <a:rPr sz="1800" spc="-175" dirty="0">
                <a:solidFill>
                  <a:srgbClr val="535353"/>
                </a:solidFill>
                <a:latin typeface="Tahoma"/>
                <a:cs typeface="Tahoma"/>
              </a:rPr>
              <a:t> </a:t>
            </a:r>
            <a:r>
              <a:rPr sz="1800" spc="-25" dirty="0">
                <a:solidFill>
                  <a:srgbClr val="535353"/>
                </a:solidFill>
                <a:latin typeface="Tahoma"/>
                <a:cs typeface="Tahoma"/>
              </a:rPr>
              <a:t>interconnect</a:t>
            </a:r>
            <a:r>
              <a:rPr sz="1800" spc="-150" dirty="0">
                <a:solidFill>
                  <a:srgbClr val="535353"/>
                </a:solidFill>
                <a:latin typeface="Tahoma"/>
                <a:cs typeface="Tahoma"/>
              </a:rPr>
              <a:t> </a:t>
            </a:r>
            <a:r>
              <a:rPr sz="1800" dirty="0">
                <a:solidFill>
                  <a:srgbClr val="535353"/>
                </a:solidFill>
                <a:latin typeface="Tahoma"/>
                <a:cs typeface="Tahoma"/>
              </a:rPr>
              <a:t>to</a:t>
            </a:r>
            <a:r>
              <a:rPr sz="1800" spc="-165" dirty="0">
                <a:solidFill>
                  <a:srgbClr val="535353"/>
                </a:solidFill>
                <a:latin typeface="Tahoma"/>
                <a:cs typeface="Tahoma"/>
              </a:rPr>
              <a:t> </a:t>
            </a:r>
            <a:r>
              <a:rPr sz="1800" spc="-55" dirty="0">
                <a:solidFill>
                  <a:srgbClr val="535353"/>
                </a:solidFill>
                <a:latin typeface="Tahoma"/>
                <a:cs typeface="Tahoma"/>
              </a:rPr>
              <a:t>a</a:t>
            </a:r>
            <a:r>
              <a:rPr sz="1800" spc="-175" dirty="0">
                <a:solidFill>
                  <a:srgbClr val="535353"/>
                </a:solidFill>
                <a:latin typeface="Tahoma"/>
                <a:cs typeface="Tahoma"/>
              </a:rPr>
              <a:t> </a:t>
            </a:r>
            <a:r>
              <a:rPr sz="1800" spc="-50" dirty="0">
                <a:solidFill>
                  <a:srgbClr val="535353"/>
                </a:solidFill>
                <a:latin typeface="Tahoma"/>
                <a:cs typeface="Tahoma"/>
              </a:rPr>
              <a:t>Tauhara</a:t>
            </a:r>
            <a:r>
              <a:rPr sz="1800" spc="-180" dirty="0">
                <a:solidFill>
                  <a:srgbClr val="535353"/>
                </a:solidFill>
                <a:latin typeface="Tahoma"/>
                <a:cs typeface="Tahoma"/>
              </a:rPr>
              <a:t> </a:t>
            </a:r>
            <a:r>
              <a:rPr sz="1800" spc="-20" dirty="0">
                <a:solidFill>
                  <a:srgbClr val="535353"/>
                </a:solidFill>
                <a:latin typeface="Tahoma"/>
                <a:cs typeface="Tahoma"/>
              </a:rPr>
              <a:t>Twin</a:t>
            </a:r>
            <a:endParaRPr sz="1800" dirty="0">
              <a:latin typeface="Tahoma"/>
              <a:cs typeface="Tahoma"/>
            </a:endParaRPr>
          </a:p>
          <a:p>
            <a:pPr marL="469265" indent="-193040">
              <a:lnSpc>
                <a:spcPct val="100000"/>
              </a:lnSpc>
              <a:spcBef>
                <a:spcPts val="335"/>
              </a:spcBef>
              <a:buFont typeface="Arial MT"/>
              <a:buChar char="•"/>
              <a:tabLst>
                <a:tab pos="469265" algn="l"/>
              </a:tabLst>
            </a:pPr>
            <a:r>
              <a:rPr sz="1800" spc="-45" dirty="0">
                <a:solidFill>
                  <a:srgbClr val="535353"/>
                </a:solidFill>
                <a:latin typeface="Tahoma"/>
                <a:cs typeface="Tahoma"/>
              </a:rPr>
              <a:t>Space</a:t>
            </a:r>
            <a:r>
              <a:rPr sz="1800" spc="-180" dirty="0">
                <a:solidFill>
                  <a:srgbClr val="535353"/>
                </a:solidFill>
                <a:latin typeface="Tahoma"/>
                <a:cs typeface="Tahoma"/>
              </a:rPr>
              <a:t> </a:t>
            </a:r>
            <a:r>
              <a:rPr sz="1800" spc="-35" dirty="0">
                <a:solidFill>
                  <a:srgbClr val="535353"/>
                </a:solidFill>
                <a:latin typeface="Tahoma"/>
                <a:cs typeface="Tahoma"/>
              </a:rPr>
              <a:t>for</a:t>
            </a:r>
            <a:r>
              <a:rPr sz="1800" spc="-165" dirty="0">
                <a:solidFill>
                  <a:srgbClr val="535353"/>
                </a:solidFill>
                <a:latin typeface="Tahoma"/>
                <a:cs typeface="Tahoma"/>
              </a:rPr>
              <a:t> </a:t>
            </a:r>
            <a:r>
              <a:rPr sz="1800" spc="-35" dirty="0">
                <a:solidFill>
                  <a:srgbClr val="535353"/>
                </a:solidFill>
                <a:latin typeface="Tahoma"/>
                <a:cs typeface="Tahoma"/>
              </a:rPr>
              <a:t>one</a:t>
            </a:r>
            <a:r>
              <a:rPr sz="1800" spc="-185" dirty="0">
                <a:solidFill>
                  <a:srgbClr val="535353"/>
                </a:solidFill>
                <a:latin typeface="Tahoma"/>
                <a:cs typeface="Tahoma"/>
              </a:rPr>
              <a:t> </a:t>
            </a:r>
            <a:r>
              <a:rPr sz="1800" spc="-25" dirty="0">
                <a:solidFill>
                  <a:srgbClr val="535353"/>
                </a:solidFill>
                <a:latin typeface="Tahoma"/>
                <a:cs typeface="Tahoma"/>
              </a:rPr>
              <a:t>rollaway</a:t>
            </a:r>
            <a:r>
              <a:rPr sz="1800" spc="-160"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469265" indent="-193040">
              <a:lnSpc>
                <a:spcPct val="100000"/>
              </a:lnSpc>
              <a:spcBef>
                <a:spcPts val="335"/>
              </a:spcBef>
              <a:buFont typeface="Arial MT"/>
              <a:buChar char="•"/>
              <a:tabLst>
                <a:tab pos="469265" algn="l"/>
              </a:tabLst>
            </a:pPr>
            <a:r>
              <a:rPr sz="1800" dirty="0">
                <a:solidFill>
                  <a:srgbClr val="535353"/>
                </a:solidFill>
                <a:latin typeface="Tahoma"/>
                <a:cs typeface="Tahoma"/>
              </a:rPr>
              <a:t>Full</a:t>
            </a:r>
            <a:r>
              <a:rPr sz="1800" spc="-200" dirty="0">
                <a:solidFill>
                  <a:srgbClr val="535353"/>
                </a:solidFill>
                <a:latin typeface="Tahoma"/>
                <a:cs typeface="Tahoma"/>
              </a:rPr>
              <a:t> </a:t>
            </a:r>
            <a:r>
              <a:rPr sz="1800" spc="-20" dirty="0">
                <a:solidFill>
                  <a:srgbClr val="535353"/>
                </a:solidFill>
                <a:latin typeface="Tahoma"/>
                <a:cs typeface="Tahoma"/>
              </a:rPr>
              <a:t>air</a:t>
            </a:r>
            <a:r>
              <a:rPr sz="1800" spc="-195" dirty="0">
                <a:solidFill>
                  <a:srgbClr val="535353"/>
                </a:solidFill>
                <a:latin typeface="Tahoma"/>
                <a:cs typeface="Tahoma"/>
              </a:rPr>
              <a:t> </a:t>
            </a:r>
            <a:r>
              <a:rPr sz="1800" spc="-10" dirty="0">
                <a:solidFill>
                  <a:srgbClr val="535353"/>
                </a:solidFill>
                <a:latin typeface="Tahoma"/>
                <a:cs typeface="Tahoma"/>
              </a:rPr>
              <a:t>conditioning</a:t>
            </a:r>
            <a:endParaRPr sz="1800" dirty="0">
              <a:latin typeface="Tahoma"/>
              <a:cs typeface="Tahoma"/>
            </a:endParaRPr>
          </a:p>
        </p:txBody>
      </p:sp>
      <p:pic>
        <p:nvPicPr>
          <p:cNvPr id="8" name="object 8"/>
          <p:cNvPicPr/>
          <p:nvPr/>
        </p:nvPicPr>
        <p:blipFill>
          <a:blip r:embed="rId4" cstate="print"/>
          <a:stretch>
            <a:fillRect/>
          </a:stretch>
        </p:blipFill>
        <p:spPr>
          <a:xfrm>
            <a:off x="7088631" y="59817"/>
            <a:ext cx="4110735" cy="149593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2982" y="6771005"/>
            <a:ext cx="18288000" cy="3515995"/>
            <a:chOff x="0" y="6771005"/>
            <a:chExt cx="18288000" cy="3515995"/>
          </a:xfrm>
        </p:grpSpPr>
        <p:sp>
          <p:nvSpPr>
            <p:cNvPr id="3" name="object 3"/>
            <p:cNvSpPr/>
            <p:nvPr/>
          </p:nvSpPr>
          <p:spPr>
            <a:xfrm>
              <a:off x="0" y="6771005"/>
              <a:ext cx="18288000" cy="3515995"/>
            </a:xfrm>
            <a:custGeom>
              <a:avLst/>
              <a:gdLst/>
              <a:ahLst/>
              <a:cxnLst/>
              <a:rect l="l" t="t" r="r" b="b"/>
              <a:pathLst>
                <a:path w="18288000" h="3515995">
                  <a:moveTo>
                    <a:pt x="18288000" y="0"/>
                  </a:moveTo>
                  <a:lnTo>
                    <a:pt x="0" y="0"/>
                  </a:lnTo>
                  <a:lnTo>
                    <a:pt x="0" y="3515995"/>
                  </a:lnTo>
                  <a:lnTo>
                    <a:pt x="18288000" y="3515995"/>
                  </a:lnTo>
                  <a:lnTo>
                    <a:pt x="182880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extLst>
                <a:ext uri="{28A0092B-C50C-407E-A947-70E740481C1C}">
                  <a14:useLocalDpi xmlns:a14="http://schemas.microsoft.com/office/drawing/2010/main" val="0"/>
                </a:ext>
              </a:extLst>
            </a:blip>
            <a:srcRect/>
            <a:stretch/>
          </p:blipFill>
          <p:spPr>
            <a:xfrm>
              <a:off x="6909827" y="6953418"/>
              <a:ext cx="4944391" cy="3215894"/>
            </a:xfrm>
            <a:prstGeom prst="rect">
              <a:avLst/>
            </a:prstGeom>
          </p:spPr>
        </p:pic>
        <p:pic>
          <p:nvPicPr>
            <p:cNvPr id="5" name="object 5"/>
            <p:cNvPicPr/>
            <p:nvPr/>
          </p:nvPicPr>
          <p:blipFill>
            <a:blip r:embed="rId3" cstate="print"/>
            <a:stretch>
              <a:fillRect/>
            </a:stretch>
          </p:blipFill>
          <p:spPr>
            <a:xfrm>
              <a:off x="12006301" y="6953418"/>
              <a:ext cx="5437250" cy="3215894"/>
            </a:xfrm>
            <a:prstGeom prst="rect">
              <a:avLst/>
            </a:prstGeom>
          </p:spPr>
        </p:pic>
        <p:pic>
          <p:nvPicPr>
            <p:cNvPr id="6" name="object 6"/>
            <p:cNvPicPr/>
            <p:nvPr/>
          </p:nvPicPr>
          <p:blipFill>
            <a:blip r:embed="rId4" cstate="print">
              <a:extLst>
                <a:ext uri="{28A0092B-C50C-407E-A947-70E740481C1C}">
                  <a14:useLocalDpi xmlns:a14="http://schemas.microsoft.com/office/drawing/2010/main" val="0"/>
                </a:ext>
              </a:extLst>
            </a:blip>
            <a:srcRect/>
            <a:stretch/>
          </p:blipFill>
          <p:spPr>
            <a:xfrm>
              <a:off x="1491018" y="6907798"/>
              <a:ext cx="5181600" cy="3239770"/>
            </a:xfrm>
            <a:prstGeom prst="rect">
              <a:avLst/>
            </a:prstGeom>
          </p:spPr>
        </p:pic>
      </p:grpSp>
      <p:sp>
        <p:nvSpPr>
          <p:cNvPr id="7" name="object 7"/>
          <p:cNvSpPr txBox="1">
            <a:spLocks noGrp="1"/>
          </p:cNvSpPr>
          <p:nvPr>
            <p:ph type="title"/>
          </p:nvPr>
        </p:nvSpPr>
        <p:spPr>
          <a:xfrm>
            <a:off x="3486658" y="1706371"/>
            <a:ext cx="11271250" cy="939800"/>
          </a:xfrm>
          <a:prstGeom prst="rect">
            <a:avLst/>
          </a:prstGeom>
        </p:spPr>
        <p:txBody>
          <a:bodyPr vert="horz" wrap="square" lIns="0" tIns="12700" rIns="0" bIns="0" rtlCol="0">
            <a:spAutoFit/>
          </a:bodyPr>
          <a:lstStyle/>
          <a:p>
            <a:pPr marL="12700">
              <a:lnSpc>
                <a:spcPct val="100000"/>
              </a:lnSpc>
              <a:spcBef>
                <a:spcPts val="100"/>
              </a:spcBef>
            </a:pPr>
            <a:r>
              <a:rPr sz="6000" spc="220" dirty="0"/>
              <a:t>Wairakei</a:t>
            </a:r>
            <a:r>
              <a:rPr sz="6000" spc="355" dirty="0"/>
              <a:t> </a:t>
            </a:r>
            <a:r>
              <a:rPr sz="6000" spc="165" dirty="0"/>
              <a:t>Resort</a:t>
            </a:r>
            <a:r>
              <a:rPr sz="6000" spc="355" dirty="0"/>
              <a:t> </a:t>
            </a:r>
            <a:r>
              <a:rPr sz="6000" spc="160" dirty="0"/>
              <a:t>Taup</a:t>
            </a:r>
            <a:r>
              <a:rPr sz="6000" spc="160" dirty="0">
                <a:latin typeface="Tahoma"/>
                <a:cs typeface="Tahoma"/>
              </a:rPr>
              <a:t>ō</a:t>
            </a:r>
            <a:r>
              <a:rPr sz="6000" spc="-195" dirty="0">
                <a:latin typeface="Tahoma"/>
                <a:cs typeface="Tahoma"/>
              </a:rPr>
              <a:t> </a:t>
            </a:r>
            <a:r>
              <a:rPr sz="6000" spc="200" dirty="0"/>
              <a:t>Services</a:t>
            </a:r>
            <a:endParaRPr sz="6000">
              <a:latin typeface="Tahoma"/>
              <a:cs typeface="Tahoma"/>
            </a:endParaRPr>
          </a:p>
        </p:txBody>
      </p:sp>
      <p:pic>
        <p:nvPicPr>
          <p:cNvPr id="8" name="object 8"/>
          <p:cNvPicPr/>
          <p:nvPr/>
        </p:nvPicPr>
        <p:blipFill>
          <a:blip r:embed="rId5" cstate="print"/>
          <a:stretch>
            <a:fillRect/>
          </a:stretch>
        </p:blipFill>
        <p:spPr>
          <a:xfrm>
            <a:off x="7088631" y="164845"/>
            <a:ext cx="4110735" cy="1495932"/>
          </a:xfrm>
          <a:prstGeom prst="rect">
            <a:avLst/>
          </a:prstGeom>
        </p:spPr>
      </p:pic>
      <p:sp>
        <p:nvSpPr>
          <p:cNvPr id="9" name="object 9"/>
          <p:cNvSpPr txBox="1"/>
          <p:nvPr/>
        </p:nvSpPr>
        <p:spPr>
          <a:xfrm>
            <a:off x="1356741" y="2822574"/>
            <a:ext cx="15727044" cy="2540247"/>
          </a:xfrm>
          <a:prstGeom prst="rect">
            <a:avLst/>
          </a:prstGeom>
        </p:spPr>
        <p:txBody>
          <a:bodyPr vert="horz" wrap="square" lIns="0" tIns="12700" rIns="0" bIns="0" rtlCol="0">
            <a:spAutoFit/>
          </a:bodyPr>
          <a:lstStyle/>
          <a:p>
            <a:pPr marL="12700" algn="just">
              <a:lnSpc>
                <a:spcPct val="100000"/>
              </a:lnSpc>
              <a:spcBef>
                <a:spcPts val="100"/>
              </a:spcBef>
            </a:pPr>
            <a:r>
              <a:rPr sz="2000" spc="-60" dirty="0">
                <a:latin typeface="Tahoma"/>
                <a:cs typeface="Tahoma"/>
              </a:rPr>
              <a:t>Wairakei</a:t>
            </a:r>
            <a:r>
              <a:rPr sz="2000" spc="-210" dirty="0">
                <a:latin typeface="Tahoma"/>
                <a:cs typeface="Tahoma"/>
              </a:rPr>
              <a:t> </a:t>
            </a:r>
            <a:r>
              <a:rPr sz="2000" spc="-45" dirty="0">
                <a:latin typeface="Tahoma"/>
                <a:cs typeface="Tahoma"/>
              </a:rPr>
              <a:t>Resort</a:t>
            </a:r>
            <a:r>
              <a:rPr sz="2000" spc="-200" dirty="0">
                <a:latin typeface="Tahoma"/>
                <a:cs typeface="Tahoma"/>
              </a:rPr>
              <a:t> </a:t>
            </a:r>
            <a:r>
              <a:rPr sz="2000" spc="-45" dirty="0">
                <a:latin typeface="Tahoma"/>
                <a:cs typeface="Tahoma"/>
              </a:rPr>
              <a:t>Taup</a:t>
            </a:r>
            <a:r>
              <a:rPr sz="2000" spc="-45" dirty="0">
                <a:solidFill>
                  <a:srgbClr val="535353"/>
                </a:solidFill>
                <a:latin typeface="Tahoma"/>
                <a:cs typeface="Tahoma"/>
              </a:rPr>
              <a:t>ō</a:t>
            </a:r>
            <a:r>
              <a:rPr sz="2000" spc="-200" dirty="0">
                <a:solidFill>
                  <a:srgbClr val="535353"/>
                </a:solidFill>
                <a:latin typeface="Tahoma"/>
                <a:cs typeface="Tahoma"/>
              </a:rPr>
              <a:t> </a:t>
            </a:r>
            <a:r>
              <a:rPr sz="2000" spc="-50" dirty="0">
                <a:latin typeface="Tahoma"/>
                <a:cs typeface="Tahoma"/>
              </a:rPr>
              <a:t>offers</a:t>
            </a:r>
            <a:r>
              <a:rPr sz="2000" spc="-200" dirty="0">
                <a:latin typeface="Tahoma"/>
                <a:cs typeface="Tahoma"/>
              </a:rPr>
              <a:t> </a:t>
            </a:r>
            <a:r>
              <a:rPr sz="2000" spc="-50" dirty="0">
                <a:latin typeface="Tahoma"/>
                <a:cs typeface="Tahoma"/>
              </a:rPr>
              <a:t>a</a:t>
            </a:r>
            <a:r>
              <a:rPr sz="2000" spc="-185" dirty="0">
                <a:latin typeface="Tahoma"/>
                <a:cs typeface="Tahoma"/>
              </a:rPr>
              <a:t> </a:t>
            </a:r>
            <a:r>
              <a:rPr sz="2000" spc="-30" dirty="0">
                <a:latin typeface="Tahoma"/>
                <a:cs typeface="Tahoma"/>
              </a:rPr>
              <a:t>wide</a:t>
            </a:r>
            <a:r>
              <a:rPr sz="2000" spc="-204" dirty="0">
                <a:latin typeface="Tahoma"/>
                <a:cs typeface="Tahoma"/>
              </a:rPr>
              <a:t> </a:t>
            </a:r>
            <a:r>
              <a:rPr sz="2000" spc="-60" dirty="0">
                <a:latin typeface="Tahoma"/>
                <a:cs typeface="Tahoma"/>
              </a:rPr>
              <a:t>range</a:t>
            </a:r>
            <a:r>
              <a:rPr sz="2000" spc="-175" dirty="0">
                <a:latin typeface="Tahoma"/>
                <a:cs typeface="Tahoma"/>
              </a:rPr>
              <a:t> </a:t>
            </a:r>
            <a:r>
              <a:rPr sz="2000" spc="-40" dirty="0">
                <a:latin typeface="Tahoma"/>
                <a:cs typeface="Tahoma"/>
              </a:rPr>
              <a:t>of</a:t>
            </a:r>
            <a:r>
              <a:rPr sz="2000" spc="-195" dirty="0">
                <a:latin typeface="Tahoma"/>
                <a:cs typeface="Tahoma"/>
              </a:rPr>
              <a:t> </a:t>
            </a:r>
            <a:r>
              <a:rPr sz="2000" spc="-50" dirty="0">
                <a:latin typeface="Tahoma"/>
                <a:cs typeface="Tahoma"/>
              </a:rPr>
              <a:t>on-</a:t>
            </a:r>
            <a:r>
              <a:rPr sz="2000" spc="-30" dirty="0">
                <a:latin typeface="Tahoma"/>
                <a:cs typeface="Tahoma"/>
              </a:rPr>
              <a:t>site</a:t>
            </a:r>
            <a:r>
              <a:rPr sz="2000" spc="-195" dirty="0">
                <a:latin typeface="Tahoma"/>
                <a:cs typeface="Tahoma"/>
              </a:rPr>
              <a:t> </a:t>
            </a:r>
            <a:r>
              <a:rPr sz="2000" spc="-45" dirty="0">
                <a:latin typeface="Tahoma"/>
                <a:cs typeface="Tahoma"/>
              </a:rPr>
              <a:t>services</a:t>
            </a:r>
            <a:r>
              <a:rPr sz="2000" spc="-215" dirty="0">
                <a:latin typeface="Tahoma"/>
                <a:cs typeface="Tahoma"/>
              </a:rPr>
              <a:t> </a:t>
            </a:r>
            <a:r>
              <a:rPr sz="2000" spc="-30" dirty="0">
                <a:latin typeface="Tahoma"/>
                <a:cs typeface="Tahoma"/>
              </a:rPr>
              <a:t>and</a:t>
            </a:r>
            <a:r>
              <a:rPr sz="2000" spc="-175" dirty="0">
                <a:latin typeface="Tahoma"/>
                <a:cs typeface="Tahoma"/>
              </a:rPr>
              <a:t> </a:t>
            </a:r>
            <a:r>
              <a:rPr sz="2000" spc="-10" dirty="0">
                <a:latin typeface="Tahoma"/>
                <a:cs typeface="Tahoma"/>
              </a:rPr>
              <a:t>facilities</a:t>
            </a:r>
            <a:r>
              <a:rPr sz="2000" spc="-225" dirty="0">
                <a:latin typeface="Tahoma"/>
                <a:cs typeface="Tahoma"/>
              </a:rPr>
              <a:t> </a:t>
            </a:r>
            <a:r>
              <a:rPr sz="2000" spc="-40" dirty="0">
                <a:latin typeface="Tahoma"/>
                <a:cs typeface="Tahoma"/>
              </a:rPr>
              <a:t>designed</a:t>
            </a:r>
            <a:r>
              <a:rPr sz="2000" spc="-200" dirty="0">
                <a:latin typeface="Tahoma"/>
                <a:cs typeface="Tahoma"/>
              </a:rPr>
              <a:t> </a:t>
            </a:r>
            <a:r>
              <a:rPr sz="2000" spc="-10" dirty="0">
                <a:latin typeface="Tahoma"/>
                <a:cs typeface="Tahoma"/>
              </a:rPr>
              <a:t>to</a:t>
            </a:r>
            <a:r>
              <a:rPr sz="2000" spc="-190" dirty="0">
                <a:latin typeface="Tahoma"/>
                <a:cs typeface="Tahoma"/>
              </a:rPr>
              <a:t> </a:t>
            </a:r>
            <a:r>
              <a:rPr sz="2000" spc="-25" dirty="0">
                <a:latin typeface="Tahoma"/>
                <a:cs typeface="Tahoma"/>
              </a:rPr>
              <a:t>deliver</a:t>
            </a:r>
            <a:r>
              <a:rPr sz="2000" spc="-204" dirty="0">
                <a:latin typeface="Tahoma"/>
                <a:cs typeface="Tahoma"/>
              </a:rPr>
              <a:t> </a:t>
            </a:r>
            <a:r>
              <a:rPr sz="2000" spc="-50" dirty="0">
                <a:latin typeface="Tahoma"/>
                <a:cs typeface="Tahoma"/>
              </a:rPr>
              <a:t>a</a:t>
            </a:r>
            <a:r>
              <a:rPr sz="2000" spc="-200" dirty="0">
                <a:latin typeface="Tahoma"/>
                <a:cs typeface="Tahoma"/>
              </a:rPr>
              <a:t> </a:t>
            </a:r>
            <a:r>
              <a:rPr sz="2000" spc="-20" dirty="0">
                <a:latin typeface="Tahoma"/>
                <a:cs typeface="Tahoma"/>
              </a:rPr>
              <a:t>complete</a:t>
            </a:r>
            <a:r>
              <a:rPr sz="2000" spc="-210" dirty="0">
                <a:latin typeface="Tahoma"/>
                <a:cs typeface="Tahoma"/>
              </a:rPr>
              <a:t> </a:t>
            </a:r>
            <a:r>
              <a:rPr sz="2000" spc="-55" dirty="0">
                <a:latin typeface="Tahoma"/>
                <a:cs typeface="Tahoma"/>
              </a:rPr>
              <a:t>guest</a:t>
            </a:r>
            <a:r>
              <a:rPr sz="2000" spc="-200" dirty="0">
                <a:latin typeface="Tahoma"/>
                <a:cs typeface="Tahoma"/>
              </a:rPr>
              <a:t> </a:t>
            </a:r>
            <a:r>
              <a:rPr sz="2000" spc="-10" dirty="0">
                <a:latin typeface="Tahoma"/>
                <a:cs typeface="Tahoma"/>
              </a:rPr>
              <a:t>experience.</a:t>
            </a:r>
            <a:endParaRPr sz="2000" dirty="0">
              <a:latin typeface="Tahoma"/>
              <a:cs typeface="Tahoma"/>
            </a:endParaRPr>
          </a:p>
          <a:p>
            <a:pPr>
              <a:lnSpc>
                <a:spcPct val="100000"/>
              </a:lnSpc>
              <a:spcBef>
                <a:spcPts val="90"/>
              </a:spcBef>
            </a:pPr>
            <a:endParaRPr sz="2000" dirty="0">
              <a:latin typeface="Tahoma"/>
              <a:cs typeface="Tahoma"/>
            </a:endParaRPr>
          </a:p>
          <a:p>
            <a:pPr marL="12700" marR="5080" algn="just">
              <a:lnSpc>
                <a:spcPct val="104299"/>
              </a:lnSpc>
            </a:pPr>
            <a:r>
              <a:rPr sz="2000" spc="-70" dirty="0">
                <a:latin typeface="Tahoma"/>
                <a:cs typeface="Tahoma"/>
              </a:rPr>
              <a:t>The</a:t>
            </a:r>
            <a:r>
              <a:rPr sz="2000" spc="20" dirty="0">
                <a:latin typeface="Tahoma"/>
                <a:cs typeface="Tahoma"/>
              </a:rPr>
              <a:t> </a:t>
            </a:r>
            <a:r>
              <a:rPr sz="2000" spc="-30" dirty="0">
                <a:latin typeface="Tahoma"/>
                <a:cs typeface="Tahoma"/>
              </a:rPr>
              <a:t>resort</a:t>
            </a:r>
            <a:r>
              <a:rPr sz="2000" spc="20" dirty="0">
                <a:latin typeface="Tahoma"/>
                <a:cs typeface="Tahoma"/>
              </a:rPr>
              <a:t> </a:t>
            </a:r>
            <a:r>
              <a:rPr sz="2000" spc="-20" dirty="0">
                <a:latin typeface="Tahoma"/>
                <a:cs typeface="Tahoma"/>
              </a:rPr>
              <a:t>is</a:t>
            </a:r>
            <a:r>
              <a:rPr sz="2000" spc="35" dirty="0">
                <a:latin typeface="Tahoma"/>
                <a:cs typeface="Tahoma"/>
              </a:rPr>
              <a:t> </a:t>
            </a:r>
            <a:r>
              <a:rPr sz="2000" spc="-10" dirty="0">
                <a:latin typeface="Tahoma"/>
                <a:cs typeface="Tahoma"/>
              </a:rPr>
              <a:t>well</a:t>
            </a:r>
            <a:r>
              <a:rPr sz="2000" spc="20" dirty="0">
                <a:latin typeface="Tahoma"/>
                <a:cs typeface="Tahoma"/>
              </a:rPr>
              <a:t> </a:t>
            </a:r>
            <a:r>
              <a:rPr sz="2000" spc="-20" dirty="0">
                <a:latin typeface="Tahoma"/>
                <a:cs typeface="Tahoma"/>
              </a:rPr>
              <a:t>equipped</a:t>
            </a:r>
            <a:r>
              <a:rPr sz="2000" spc="15" dirty="0">
                <a:latin typeface="Tahoma"/>
                <a:cs typeface="Tahoma"/>
              </a:rPr>
              <a:t> </a:t>
            </a:r>
            <a:r>
              <a:rPr sz="2000" spc="-35" dirty="0">
                <a:latin typeface="Tahoma"/>
                <a:cs typeface="Tahoma"/>
              </a:rPr>
              <a:t>for</a:t>
            </a:r>
            <a:r>
              <a:rPr sz="2000" spc="35" dirty="0">
                <a:latin typeface="Tahoma"/>
                <a:cs typeface="Tahoma"/>
              </a:rPr>
              <a:t> </a:t>
            </a:r>
            <a:r>
              <a:rPr sz="2000" spc="-30" dirty="0">
                <a:latin typeface="Tahoma"/>
                <a:cs typeface="Tahoma"/>
              </a:rPr>
              <a:t>recreation</a:t>
            </a:r>
            <a:r>
              <a:rPr sz="2000" spc="30" dirty="0">
                <a:latin typeface="Tahoma"/>
                <a:cs typeface="Tahoma"/>
              </a:rPr>
              <a:t> </a:t>
            </a:r>
            <a:r>
              <a:rPr sz="2000" spc="-20" dirty="0">
                <a:latin typeface="Tahoma"/>
                <a:cs typeface="Tahoma"/>
              </a:rPr>
              <a:t>and</a:t>
            </a:r>
            <a:r>
              <a:rPr sz="2000" spc="20" dirty="0">
                <a:latin typeface="Tahoma"/>
                <a:cs typeface="Tahoma"/>
              </a:rPr>
              <a:t> </a:t>
            </a:r>
            <a:r>
              <a:rPr sz="2000" spc="-35" dirty="0">
                <a:latin typeface="Tahoma"/>
                <a:cs typeface="Tahoma"/>
              </a:rPr>
              <a:t>relaxation,</a:t>
            </a:r>
            <a:r>
              <a:rPr sz="2000" spc="35" dirty="0">
                <a:latin typeface="Tahoma"/>
                <a:cs typeface="Tahoma"/>
              </a:rPr>
              <a:t> </a:t>
            </a:r>
            <a:r>
              <a:rPr sz="2000" spc="-20" dirty="0">
                <a:latin typeface="Tahoma"/>
                <a:cs typeface="Tahoma"/>
              </a:rPr>
              <a:t>with</a:t>
            </a:r>
            <a:r>
              <a:rPr sz="2000" spc="15" dirty="0">
                <a:latin typeface="Tahoma"/>
                <a:cs typeface="Tahoma"/>
              </a:rPr>
              <a:t> </a:t>
            </a:r>
            <a:r>
              <a:rPr sz="2000" spc="-45" dirty="0">
                <a:latin typeface="Tahoma"/>
                <a:cs typeface="Tahoma"/>
              </a:rPr>
              <a:t>a</a:t>
            </a:r>
            <a:r>
              <a:rPr sz="2000" spc="30" dirty="0">
                <a:latin typeface="Tahoma"/>
                <a:cs typeface="Tahoma"/>
              </a:rPr>
              <a:t> </a:t>
            </a:r>
            <a:r>
              <a:rPr sz="2000" spc="-100" dirty="0">
                <a:latin typeface="Tahoma"/>
                <a:cs typeface="Tahoma"/>
              </a:rPr>
              <a:t>9-</a:t>
            </a:r>
            <a:r>
              <a:rPr sz="2000" spc="-15" dirty="0">
                <a:latin typeface="Tahoma"/>
                <a:cs typeface="Tahoma"/>
              </a:rPr>
              <a:t>hole</a:t>
            </a:r>
            <a:r>
              <a:rPr sz="2000" spc="30" dirty="0">
                <a:latin typeface="Tahoma"/>
                <a:cs typeface="Tahoma"/>
              </a:rPr>
              <a:t> </a:t>
            </a:r>
            <a:r>
              <a:rPr sz="2000" spc="-30" dirty="0">
                <a:latin typeface="Tahoma"/>
                <a:cs typeface="Tahoma"/>
              </a:rPr>
              <a:t>golf</a:t>
            </a:r>
            <a:r>
              <a:rPr sz="2000" spc="25" dirty="0">
                <a:latin typeface="Tahoma"/>
                <a:cs typeface="Tahoma"/>
              </a:rPr>
              <a:t> </a:t>
            </a:r>
            <a:r>
              <a:rPr sz="2000" spc="-45" dirty="0">
                <a:latin typeface="Tahoma"/>
                <a:cs typeface="Tahoma"/>
              </a:rPr>
              <a:t>course,</a:t>
            </a:r>
            <a:r>
              <a:rPr sz="2000" spc="30" dirty="0">
                <a:latin typeface="Tahoma"/>
                <a:cs typeface="Tahoma"/>
              </a:rPr>
              <a:t> </a:t>
            </a:r>
            <a:r>
              <a:rPr sz="2000" spc="-25" dirty="0">
                <a:latin typeface="Tahoma"/>
                <a:cs typeface="Tahoma"/>
              </a:rPr>
              <a:t>two</a:t>
            </a:r>
            <a:r>
              <a:rPr sz="2000" spc="20" dirty="0">
                <a:latin typeface="Tahoma"/>
                <a:cs typeface="Tahoma"/>
              </a:rPr>
              <a:t> </a:t>
            </a:r>
            <a:r>
              <a:rPr sz="2000" spc="-15" dirty="0">
                <a:latin typeface="Tahoma"/>
                <a:cs typeface="Tahoma"/>
              </a:rPr>
              <a:t>outdoor</a:t>
            </a:r>
            <a:r>
              <a:rPr sz="2000" spc="20" dirty="0">
                <a:latin typeface="Tahoma"/>
                <a:cs typeface="Tahoma"/>
              </a:rPr>
              <a:t> </a:t>
            </a:r>
            <a:r>
              <a:rPr sz="2000" spc="-30" dirty="0">
                <a:latin typeface="Tahoma"/>
                <a:cs typeface="Tahoma"/>
              </a:rPr>
              <a:t>swimming</a:t>
            </a:r>
            <a:r>
              <a:rPr sz="2000" spc="30" dirty="0">
                <a:latin typeface="Tahoma"/>
                <a:cs typeface="Tahoma"/>
              </a:rPr>
              <a:t> </a:t>
            </a:r>
            <a:r>
              <a:rPr sz="2000" spc="-20" dirty="0">
                <a:latin typeface="Tahoma"/>
                <a:cs typeface="Tahoma"/>
              </a:rPr>
              <a:t>pools,</a:t>
            </a:r>
            <a:r>
              <a:rPr sz="2000" spc="30" dirty="0">
                <a:latin typeface="Tahoma"/>
                <a:cs typeface="Tahoma"/>
              </a:rPr>
              <a:t> </a:t>
            </a:r>
            <a:r>
              <a:rPr sz="2000" spc="-35" dirty="0">
                <a:latin typeface="Tahoma"/>
                <a:cs typeface="Tahoma"/>
              </a:rPr>
              <a:t>spa</a:t>
            </a:r>
            <a:r>
              <a:rPr sz="2000" spc="25" dirty="0">
                <a:latin typeface="Tahoma"/>
                <a:cs typeface="Tahoma"/>
              </a:rPr>
              <a:t> </a:t>
            </a:r>
            <a:r>
              <a:rPr sz="2000" spc="-20" dirty="0">
                <a:latin typeface="Tahoma"/>
                <a:cs typeface="Tahoma"/>
              </a:rPr>
              <a:t>pools,</a:t>
            </a:r>
            <a:r>
              <a:rPr sz="2000" spc="30" dirty="0">
                <a:latin typeface="Tahoma"/>
                <a:cs typeface="Tahoma"/>
              </a:rPr>
              <a:t> </a:t>
            </a:r>
            <a:r>
              <a:rPr sz="2000" spc="-45" dirty="0">
                <a:latin typeface="Tahoma"/>
                <a:cs typeface="Tahoma"/>
              </a:rPr>
              <a:t>a</a:t>
            </a:r>
            <a:r>
              <a:rPr sz="2000" spc="20" dirty="0">
                <a:latin typeface="Tahoma"/>
                <a:cs typeface="Tahoma"/>
              </a:rPr>
              <a:t> </a:t>
            </a:r>
            <a:r>
              <a:rPr sz="2000" spc="-50" dirty="0">
                <a:latin typeface="Tahoma"/>
                <a:cs typeface="Tahoma"/>
              </a:rPr>
              <a:t>sauna,</a:t>
            </a:r>
            <a:r>
              <a:rPr sz="2000" spc="40" dirty="0">
                <a:latin typeface="Tahoma"/>
                <a:cs typeface="Tahoma"/>
              </a:rPr>
              <a:t> </a:t>
            </a:r>
            <a:r>
              <a:rPr sz="2000" spc="-45" dirty="0">
                <a:latin typeface="Tahoma"/>
                <a:cs typeface="Tahoma"/>
              </a:rPr>
              <a:t>a</a:t>
            </a:r>
            <a:r>
              <a:rPr sz="2000" spc="30" dirty="0">
                <a:latin typeface="Tahoma"/>
                <a:cs typeface="Tahoma"/>
              </a:rPr>
              <a:t> </a:t>
            </a:r>
            <a:r>
              <a:rPr sz="2000" spc="-35" dirty="0">
                <a:latin typeface="Tahoma"/>
                <a:cs typeface="Tahoma"/>
              </a:rPr>
              <a:t>fitness</a:t>
            </a:r>
            <a:r>
              <a:rPr sz="2000" spc="-40" dirty="0">
                <a:latin typeface="Tahoma"/>
                <a:cs typeface="Tahoma"/>
              </a:rPr>
              <a:t> </a:t>
            </a:r>
            <a:r>
              <a:rPr sz="2000" spc="-45" dirty="0">
                <a:latin typeface="Tahoma"/>
                <a:cs typeface="Tahoma"/>
              </a:rPr>
              <a:t>centre,</a:t>
            </a:r>
            <a:r>
              <a:rPr sz="2000" spc="-185" dirty="0">
                <a:latin typeface="Tahoma"/>
                <a:cs typeface="Tahoma"/>
              </a:rPr>
              <a:t> </a:t>
            </a:r>
            <a:r>
              <a:rPr sz="2000" spc="-25" dirty="0">
                <a:latin typeface="Tahoma"/>
                <a:cs typeface="Tahoma"/>
              </a:rPr>
              <a:t>tennis</a:t>
            </a:r>
            <a:r>
              <a:rPr sz="2000" spc="-190" dirty="0">
                <a:latin typeface="Tahoma"/>
                <a:cs typeface="Tahoma"/>
              </a:rPr>
              <a:t> </a:t>
            </a:r>
            <a:r>
              <a:rPr sz="2000" spc="-30" dirty="0">
                <a:latin typeface="Tahoma"/>
                <a:cs typeface="Tahoma"/>
              </a:rPr>
              <a:t>court,</a:t>
            </a:r>
            <a:r>
              <a:rPr sz="2000" spc="-195" dirty="0">
                <a:latin typeface="Tahoma"/>
                <a:cs typeface="Tahoma"/>
              </a:rPr>
              <a:t> </a:t>
            </a:r>
            <a:r>
              <a:rPr sz="2000" spc="-25" dirty="0">
                <a:latin typeface="Tahoma"/>
                <a:cs typeface="Tahoma"/>
              </a:rPr>
              <a:t>and</a:t>
            </a:r>
            <a:r>
              <a:rPr sz="2000" spc="-185" dirty="0">
                <a:latin typeface="Tahoma"/>
                <a:cs typeface="Tahoma"/>
              </a:rPr>
              <a:t> </a:t>
            </a:r>
            <a:r>
              <a:rPr sz="2000" spc="-20" dirty="0">
                <a:latin typeface="Tahoma"/>
                <a:cs typeface="Tahoma"/>
              </a:rPr>
              <a:t>multipurpose</a:t>
            </a:r>
            <a:r>
              <a:rPr sz="2000" spc="-190" dirty="0">
                <a:latin typeface="Tahoma"/>
                <a:cs typeface="Tahoma"/>
              </a:rPr>
              <a:t> </a:t>
            </a:r>
            <a:r>
              <a:rPr sz="2000" spc="-30" dirty="0">
                <a:latin typeface="Tahoma"/>
                <a:cs typeface="Tahoma"/>
              </a:rPr>
              <a:t>courts</a:t>
            </a:r>
            <a:r>
              <a:rPr sz="2000" spc="-200" dirty="0">
                <a:latin typeface="Tahoma"/>
                <a:cs typeface="Tahoma"/>
              </a:rPr>
              <a:t> </a:t>
            </a:r>
            <a:r>
              <a:rPr sz="2000" spc="-55" dirty="0">
                <a:latin typeface="Tahoma"/>
                <a:cs typeface="Tahoma"/>
              </a:rPr>
              <a:t>(soccer,</a:t>
            </a:r>
            <a:r>
              <a:rPr sz="2000" spc="-185" dirty="0">
                <a:latin typeface="Tahoma"/>
                <a:cs typeface="Tahoma"/>
              </a:rPr>
              <a:t> </a:t>
            </a:r>
            <a:r>
              <a:rPr sz="2000" spc="-25" dirty="0">
                <a:latin typeface="Tahoma"/>
                <a:cs typeface="Tahoma"/>
              </a:rPr>
              <a:t>basketball,</a:t>
            </a:r>
            <a:r>
              <a:rPr sz="2000" spc="-190" dirty="0">
                <a:latin typeface="Tahoma"/>
                <a:cs typeface="Tahoma"/>
              </a:rPr>
              <a:t> </a:t>
            </a:r>
            <a:r>
              <a:rPr sz="2000" spc="-40" dirty="0">
                <a:latin typeface="Tahoma"/>
                <a:cs typeface="Tahoma"/>
              </a:rPr>
              <a:t>netball).</a:t>
            </a:r>
            <a:r>
              <a:rPr sz="2000" spc="-190" dirty="0">
                <a:latin typeface="Tahoma"/>
                <a:cs typeface="Tahoma"/>
              </a:rPr>
              <a:t> </a:t>
            </a:r>
            <a:r>
              <a:rPr sz="2000" spc="-20" dirty="0">
                <a:latin typeface="Tahoma"/>
                <a:cs typeface="Tahoma"/>
              </a:rPr>
              <a:t>Families</a:t>
            </a:r>
            <a:r>
              <a:rPr sz="2000" spc="-190" dirty="0">
                <a:latin typeface="Tahoma"/>
                <a:cs typeface="Tahoma"/>
              </a:rPr>
              <a:t> </a:t>
            </a:r>
            <a:r>
              <a:rPr sz="2000" spc="-50" dirty="0">
                <a:latin typeface="Tahoma"/>
                <a:cs typeface="Tahoma"/>
              </a:rPr>
              <a:t>are</a:t>
            </a:r>
            <a:r>
              <a:rPr sz="2000" spc="-195" dirty="0">
                <a:latin typeface="Tahoma"/>
                <a:cs typeface="Tahoma"/>
              </a:rPr>
              <a:t> </a:t>
            </a:r>
            <a:r>
              <a:rPr sz="2000" spc="-5" dirty="0">
                <a:latin typeface="Tahoma"/>
                <a:cs typeface="Tahoma"/>
              </a:rPr>
              <a:t>well</a:t>
            </a:r>
            <a:r>
              <a:rPr sz="2000" spc="-190" dirty="0">
                <a:latin typeface="Tahoma"/>
                <a:cs typeface="Tahoma"/>
              </a:rPr>
              <a:t> </a:t>
            </a:r>
            <a:r>
              <a:rPr sz="2000" spc="-35" dirty="0">
                <a:latin typeface="Tahoma"/>
                <a:cs typeface="Tahoma"/>
              </a:rPr>
              <a:t>catered</a:t>
            </a:r>
            <a:r>
              <a:rPr sz="2000" spc="-190" dirty="0">
                <a:latin typeface="Tahoma"/>
                <a:cs typeface="Tahoma"/>
              </a:rPr>
              <a:t> </a:t>
            </a:r>
            <a:r>
              <a:rPr sz="2000" spc="-50" dirty="0">
                <a:latin typeface="Tahoma"/>
                <a:cs typeface="Tahoma"/>
              </a:rPr>
              <a:t>for,</a:t>
            </a:r>
            <a:r>
              <a:rPr sz="2000" spc="-185" dirty="0">
                <a:latin typeface="Tahoma"/>
                <a:cs typeface="Tahoma"/>
              </a:rPr>
              <a:t> </a:t>
            </a:r>
            <a:r>
              <a:rPr sz="2000" spc="-20" dirty="0">
                <a:latin typeface="Tahoma"/>
                <a:cs typeface="Tahoma"/>
              </a:rPr>
              <a:t>with</a:t>
            </a:r>
            <a:r>
              <a:rPr sz="2000" spc="-200" dirty="0">
                <a:latin typeface="Tahoma"/>
                <a:cs typeface="Tahoma"/>
              </a:rPr>
              <a:t> </a:t>
            </a:r>
            <a:r>
              <a:rPr sz="2000" spc="-45" dirty="0">
                <a:latin typeface="Tahoma"/>
                <a:cs typeface="Tahoma"/>
              </a:rPr>
              <a:t>a</a:t>
            </a:r>
            <a:r>
              <a:rPr sz="2000" spc="-195" dirty="0">
                <a:latin typeface="Tahoma"/>
                <a:cs typeface="Tahoma"/>
              </a:rPr>
              <a:t> </a:t>
            </a:r>
            <a:r>
              <a:rPr sz="2000" spc="-15" dirty="0">
                <a:latin typeface="Tahoma"/>
                <a:cs typeface="Tahoma"/>
              </a:rPr>
              <a:t>dedicated</a:t>
            </a:r>
            <a:r>
              <a:rPr sz="2000" spc="-185" dirty="0">
                <a:latin typeface="Tahoma"/>
                <a:cs typeface="Tahoma"/>
              </a:rPr>
              <a:t> </a:t>
            </a:r>
            <a:r>
              <a:rPr sz="2000" spc="-10" dirty="0">
                <a:latin typeface="Tahoma"/>
                <a:cs typeface="Tahoma"/>
              </a:rPr>
              <a:t>children's</a:t>
            </a:r>
            <a:r>
              <a:rPr sz="2000" spc="-195" dirty="0">
                <a:latin typeface="Tahoma"/>
                <a:cs typeface="Tahoma"/>
              </a:rPr>
              <a:t> </a:t>
            </a:r>
            <a:r>
              <a:rPr sz="2000" spc="-30" dirty="0">
                <a:latin typeface="Tahoma"/>
                <a:cs typeface="Tahoma"/>
              </a:rPr>
              <a:t>playground</a:t>
            </a:r>
            <a:r>
              <a:rPr sz="2000" spc="-190" dirty="0">
                <a:latin typeface="Tahoma"/>
                <a:cs typeface="Tahoma"/>
              </a:rPr>
              <a:t> </a:t>
            </a:r>
            <a:r>
              <a:rPr sz="2000" spc="-20" dirty="0">
                <a:latin typeface="Tahoma"/>
                <a:cs typeface="Tahoma"/>
              </a:rPr>
              <a:t>and</a:t>
            </a:r>
            <a:r>
              <a:rPr sz="2000" spc="-10" dirty="0">
                <a:latin typeface="Tahoma"/>
                <a:cs typeface="Tahoma"/>
              </a:rPr>
              <a:t> </a:t>
            </a:r>
            <a:r>
              <a:rPr sz="2000" spc="-25" dirty="0">
                <a:latin typeface="Tahoma"/>
                <a:cs typeface="Tahoma"/>
              </a:rPr>
              <a:t>spacious</a:t>
            </a:r>
            <a:r>
              <a:rPr sz="2000" spc="-240" dirty="0">
                <a:latin typeface="Tahoma"/>
                <a:cs typeface="Tahoma"/>
              </a:rPr>
              <a:t> </a:t>
            </a:r>
            <a:r>
              <a:rPr sz="2000" spc="-10" dirty="0">
                <a:latin typeface="Tahoma"/>
                <a:cs typeface="Tahoma"/>
              </a:rPr>
              <a:t>outdoor</a:t>
            </a:r>
            <a:r>
              <a:rPr sz="2000" spc="-240" dirty="0">
                <a:latin typeface="Tahoma"/>
                <a:cs typeface="Tahoma"/>
              </a:rPr>
              <a:t> </a:t>
            </a:r>
            <a:r>
              <a:rPr sz="2000" spc="-50" dirty="0">
                <a:latin typeface="Tahoma"/>
                <a:cs typeface="Tahoma"/>
              </a:rPr>
              <a:t>areas</a:t>
            </a:r>
            <a:r>
              <a:rPr sz="2000" spc="-220" dirty="0">
                <a:latin typeface="Tahoma"/>
                <a:cs typeface="Tahoma"/>
              </a:rPr>
              <a:t> </a:t>
            </a:r>
            <a:r>
              <a:rPr sz="2000" spc="-35" dirty="0">
                <a:latin typeface="Tahoma"/>
                <a:cs typeface="Tahoma"/>
              </a:rPr>
              <a:t>for</a:t>
            </a:r>
            <a:r>
              <a:rPr sz="2000" spc="-229" dirty="0">
                <a:latin typeface="Tahoma"/>
                <a:cs typeface="Tahoma"/>
              </a:rPr>
              <a:t> </a:t>
            </a:r>
            <a:r>
              <a:rPr sz="2000" spc="-70" dirty="0">
                <a:latin typeface="Tahoma"/>
                <a:cs typeface="Tahoma"/>
              </a:rPr>
              <a:t>safe,</a:t>
            </a:r>
            <a:r>
              <a:rPr sz="2000" spc="-235" dirty="0">
                <a:latin typeface="Tahoma"/>
                <a:cs typeface="Tahoma"/>
              </a:rPr>
              <a:t> </a:t>
            </a:r>
            <a:r>
              <a:rPr sz="2000" spc="-30" dirty="0">
                <a:latin typeface="Tahoma"/>
                <a:cs typeface="Tahoma"/>
              </a:rPr>
              <a:t>active</a:t>
            </a:r>
            <a:r>
              <a:rPr sz="2000" spc="-229" dirty="0">
                <a:latin typeface="Tahoma"/>
                <a:cs typeface="Tahoma"/>
              </a:rPr>
              <a:t> </a:t>
            </a:r>
            <a:r>
              <a:rPr sz="2000" spc="-35" dirty="0">
                <a:latin typeface="Tahoma"/>
                <a:cs typeface="Tahoma"/>
              </a:rPr>
              <a:t>play.</a:t>
            </a:r>
            <a:r>
              <a:rPr sz="2000" spc="-225" dirty="0">
                <a:latin typeface="Tahoma"/>
                <a:cs typeface="Tahoma"/>
              </a:rPr>
              <a:t> </a:t>
            </a:r>
            <a:r>
              <a:rPr sz="2000" spc="-50" dirty="0">
                <a:latin typeface="Tahoma"/>
                <a:cs typeface="Tahoma"/>
              </a:rPr>
              <a:t>Guests</a:t>
            </a:r>
            <a:r>
              <a:rPr sz="2000" spc="-245" dirty="0">
                <a:latin typeface="Tahoma"/>
                <a:cs typeface="Tahoma"/>
              </a:rPr>
              <a:t> </a:t>
            </a:r>
            <a:r>
              <a:rPr sz="2000" spc="-35" dirty="0">
                <a:latin typeface="Tahoma"/>
                <a:cs typeface="Tahoma"/>
              </a:rPr>
              <a:t>can</a:t>
            </a:r>
            <a:r>
              <a:rPr sz="2000" spc="-210" dirty="0">
                <a:latin typeface="Tahoma"/>
                <a:cs typeface="Tahoma"/>
              </a:rPr>
              <a:t> </a:t>
            </a:r>
            <a:r>
              <a:rPr sz="2000" spc="-20" dirty="0">
                <a:latin typeface="Tahoma"/>
                <a:cs typeface="Tahoma"/>
              </a:rPr>
              <a:t>also</a:t>
            </a:r>
            <a:r>
              <a:rPr sz="2000" spc="-220" dirty="0">
                <a:latin typeface="Tahoma"/>
                <a:cs typeface="Tahoma"/>
              </a:rPr>
              <a:t> </a:t>
            </a:r>
            <a:r>
              <a:rPr sz="2000" spc="-50" dirty="0">
                <a:latin typeface="Tahoma"/>
                <a:cs typeface="Tahoma"/>
              </a:rPr>
              <a:t>enjoy</a:t>
            </a:r>
            <a:r>
              <a:rPr sz="2000" spc="-229" dirty="0">
                <a:latin typeface="Tahoma"/>
                <a:cs typeface="Tahoma"/>
              </a:rPr>
              <a:t> </a:t>
            </a:r>
            <a:r>
              <a:rPr sz="2000" spc="-40" dirty="0">
                <a:latin typeface="Tahoma"/>
                <a:cs typeface="Tahoma"/>
              </a:rPr>
              <a:t>access</a:t>
            </a:r>
            <a:r>
              <a:rPr sz="2000" spc="-235" dirty="0">
                <a:latin typeface="Tahoma"/>
                <a:cs typeface="Tahoma"/>
              </a:rPr>
              <a:t> </a:t>
            </a:r>
            <a:r>
              <a:rPr sz="2000" spc="-10" dirty="0">
                <a:latin typeface="Tahoma"/>
                <a:cs typeface="Tahoma"/>
              </a:rPr>
              <a:t>t</a:t>
            </a:r>
            <a:r>
              <a:rPr sz="2000" dirty="0">
                <a:latin typeface="Tahoma"/>
                <a:cs typeface="Tahoma"/>
              </a:rPr>
              <a:t>o</a:t>
            </a:r>
            <a:r>
              <a:rPr sz="2000" spc="-225" dirty="0">
                <a:latin typeface="Tahoma"/>
                <a:cs typeface="Tahoma"/>
              </a:rPr>
              <a:t> </a:t>
            </a:r>
            <a:r>
              <a:rPr sz="2000" spc="-30" dirty="0">
                <a:latin typeface="Tahoma"/>
                <a:cs typeface="Tahoma"/>
              </a:rPr>
              <a:t>scenic</a:t>
            </a:r>
            <a:r>
              <a:rPr sz="2000" spc="-240" dirty="0">
                <a:latin typeface="Tahoma"/>
                <a:cs typeface="Tahoma"/>
              </a:rPr>
              <a:t> </a:t>
            </a:r>
            <a:r>
              <a:rPr sz="2000" spc="-25" dirty="0">
                <a:latin typeface="Tahoma"/>
                <a:cs typeface="Tahoma"/>
              </a:rPr>
              <a:t>walking</a:t>
            </a:r>
            <a:r>
              <a:rPr sz="2000" spc="-235" dirty="0">
                <a:latin typeface="Tahoma"/>
                <a:cs typeface="Tahoma"/>
              </a:rPr>
              <a:t> </a:t>
            </a:r>
            <a:r>
              <a:rPr sz="2000" spc="-30" dirty="0">
                <a:latin typeface="Tahoma"/>
                <a:cs typeface="Tahoma"/>
              </a:rPr>
              <a:t>tracks</a:t>
            </a:r>
            <a:r>
              <a:rPr sz="2000" spc="-220" dirty="0">
                <a:latin typeface="Tahoma"/>
                <a:cs typeface="Tahoma"/>
              </a:rPr>
              <a:t> </a:t>
            </a:r>
            <a:r>
              <a:rPr sz="2000" spc="-20" dirty="0">
                <a:latin typeface="Tahoma"/>
                <a:cs typeface="Tahoma"/>
              </a:rPr>
              <a:t>directly</a:t>
            </a:r>
            <a:r>
              <a:rPr sz="2000" spc="-240" dirty="0">
                <a:latin typeface="Tahoma"/>
                <a:cs typeface="Tahoma"/>
              </a:rPr>
              <a:t> </a:t>
            </a:r>
            <a:r>
              <a:rPr sz="2000" spc="-30" dirty="0">
                <a:latin typeface="Tahoma"/>
                <a:cs typeface="Tahoma"/>
              </a:rPr>
              <a:t>from</a:t>
            </a:r>
            <a:r>
              <a:rPr sz="2000" spc="-225" dirty="0">
                <a:latin typeface="Tahoma"/>
                <a:cs typeface="Tahoma"/>
              </a:rPr>
              <a:t> </a:t>
            </a:r>
            <a:r>
              <a:rPr sz="2000" spc="-30" dirty="0">
                <a:latin typeface="Tahoma"/>
                <a:cs typeface="Tahoma"/>
              </a:rPr>
              <a:t>the</a:t>
            </a:r>
            <a:r>
              <a:rPr sz="2000" spc="-245" dirty="0">
                <a:latin typeface="Tahoma"/>
                <a:cs typeface="Tahoma"/>
              </a:rPr>
              <a:t> </a:t>
            </a:r>
            <a:r>
              <a:rPr sz="2000" spc="-40" dirty="0">
                <a:latin typeface="Tahoma"/>
                <a:cs typeface="Tahoma"/>
              </a:rPr>
              <a:t>resort.</a:t>
            </a:r>
            <a:endParaRPr sz="2000" dirty="0">
              <a:latin typeface="Tahoma"/>
              <a:cs typeface="Tahoma"/>
            </a:endParaRPr>
          </a:p>
          <a:p>
            <a:pPr>
              <a:lnSpc>
                <a:spcPct val="100000"/>
              </a:lnSpc>
              <a:spcBef>
                <a:spcPts val="70"/>
              </a:spcBef>
            </a:pPr>
            <a:endParaRPr sz="2000" dirty="0">
              <a:latin typeface="Tahoma"/>
              <a:cs typeface="Tahoma"/>
            </a:endParaRPr>
          </a:p>
          <a:p>
            <a:pPr marL="12700" marR="6350" algn="just">
              <a:lnSpc>
                <a:spcPct val="104500"/>
              </a:lnSpc>
            </a:pPr>
            <a:r>
              <a:rPr sz="2000" dirty="0">
                <a:latin typeface="Tahoma"/>
                <a:cs typeface="Tahoma"/>
              </a:rPr>
              <a:t>Additional</a:t>
            </a:r>
            <a:r>
              <a:rPr sz="2000" spc="-110" dirty="0">
                <a:latin typeface="Tahoma"/>
                <a:cs typeface="Tahoma"/>
              </a:rPr>
              <a:t> </a:t>
            </a:r>
            <a:r>
              <a:rPr sz="2000" spc="-30" dirty="0">
                <a:latin typeface="Tahoma"/>
                <a:cs typeface="Tahoma"/>
              </a:rPr>
              <a:t>guest</a:t>
            </a:r>
            <a:r>
              <a:rPr sz="2000" spc="-105" dirty="0">
                <a:latin typeface="Tahoma"/>
                <a:cs typeface="Tahoma"/>
              </a:rPr>
              <a:t> </a:t>
            </a:r>
            <a:r>
              <a:rPr sz="2000" spc="-30" dirty="0">
                <a:latin typeface="Tahoma"/>
                <a:cs typeface="Tahoma"/>
              </a:rPr>
              <a:t>services</a:t>
            </a:r>
            <a:r>
              <a:rPr sz="2000" spc="-110" dirty="0">
                <a:latin typeface="Tahoma"/>
                <a:cs typeface="Tahoma"/>
              </a:rPr>
              <a:t> </a:t>
            </a:r>
            <a:r>
              <a:rPr sz="2000" dirty="0">
                <a:latin typeface="Tahoma"/>
                <a:cs typeface="Tahoma"/>
              </a:rPr>
              <a:t>include</a:t>
            </a:r>
            <a:r>
              <a:rPr sz="2000" spc="-100" dirty="0">
                <a:latin typeface="Tahoma"/>
                <a:cs typeface="Tahoma"/>
              </a:rPr>
              <a:t> </a:t>
            </a:r>
            <a:r>
              <a:rPr sz="2000" spc="-110" dirty="0">
                <a:latin typeface="Tahoma"/>
                <a:cs typeface="Tahoma"/>
              </a:rPr>
              <a:t>24-</a:t>
            </a:r>
            <a:r>
              <a:rPr sz="2000" dirty="0">
                <a:latin typeface="Tahoma"/>
                <a:cs typeface="Tahoma"/>
              </a:rPr>
              <a:t>hour</a:t>
            </a:r>
            <a:r>
              <a:rPr sz="2000" spc="-110" dirty="0">
                <a:latin typeface="Tahoma"/>
                <a:cs typeface="Tahoma"/>
              </a:rPr>
              <a:t> </a:t>
            </a:r>
            <a:r>
              <a:rPr sz="2000" spc="-20" dirty="0">
                <a:latin typeface="Tahoma"/>
                <a:cs typeface="Tahoma"/>
              </a:rPr>
              <a:t>reception,</a:t>
            </a:r>
            <a:r>
              <a:rPr sz="2000" spc="-90" dirty="0">
                <a:latin typeface="Tahoma"/>
                <a:cs typeface="Tahoma"/>
              </a:rPr>
              <a:t> </a:t>
            </a:r>
            <a:r>
              <a:rPr sz="2000" spc="-10" dirty="0">
                <a:latin typeface="Tahoma"/>
                <a:cs typeface="Tahoma"/>
              </a:rPr>
              <a:t>complimentary</a:t>
            </a:r>
            <a:r>
              <a:rPr sz="2000" spc="-90" dirty="0">
                <a:latin typeface="Tahoma"/>
                <a:cs typeface="Tahoma"/>
              </a:rPr>
              <a:t> </a:t>
            </a:r>
            <a:r>
              <a:rPr sz="2000" spc="-65" dirty="0">
                <a:latin typeface="Tahoma"/>
                <a:cs typeface="Tahoma"/>
              </a:rPr>
              <a:t>Wifi,</a:t>
            </a:r>
            <a:r>
              <a:rPr sz="2000" spc="-90" dirty="0">
                <a:latin typeface="Tahoma"/>
                <a:cs typeface="Tahoma"/>
              </a:rPr>
              <a:t> </a:t>
            </a:r>
            <a:r>
              <a:rPr sz="2000" dirty="0">
                <a:latin typeface="Tahoma"/>
                <a:cs typeface="Tahoma"/>
              </a:rPr>
              <a:t>ample</a:t>
            </a:r>
            <a:r>
              <a:rPr sz="2000" spc="-100" dirty="0">
                <a:latin typeface="Tahoma"/>
                <a:cs typeface="Tahoma"/>
              </a:rPr>
              <a:t> </a:t>
            </a:r>
            <a:r>
              <a:rPr sz="2000" spc="-45" dirty="0">
                <a:latin typeface="Tahoma"/>
                <a:cs typeface="Tahoma"/>
              </a:rPr>
              <a:t>free</a:t>
            </a:r>
            <a:r>
              <a:rPr sz="2000" spc="-105" dirty="0">
                <a:latin typeface="Tahoma"/>
                <a:cs typeface="Tahoma"/>
              </a:rPr>
              <a:t> </a:t>
            </a:r>
            <a:r>
              <a:rPr sz="2000" spc="-25" dirty="0">
                <a:latin typeface="Tahoma"/>
                <a:cs typeface="Tahoma"/>
              </a:rPr>
              <a:t>parking,</a:t>
            </a:r>
            <a:r>
              <a:rPr sz="2000" spc="-95" dirty="0">
                <a:latin typeface="Tahoma"/>
                <a:cs typeface="Tahoma"/>
              </a:rPr>
              <a:t> </a:t>
            </a:r>
            <a:r>
              <a:rPr sz="2000" dirty="0">
                <a:latin typeface="Tahoma"/>
                <a:cs typeface="Tahoma"/>
              </a:rPr>
              <a:t>laundry</a:t>
            </a:r>
            <a:r>
              <a:rPr sz="2000" spc="-100" dirty="0">
                <a:latin typeface="Tahoma"/>
                <a:cs typeface="Tahoma"/>
              </a:rPr>
              <a:t> </a:t>
            </a:r>
            <a:r>
              <a:rPr sz="2000" spc="-45" dirty="0">
                <a:latin typeface="Tahoma"/>
                <a:cs typeface="Tahoma"/>
              </a:rPr>
              <a:t>services,</a:t>
            </a:r>
            <a:r>
              <a:rPr sz="2000" spc="-95" dirty="0">
                <a:latin typeface="Tahoma"/>
                <a:cs typeface="Tahoma"/>
              </a:rPr>
              <a:t> </a:t>
            </a:r>
            <a:r>
              <a:rPr sz="2000" dirty="0">
                <a:latin typeface="Tahoma"/>
                <a:cs typeface="Tahoma"/>
              </a:rPr>
              <a:t>and</a:t>
            </a:r>
            <a:r>
              <a:rPr sz="2000" spc="-100" dirty="0">
                <a:latin typeface="Tahoma"/>
                <a:cs typeface="Tahoma"/>
              </a:rPr>
              <a:t> </a:t>
            </a:r>
            <a:r>
              <a:rPr sz="2000" spc="-25" dirty="0">
                <a:latin typeface="Tahoma"/>
                <a:cs typeface="Tahoma"/>
              </a:rPr>
              <a:t>assistance</a:t>
            </a:r>
            <a:r>
              <a:rPr sz="2000" spc="-105" dirty="0">
                <a:latin typeface="Tahoma"/>
                <a:cs typeface="Tahoma"/>
              </a:rPr>
              <a:t> </a:t>
            </a:r>
            <a:r>
              <a:rPr sz="2000" dirty="0">
                <a:latin typeface="Tahoma"/>
                <a:cs typeface="Tahoma"/>
              </a:rPr>
              <a:t>with</a:t>
            </a:r>
            <a:r>
              <a:rPr sz="2000" spc="-114" dirty="0">
                <a:latin typeface="Tahoma"/>
                <a:cs typeface="Tahoma"/>
              </a:rPr>
              <a:t> </a:t>
            </a:r>
            <a:r>
              <a:rPr sz="2000" spc="-10" dirty="0">
                <a:latin typeface="Tahoma"/>
                <a:cs typeface="Tahoma"/>
              </a:rPr>
              <a:t>booking</a:t>
            </a:r>
            <a:r>
              <a:rPr sz="2000" spc="-110" dirty="0">
                <a:latin typeface="Tahoma"/>
                <a:cs typeface="Tahoma"/>
              </a:rPr>
              <a:t> </a:t>
            </a:r>
            <a:r>
              <a:rPr sz="2000" spc="-20" dirty="0">
                <a:latin typeface="Tahoma"/>
                <a:cs typeface="Tahoma"/>
              </a:rPr>
              <a:t>local </a:t>
            </a:r>
            <a:r>
              <a:rPr sz="2000" spc="-25" dirty="0">
                <a:latin typeface="Tahoma"/>
                <a:cs typeface="Tahoma"/>
              </a:rPr>
              <a:t>activities</a:t>
            </a:r>
            <a:r>
              <a:rPr sz="2000" spc="-204" dirty="0">
                <a:latin typeface="Tahoma"/>
                <a:cs typeface="Tahoma"/>
              </a:rPr>
              <a:t> </a:t>
            </a:r>
            <a:r>
              <a:rPr sz="2000" spc="-30" dirty="0">
                <a:latin typeface="Tahoma"/>
                <a:cs typeface="Tahoma"/>
              </a:rPr>
              <a:t>and</a:t>
            </a:r>
            <a:r>
              <a:rPr sz="2000" spc="-170" dirty="0">
                <a:latin typeface="Tahoma"/>
                <a:cs typeface="Tahoma"/>
              </a:rPr>
              <a:t> </a:t>
            </a:r>
            <a:r>
              <a:rPr sz="2000" spc="-10" dirty="0">
                <a:latin typeface="Tahoma"/>
                <a:cs typeface="Tahoma"/>
              </a:rPr>
              <a:t>tours.</a:t>
            </a:r>
            <a:endParaRPr sz="2000" dirty="0">
              <a:latin typeface="Tahoma"/>
              <a:cs typeface="Tahom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119F-A540-FE5A-0965-9C85C7C43497}"/>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19E2AFA9-D80C-9F5E-2D17-648AD6BBE4E3}"/>
              </a:ext>
            </a:extLst>
          </p:cNvPr>
          <p:cNvGrpSpPr/>
          <p:nvPr/>
        </p:nvGrpSpPr>
        <p:grpSpPr>
          <a:xfrm>
            <a:off x="32982" y="6771005"/>
            <a:ext cx="18288000" cy="3515995"/>
            <a:chOff x="0" y="6771005"/>
            <a:chExt cx="18288000" cy="3515995"/>
          </a:xfrm>
        </p:grpSpPr>
        <p:sp>
          <p:nvSpPr>
            <p:cNvPr id="3" name="object 3">
              <a:extLst>
                <a:ext uri="{FF2B5EF4-FFF2-40B4-BE49-F238E27FC236}">
                  <a16:creationId xmlns:a16="http://schemas.microsoft.com/office/drawing/2014/main" id="{EFF22CCF-3948-C562-86D9-1EA669A5831F}"/>
                </a:ext>
              </a:extLst>
            </p:cNvPr>
            <p:cNvSpPr/>
            <p:nvPr/>
          </p:nvSpPr>
          <p:spPr>
            <a:xfrm>
              <a:off x="0" y="6771005"/>
              <a:ext cx="18288000" cy="3515995"/>
            </a:xfrm>
            <a:custGeom>
              <a:avLst/>
              <a:gdLst/>
              <a:ahLst/>
              <a:cxnLst/>
              <a:rect l="l" t="t" r="r" b="b"/>
              <a:pathLst>
                <a:path w="18288000" h="3515995">
                  <a:moveTo>
                    <a:pt x="18288000" y="0"/>
                  </a:moveTo>
                  <a:lnTo>
                    <a:pt x="0" y="0"/>
                  </a:lnTo>
                  <a:lnTo>
                    <a:pt x="0" y="3515995"/>
                  </a:lnTo>
                  <a:lnTo>
                    <a:pt x="18288000" y="3515995"/>
                  </a:lnTo>
                  <a:lnTo>
                    <a:pt x="18288000" y="0"/>
                  </a:lnTo>
                  <a:close/>
                </a:path>
              </a:pathLst>
            </a:custGeom>
            <a:solidFill>
              <a:srgbClr val="EDEBE0"/>
            </a:solidFill>
          </p:spPr>
          <p:txBody>
            <a:bodyPr wrap="square" lIns="0" tIns="0" rIns="0" bIns="0" rtlCol="0"/>
            <a:lstStyle/>
            <a:p>
              <a:endParaRPr/>
            </a:p>
          </p:txBody>
        </p:sp>
        <p:pic>
          <p:nvPicPr>
            <p:cNvPr id="4" name="object 4">
              <a:extLst>
                <a:ext uri="{FF2B5EF4-FFF2-40B4-BE49-F238E27FC236}">
                  <a16:creationId xmlns:a16="http://schemas.microsoft.com/office/drawing/2014/main" id="{A53CAF6C-6E45-EE01-6E4A-CF623768BD49}"/>
                </a:ext>
              </a:extLst>
            </p:cNvPr>
            <p:cNvPicPr/>
            <p:nvPr/>
          </p:nvPicPr>
          <p:blipFill>
            <a:blip r:embed="rId2" cstate="print">
              <a:extLst>
                <a:ext uri="{28A0092B-C50C-407E-A947-70E740481C1C}">
                  <a14:useLocalDpi xmlns:a14="http://schemas.microsoft.com/office/drawing/2010/main" val="0"/>
                </a:ext>
              </a:extLst>
            </a:blip>
            <a:srcRect/>
            <a:stretch/>
          </p:blipFill>
          <p:spPr>
            <a:xfrm>
              <a:off x="7055649" y="6929968"/>
              <a:ext cx="4942023" cy="3215894"/>
            </a:xfrm>
            <a:prstGeom prst="rect">
              <a:avLst/>
            </a:prstGeom>
          </p:spPr>
        </p:pic>
        <p:pic>
          <p:nvPicPr>
            <p:cNvPr id="5" name="object 5">
              <a:extLst>
                <a:ext uri="{FF2B5EF4-FFF2-40B4-BE49-F238E27FC236}">
                  <a16:creationId xmlns:a16="http://schemas.microsoft.com/office/drawing/2014/main" id="{4D17D6CA-EDD8-19E3-C871-A9A0B6E3D157}"/>
                </a:ext>
              </a:extLst>
            </p:cNvPr>
            <p:cNvPicPr/>
            <p:nvPr/>
          </p:nvPicPr>
          <p:blipFill>
            <a:blip r:embed="rId3" cstate="print">
              <a:extLst>
                <a:ext uri="{28A0092B-C50C-407E-A947-70E740481C1C}">
                  <a14:useLocalDpi xmlns:a14="http://schemas.microsoft.com/office/drawing/2010/main" val="0"/>
                </a:ext>
              </a:extLst>
            </a:blip>
            <a:srcRect/>
            <a:stretch/>
          </p:blipFill>
          <p:spPr>
            <a:xfrm>
              <a:off x="12464793" y="6953418"/>
              <a:ext cx="4773741" cy="3215894"/>
            </a:xfrm>
            <a:prstGeom prst="rect">
              <a:avLst/>
            </a:prstGeom>
          </p:spPr>
        </p:pic>
        <p:pic>
          <p:nvPicPr>
            <p:cNvPr id="6" name="object 6">
              <a:extLst>
                <a:ext uri="{FF2B5EF4-FFF2-40B4-BE49-F238E27FC236}">
                  <a16:creationId xmlns:a16="http://schemas.microsoft.com/office/drawing/2014/main" id="{F11D400B-A171-B173-5B69-EA9C89A56B01}"/>
                </a:ext>
              </a:extLst>
            </p:cNvPr>
            <p:cNvPicPr/>
            <p:nvPr/>
          </p:nvPicPr>
          <p:blipFill>
            <a:blip r:embed="rId4" cstate="print">
              <a:extLst>
                <a:ext uri="{28A0092B-C50C-407E-A947-70E740481C1C}">
                  <a14:useLocalDpi xmlns:a14="http://schemas.microsoft.com/office/drawing/2010/main" val="0"/>
                </a:ext>
              </a:extLst>
            </a:blip>
            <a:srcRect/>
            <a:stretch/>
          </p:blipFill>
          <p:spPr>
            <a:xfrm>
              <a:off x="1651990" y="6907798"/>
              <a:ext cx="4859655" cy="3239770"/>
            </a:xfrm>
            <a:prstGeom prst="rect">
              <a:avLst/>
            </a:prstGeom>
          </p:spPr>
        </p:pic>
      </p:grpSp>
      <p:sp>
        <p:nvSpPr>
          <p:cNvPr id="7" name="object 7">
            <a:extLst>
              <a:ext uri="{FF2B5EF4-FFF2-40B4-BE49-F238E27FC236}">
                <a16:creationId xmlns:a16="http://schemas.microsoft.com/office/drawing/2014/main" id="{DAD8464A-5177-095E-660D-FEF321B78FE0}"/>
              </a:ext>
            </a:extLst>
          </p:cNvPr>
          <p:cNvSpPr txBox="1">
            <a:spLocks noGrp="1"/>
          </p:cNvSpPr>
          <p:nvPr>
            <p:ph type="title"/>
          </p:nvPr>
        </p:nvSpPr>
        <p:spPr>
          <a:xfrm>
            <a:off x="3486658" y="1532550"/>
            <a:ext cx="11271250" cy="939800"/>
          </a:xfrm>
          <a:prstGeom prst="rect">
            <a:avLst/>
          </a:prstGeom>
        </p:spPr>
        <p:txBody>
          <a:bodyPr vert="horz" wrap="square" lIns="0" tIns="12700" rIns="0" bIns="0" rtlCol="0">
            <a:spAutoFit/>
          </a:bodyPr>
          <a:lstStyle/>
          <a:p>
            <a:pPr marL="12700" algn="ctr">
              <a:lnSpc>
                <a:spcPct val="100000"/>
              </a:lnSpc>
              <a:spcBef>
                <a:spcPts val="100"/>
              </a:spcBef>
            </a:pPr>
            <a:r>
              <a:rPr sz="6000" spc="220" dirty="0"/>
              <a:t>Wairakei</a:t>
            </a:r>
            <a:r>
              <a:rPr sz="6000" spc="355" dirty="0"/>
              <a:t> </a:t>
            </a:r>
            <a:r>
              <a:rPr sz="6000" spc="165" dirty="0"/>
              <a:t>Resort</a:t>
            </a:r>
            <a:r>
              <a:rPr sz="6000" spc="355" dirty="0"/>
              <a:t> </a:t>
            </a:r>
            <a:r>
              <a:rPr lang="en-US" sz="6000" spc="355" dirty="0"/>
              <a:t>Taupo </a:t>
            </a:r>
            <a:r>
              <a:rPr lang="en-US" sz="6000" spc="160" dirty="0"/>
              <a:t>Dining</a:t>
            </a:r>
            <a:endParaRPr sz="6000" dirty="0">
              <a:latin typeface="Tahoma"/>
              <a:cs typeface="Tahoma"/>
            </a:endParaRPr>
          </a:p>
        </p:txBody>
      </p:sp>
      <p:pic>
        <p:nvPicPr>
          <p:cNvPr id="8" name="object 8">
            <a:extLst>
              <a:ext uri="{FF2B5EF4-FFF2-40B4-BE49-F238E27FC236}">
                <a16:creationId xmlns:a16="http://schemas.microsoft.com/office/drawing/2014/main" id="{2BDD8D30-F000-C1A1-1240-113C7F9DB919}"/>
              </a:ext>
            </a:extLst>
          </p:cNvPr>
          <p:cNvPicPr/>
          <p:nvPr/>
        </p:nvPicPr>
        <p:blipFill>
          <a:blip r:embed="rId5" cstate="print"/>
          <a:stretch>
            <a:fillRect/>
          </a:stretch>
        </p:blipFill>
        <p:spPr>
          <a:xfrm>
            <a:off x="7088631" y="164845"/>
            <a:ext cx="4110735" cy="1495932"/>
          </a:xfrm>
          <a:prstGeom prst="rect">
            <a:avLst/>
          </a:prstGeom>
        </p:spPr>
      </p:pic>
      <p:sp>
        <p:nvSpPr>
          <p:cNvPr id="9" name="object 9">
            <a:extLst>
              <a:ext uri="{FF2B5EF4-FFF2-40B4-BE49-F238E27FC236}">
                <a16:creationId xmlns:a16="http://schemas.microsoft.com/office/drawing/2014/main" id="{4A6EC5AE-42A4-44BC-C845-4D83824EDBA3}"/>
              </a:ext>
            </a:extLst>
          </p:cNvPr>
          <p:cNvSpPr txBox="1"/>
          <p:nvPr/>
        </p:nvSpPr>
        <p:spPr>
          <a:xfrm>
            <a:off x="1544472" y="2472350"/>
            <a:ext cx="15727044" cy="4796185"/>
          </a:xfrm>
          <a:prstGeom prst="rect">
            <a:avLst/>
          </a:prstGeom>
        </p:spPr>
        <p:txBody>
          <a:bodyPr vert="horz" wrap="square" lIns="0" tIns="12700" rIns="0" bIns="0" rtlCol="0">
            <a:spAutoFit/>
          </a:bodyPr>
          <a:lstStyle/>
          <a:p>
            <a:pPr marL="12700" algn="just">
              <a:lnSpc>
                <a:spcPct val="100000"/>
              </a:lnSpc>
              <a:spcBef>
                <a:spcPts val="100"/>
              </a:spcBef>
            </a:pPr>
            <a:r>
              <a:rPr lang="en-US" sz="2000" dirty="0">
                <a:latin typeface="Tahoma"/>
                <a:cs typeface="Tahoma"/>
              </a:rPr>
              <a:t>Wairakei Resort Taupō offers a variety of delicious dining options serving the best of local and New Zealand cuisine.</a:t>
            </a:r>
            <a:endParaRPr sz="2000" dirty="0">
              <a:latin typeface="Tahoma"/>
              <a:cs typeface="Tahoma"/>
            </a:endParaRPr>
          </a:p>
          <a:p>
            <a:pPr>
              <a:lnSpc>
                <a:spcPct val="100000"/>
              </a:lnSpc>
              <a:spcBef>
                <a:spcPts val="90"/>
              </a:spcBef>
            </a:pPr>
            <a:endParaRPr lang="en-US" sz="2000" dirty="0">
              <a:latin typeface="Tahoma"/>
              <a:cs typeface="Tahoma"/>
            </a:endParaRPr>
          </a:p>
          <a:p>
            <a:pPr>
              <a:lnSpc>
                <a:spcPct val="100000"/>
              </a:lnSpc>
              <a:spcBef>
                <a:spcPts val="90"/>
              </a:spcBef>
            </a:pPr>
            <a:r>
              <a:rPr lang="en-US" sz="2000" dirty="0">
                <a:latin typeface="Tahoma"/>
                <a:cs typeface="Tahoma"/>
              </a:rPr>
              <a:t>Dining options include the Pavillion Restaurant, serving full cooked buffet breakfast and The Geyser Bar, for lunch and dinner; a </a:t>
            </a:r>
            <a:r>
              <a:rPr lang="en-US" sz="2000" dirty="0" err="1">
                <a:latin typeface="Tahoma"/>
                <a:cs typeface="Tahoma"/>
              </a:rPr>
              <a:t>cosy</a:t>
            </a:r>
            <a:r>
              <a:rPr lang="en-US" sz="2000" dirty="0">
                <a:latin typeface="Tahoma"/>
                <a:cs typeface="Tahoma"/>
              </a:rPr>
              <a:t> and inviting space to enjoy a selection of wine, beer and cocktails. Custom catering can be arranged for groups, weddings, and conferences.</a:t>
            </a:r>
          </a:p>
          <a:p>
            <a:pPr>
              <a:lnSpc>
                <a:spcPct val="100000"/>
              </a:lnSpc>
              <a:spcBef>
                <a:spcPts val="90"/>
              </a:spcBef>
            </a:pPr>
            <a:endParaRPr lang="en-US" sz="2000" dirty="0">
              <a:latin typeface="Tahoma"/>
              <a:cs typeface="Tahoma"/>
            </a:endParaRPr>
          </a:p>
          <a:p>
            <a:pPr>
              <a:lnSpc>
                <a:spcPct val="100000"/>
              </a:lnSpc>
              <a:spcBef>
                <a:spcPts val="90"/>
              </a:spcBef>
            </a:pPr>
            <a:r>
              <a:rPr lang="en-US" sz="2000" dirty="0">
                <a:latin typeface="Tahoma"/>
                <a:cs typeface="Tahoma"/>
              </a:rPr>
              <a:t>Operating Hours: -</a:t>
            </a:r>
          </a:p>
          <a:p>
            <a:pPr>
              <a:lnSpc>
                <a:spcPct val="100000"/>
              </a:lnSpc>
              <a:spcBef>
                <a:spcPts val="90"/>
              </a:spcBef>
            </a:pPr>
            <a:endParaRPr lang="en-US" sz="2000" dirty="0">
              <a:latin typeface="Tahoma"/>
              <a:cs typeface="Tahoma"/>
            </a:endParaRPr>
          </a:p>
          <a:p>
            <a:pPr>
              <a:lnSpc>
                <a:spcPct val="100000"/>
              </a:lnSpc>
              <a:spcBef>
                <a:spcPts val="90"/>
              </a:spcBef>
            </a:pPr>
            <a:r>
              <a:rPr lang="en-US" sz="2000" dirty="0">
                <a:latin typeface="Tahoma"/>
                <a:cs typeface="Tahoma"/>
              </a:rPr>
              <a:t>Breakfast:	</a:t>
            </a:r>
          </a:p>
          <a:p>
            <a:pPr>
              <a:lnSpc>
                <a:spcPct val="100000"/>
              </a:lnSpc>
              <a:spcBef>
                <a:spcPts val="90"/>
              </a:spcBef>
            </a:pPr>
            <a:r>
              <a:rPr lang="en-US" sz="2000" dirty="0">
                <a:latin typeface="Tahoma"/>
                <a:cs typeface="Tahoma"/>
              </a:rPr>
              <a:t>6:30 AM – 10:00 AM, full buffet breakfast</a:t>
            </a:r>
          </a:p>
          <a:p>
            <a:pPr>
              <a:lnSpc>
                <a:spcPct val="100000"/>
              </a:lnSpc>
              <a:spcBef>
                <a:spcPts val="90"/>
              </a:spcBef>
            </a:pPr>
            <a:endParaRPr lang="en-US" sz="2000" dirty="0">
              <a:latin typeface="Tahoma"/>
              <a:cs typeface="Tahoma"/>
            </a:endParaRPr>
          </a:p>
          <a:p>
            <a:pPr>
              <a:lnSpc>
                <a:spcPct val="100000"/>
              </a:lnSpc>
              <a:spcBef>
                <a:spcPts val="90"/>
              </a:spcBef>
            </a:pPr>
            <a:r>
              <a:rPr lang="en-US" sz="2000" dirty="0">
                <a:latin typeface="Tahoma"/>
                <a:cs typeface="Tahoma"/>
              </a:rPr>
              <a:t>The Geyser House Bar:</a:t>
            </a:r>
          </a:p>
          <a:p>
            <a:pPr>
              <a:lnSpc>
                <a:spcPct val="100000"/>
              </a:lnSpc>
              <a:spcBef>
                <a:spcPts val="90"/>
              </a:spcBef>
            </a:pPr>
            <a:r>
              <a:rPr lang="en-US" sz="2000" dirty="0">
                <a:latin typeface="Tahoma"/>
                <a:cs typeface="Tahoma"/>
              </a:rPr>
              <a:t>Lunch: 11:30 AM – 5:00 PM</a:t>
            </a:r>
          </a:p>
          <a:p>
            <a:pPr>
              <a:lnSpc>
                <a:spcPct val="100000"/>
              </a:lnSpc>
              <a:spcBef>
                <a:spcPts val="90"/>
              </a:spcBef>
            </a:pPr>
            <a:r>
              <a:rPr lang="en-US" sz="2000" dirty="0">
                <a:latin typeface="Tahoma"/>
                <a:cs typeface="Tahoma"/>
              </a:rPr>
              <a:t>Dinner: From 5:00 PM – late</a:t>
            </a:r>
          </a:p>
          <a:p>
            <a:pPr>
              <a:lnSpc>
                <a:spcPct val="100000"/>
              </a:lnSpc>
              <a:spcBef>
                <a:spcPts val="90"/>
              </a:spcBef>
            </a:pPr>
            <a:endParaRPr lang="en-US" sz="2000" dirty="0">
              <a:latin typeface="Tahoma"/>
              <a:cs typeface="Tahoma"/>
            </a:endParaRPr>
          </a:p>
          <a:p>
            <a:pPr>
              <a:lnSpc>
                <a:spcPct val="100000"/>
              </a:lnSpc>
              <a:spcBef>
                <a:spcPts val="90"/>
              </a:spcBef>
            </a:pPr>
            <a:endParaRPr sz="2000" dirty="0">
              <a:latin typeface="Tahoma"/>
              <a:cs typeface="Tahoma"/>
            </a:endParaRPr>
          </a:p>
        </p:txBody>
      </p:sp>
    </p:spTree>
    <p:extLst>
      <p:ext uri="{BB962C8B-B14F-4D97-AF65-F5344CB8AC3E}">
        <p14:creationId xmlns:p14="http://schemas.microsoft.com/office/powerpoint/2010/main" val="3915925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4126229" cy="10271125"/>
            <a:chOff x="0" y="0"/>
            <a:chExt cx="4126229" cy="10271125"/>
          </a:xfrm>
        </p:grpSpPr>
        <p:sp>
          <p:nvSpPr>
            <p:cNvPr id="3" name="object 3"/>
            <p:cNvSpPr/>
            <p:nvPr/>
          </p:nvSpPr>
          <p:spPr>
            <a:xfrm>
              <a:off x="0" y="0"/>
              <a:ext cx="4126229" cy="10271125"/>
            </a:xfrm>
            <a:custGeom>
              <a:avLst/>
              <a:gdLst/>
              <a:ahLst/>
              <a:cxnLst/>
              <a:rect l="l" t="t" r="r" b="b"/>
              <a:pathLst>
                <a:path w="4126229" h="10271125">
                  <a:moveTo>
                    <a:pt x="4126100" y="0"/>
                  </a:moveTo>
                  <a:lnTo>
                    <a:pt x="0" y="23"/>
                  </a:lnTo>
                  <a:lnTo>
                    <a:pt x="0" y="10271022"/>
                  </a:lnTo>
                  <a:lnTo>
                    <a:pt x="4126100" y="10271022"/>
                  </a:lnTo>
                  <a:lnTo>
                    <a:pt x="41261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189674" y="1730654"/>
              <a:ext cx="3463925" cy="7360031"/>
            </a:xfrm>
            <a:prstGeom prst="rect">
              <a:avLst/>
            </a:prstGeom>
          </p:spPr>
        </p:pic>
      </p:grpSp>
      <p:sp>
        <p:nvSpPr>
          <p:cNvPr id="5" name="object 5"/>
          <p:cNvSpPr txBox="1">
            <a:spLocks noGrp="1"/>
          </p:cNvSpPr>
          <p:nvPr>
            <p:ph type="title"/>
          </p:nvPr>
        </p:nvSpPr>
        <p:spPr>
          <a:xfrm>
            <a:off x="7222997" y="1645361"/>
            <a:ext cx="7462520" cy="940435"/>
          </a:xfrm>
          <a:prstGeom prst="rect">
            <a:avLst/>
          </a:prstGeom>
        </p:spPr>
        <p:txBody>
          <a:bodyPr vert="horz" wrap="square" lIns="0" tIns="12700" rIns="0" bIns="0" rtlCol="0">
            <a:spAutoFit/>
          </a:bodyPr>
          <a:lstStyle/>
          <a:p>
            <a:pPr marL="12700">
              <a:lnSpc>
                <a:spcPct val="100000"/>
              </a:lnSpc>
              <a:spcBef>
                <a:spcPts val="100"/>
              </a:spcBef>
            </a:pPr>
            <a:r>
              <a:rPr sz="6000" spc="170" dirty="0"/>
              <a:t>Conference</a:t>
            </a:r>
            <a:r>
              <a:rPr sz="6000" spc="345" dirty="0"/>
              <a:t> </a:t>
            </a:r>
            <a:r>
              <a:rPr sz="6000" spc="740" dirty="0"/>
              <a:t>&amp;</a:t>
            </a:r>
            <a:r>
              <a:rPr sz="6000" spc="365" dirty="0"/>
              <a:t> </a:t>
            </a:r>
            <a:r>
              <a:rPr sz="6000" spc="305" dirty="0"/>
              <a:t>Events</a:t>
            </a:r>
            <a:endParaRPr sz="6000"/>
          </a:p>
        </p:txBody>
      </p:sp>
      <p:sp>
        <p:nvSpPr>
          <p:cNvPr id="6" name="object 6"/>
          <p:cNvSpPr txBox="1">
            <a:spLocks noGrp="1"/>
          </p:cNvSpPr>
          <p:nvPr>
            <p:ph type="body" idx="1"/>
          </p:nvPr>
        </p:nvSpPr>
        <p:spPr>
          <a:prstGeom prst="rect">
            <a:avLst/>
          </a:prstGeom>
        </p:spPr>
        <p:txBody>
          <a:bodyPr vert="horz" wrap="square" lIns="0" tIns="12700" rIns="0" bIns="0" rtlCol="0">
            <a:spAutoFit/>
          </a:bodyPr>
          <a:lstStyle/>
          <a:p>
            <a:pPr marL="12700" marR="5080" algn="just">
              <a:lnSpc>
                <a:spcPct val="129000"/>
              </a:lnSpc>
              <a:spcBef>
                <a:spcPts val="100"/>
              </a:spcBef>
            </a:pPr>
            <a:r>
              <a:rPr dirty="0"/>
              <a:t>As</a:t>
            </a:r>
            <a:r>
              <a:rPr spc="105" dirty="0"/>
              <a:t> </a:t>
            </a:r>
            <a:r>
              <a:rPr dirty="0"/>
              <a:t>the</a:t>
            </a:r>
            <a:r>
              <a:rPr spc="105" dirty="0"/>
              <a:t> </a:t>
            </a:r>
            <a:r>
              <a:rPr dirty="0"/>
              <a:t>largest</a:t>
            </a:r>
            <a:r>
              <a:rPr spc="110" dirty="0"/>
              <a:t> </a:t>
            </a:r>
            <a:r>
              <a:rPr dirty="0"/>
              <a:t>conference</a:t>
            </a:r>
            <a:r>
              <a:rPr spc="120" dirty="0"/>
              <a:t> </a:t>
            </a:r>
            <a:r>
              <a:rPr dirty="0"/>
              <a:t>and</a:t>
            </a:r>
            <a:r>
              <a:rPr spc="110" dirty="0"/>
              <a:t> </a:t>
            </a:r>
            <a:r>
              <a:rPr dirty="0"/>
              <a:t>event</a:t>
            </a:r>
            <a:r>
              <a:rPr spc="110" dirty="0"/>
              <a:t> </a:t>
            </a:r>
            <a:r>
              <a:rPr dirty="0"/>
              <a:t>venue</a:t>
            </a:r>
            <a:r>
              <a:rPr spc="110" dirty="0"/>
              <a:t> </a:t>
            </a:r>
            <a:r>
              <a:rPr dirty="0"/>
              <a:t>in</a:t>
            </a:r>
            <a:r>
              <a:rPr spc="105" dirty="0"/>
              <a:t> </a:t>
            </a:r>
            <a:r>
              <a:rPr dirty="0"/>
              <a:t>the</a:t>
            </a:r>
            <a:r>
              <a:rPr spc="105" dirty="0"/>
              <a:t> </a:t>
            </a:r>
            <a:r>
              <a:rPr dirty="0"/>
              <a:t>Taupō</a:t>
            </a:r>
            <a:r>
              <a:rPr spc="110" dirty="0"/>
              <a:t> </a:t>
            </a:r>
            <a:r>
              <a:rPr dirty="0"/>
              <a:t>region,</a:t>
            </a:r>
            <a:r>
              <a:rPr spc="114" dirty="0"/>
              <a:t> </a:t>
            </a:r>
            <a:r>
              <a:rPr dirty="0"/>
              <a:t>Wairakei</a:t>
            </a:r>
            <a:r>
              <a:rPr spc="110" dirty="0"/>
              <a:t> </a:t>
            </a:r>
            <a:r>
              <a:rPr dirty="0"/>
              <a:t>Resort</a:t>
            </a:r>
            <a:r>
              <a:rPr spc="105" dirty="0"/>
              <a:t> </a:t>
            </a:r>
            <a:r>
              <a:rPr dirty="0"/>
              <a:t>offers</a:t>
            </a:r>
            <a:r>
              <a:rPr spc="114" dirty="0"/>
              <a:t> </a:t>
            </a:r>
            <a:r>
              <a:rPr dirty="0"/>
              <a:t>a</a:t>
            </a:r>
            <a:r>
              <a:rPr spc="114" dirty="0"/>
              <a:t> </a:t>
            </a:r>
            <a:r>
              <a:rPr dirty="0"/>
              <a:t>comprehensive</a:t>
            </a:r>
            <a:r>
              <a:rPr spc="110" dirty="0"/>
              <a:t> </a:t>
            </a:r>
            <a:r>
              <a:rPr dirty="0"/>
              <a:t>and</a:t>
            </a:r>
            <a:r>
              <a:rPr spc="110" dirty="0"/>
              <a:t> </a:t>
            </a:r>
            <a:r>
              <a:rPr spc="-10" dirty="0"/>
              <a:t>flexible </a:t>
            </a:r>
            <a:r>
              <a:rPr spc="-40" dirty="0"/>
              <a:t>environment</a:t>
            </a:r>
            <a:r>
              <a:rPr spc="-165" dirty="0"/>
              <a:t> </a:t>
            </a:r>
            <a:r>
              <a:rPr spc="-40" dirty="0"/>
              <a:t>for</a:t>
            </a:r>
            <a:r>
              <a:rPr spc="-160" dirty="0"/>
              <a:t> </a:t>
            </a:r>
            <a:r>
              <a:rPr spc="-35" dirty="0"/>
              <a:t>hosting</a:t>
            </a:r>
            <a:r>
              <a:rPr spc="-170" dirty="0"/>
              <a:t> </a:t>
            </a:r>
            <a:r>
              <a:rPr spc="-55" dirty="0"/>
              <a:t>events</a:t>
            </a:r>
            <a:r>
              <a:rPr spc="-175" dirty="0"/>
              <a:t> </a:t>
            </a:r>
            <a:r>
              <a:rPr spc="-50" dirty="0"/>
              <a:t>ranging</a:t>
            </a:r>
            <a:r>
              <a:rPr spc="-155" dirty="0"/>
              <a:t> </a:t>
            </a:r>
            <a:r>
              <a:rPr spc="-35" dirty="0"/>
              <a:t>from</a:t>
            </a:r>
            <a:r>
              <a:rPr spc="-160" dirty="0"/>
              <a:t> </a:t>
            </a:r>
            <a:r>
              <a:rPr spc="-25" dirty="0"/>
              <a:t>intimate</a:t>
            </a:r>
            <a:r>
              <a:rPr spc="-165" dirty="0"/>
              <a:t> </a:t>
            </a:r>
            <a:r>
              <a:rPr spc="-45" dirty="0"/>
              <a:t>meetings</a:t>
            </a:r>
            <a:r>
              <a:rPr spc="-170" dirty="0"/>
              <a:t> </a:t>
            </a:r>
            <a:r>
              <a:rPr spc="-10" dirty="0"/>
              <a:t>to</a:t>
            </a:r>
            <a:r>
              <a:rPr spc="-150" dirty="0"/>
              <a:t> </a:t>
            </a:r>
            <a:r>
              <a:rPr spc="-55" dirty="0"/>
              <a:t>large-</a:t>
            </a:r>
            <a:r>
              <a:rPr spc="-35" dirty="0"/>
              <a:t>scale</a:t>
            </a:r>
            <a:r>
              <a:rPr spc="-180" dirty="0"/>
              <a:t> </a:t>
            </a:r>
            <a:r>
              <a:rPr spc="-50" dirty="0"/>
              <a:t>conferences,</a:t>
            </a:r>
            <a:r>
              <a:rPr spc="-190" dirty="0"/>
              <a:t> </a:t>
            </a:r>
            <a:r>
              <a:rPr spc="-35" dirty="0"/>
              <a:t>exhibitions,</a:t>
            </a:r>
            <a:r>
              <a:rPr spc="-195" dirty="0"/>
              <a:t> </a:t>
            </a:r>
            <a:r>
              <a:rPr spc="-30" dirty="0"/>
              <a:t>and</a:t>
            </a:r>
            <a:r>
              <a:rPr spc="-150" dirty="0"/>
              <a:t> </a:t>
            </a:r>
            <a:r>
              <a:rPr spc="-10" dirty="0"/>
              <a:t>celebrations.</a:t>
            </a:r>
          </a:p>
          <a:p>
            <a:pPr>
              <a:lnSpc>
                <a:spcPct val="100000"/>
              </a:lnSpc>
              <a:spcBef>
                <a:spcPts val="695"/>
              </a:spcBef>
            </a:pPr>
            <a:endParaRPr spc="-10" dirty="0"/>
          </a:p>
          <a:p>
            <a:pPr marL="12700" marR="5080" algn="just">
              <a:lnSpc>
                <a:spcPct val="129000"/>
              </a:lnSpc>
            </a:pPr>
            <a:r>
              <a:rPr dirty="0"/>
              <a:t>The</a:t>
            </a:r>
            <a:r>
              <a:rPr spc="-5" dirty="0"/>
              <a:t> </a:t>
            </a:r>
            <a:r>
              <a:rPr dirty="0"/>
              <a:t>property</a:t>
            </a:r>
            <a:r>
              <a:rPr spc="-5" dirty="0"/>
              <a:t> </a:t>
            </a:r>
            <a:r>
              <a:rPr spc="-10" dirty="0"/>
              <a:t>features</a:t>
            </a:r>
            <a:r>
              <a:rPr spc="-5" dirty="0"/>
              <a:t> </a:t>
            </a:r>
            <a:r>
              <a:rPr dirty="0"/>
              <a:t>a</a:t>
            </a:r>
            <a:r>
              <a:rPr spc="-5" dirty="0"/>
              <a:t> </a:t>
            </a:r>
            <a:r>
              <a:rPr dirty="0"/>
              <a:t>variety</a:t>
            </a:r>
            <a:r>
              <a:rPr spc="-10" dirty="0"/>
              <a:t> </a:t>
            </a:r>
            <a:r>
              <a:rPr dirty="0"/>
              <a:t>of dedicated</a:t>
            </a:r>
            <a:r>
              <a:rPr spc="5" dirty="0"/>
              <a:t> </a:t>
            </a:r>
            <a:r>
              <a:rPr dirty="0"/>
              <a:t>event</a:t>
            </a:r>
            <a:r>
              <a:rPr spc="-10" dirty="0"/>
              <a:t> </a:t>
            </a:r>
            <a:r>
              <a:rPr dirty="0"/>
              <a:t>spaces,</a:t>
            </a:r>
            <a:r>
              <a:rPr spc="5" dirty="0"/>
              <a:t> </a:t>
            </a:r>
            <a:r>
              <a:rPr dirty="0"/>
              <a:t>accommodating</a:t>
            </a:r>
            <a:r>
              <a:rPr spc="-5" dirty="0"/>
              <a:t> </a:t>
            </a:r>
            <a:r>
              <a:rPr dirty="0"/>
              <a:t>up to 750</a:t>
            </a:r>
            <a:r>
              <a:rPr spc="-5" dirty="0"/>
              <a:t> </a:t>
            </a:r>
            <a:r>
              <a:rPr dirty="0"/>
              <a:t>delegates across</a:t>
            </a:r>
            <a:r>
              <a:rPr spc="-5" dirty="0"/>
              <a:t> </a:t>
            </a:r>
            <a:r>
              <a:rPr dirty="0"/>
              <a:t>multiple</a:t>
            </a:r>
            <a:r>
              <a:rPr spc="5" dirty="0"/>
              <a:t> </a:t>
            </a:r>
            <a:r>
              <a:rPr spc="-10" dirty="0"/>
              <a:t>rooms. </a:t>
            </a:r>
            <a:r>
              <a:rPr spc="-20" dirty="0"/>
              <a:t>Configurable</a:t>
            </a:r>
            <a:r>
              <a:rPr spc="-100" dirty="0"/>
              <a:t> </a:t>
            </a:r>
            <a:r>
              <a:rPr spc="-10" dirty="0"/>
              <a:t>layouts</a:t>
            </a:r>
            <a:r>
              <a:rPr spc="-110" dirty="0"/>
              <a:t> </a:t>
            </a:r>
            <a:r>
              <a:rPr dirty="0"/>
              <a:t>support</a:t>
            </a:r>
            <a:r>
              <a:rPr spc="-110" dirty="0"/>
              <a:t> </a:t>
            </a:r>
            <a:r>
              <a:rPr spc="-30" dirty="0"/>
              <a:t>everything</a:t>
            </a:r>
            <a:r>
              <a:rPr spc="-105" dirty="0"/>
              <a:t> </a:t>
            </a:r>
            <a:r>
              <a:rPr dirty="0"/>
              <a:t>from</a:t>
            </a:r>
            <a:r>
              <a:rPr spc="-100" dirty="0"/>
              <a:t> </a:t>
            </a:r>
            <a:r>
              <a:rPr spc="-10" dirty="0"/>
              <a:t>boardroom</a:t>
            </a:r>
            <a:r>
              <a:rPr spc="-90" dirty="0"/>
              <a:t> </a:t>
            </a:r>
            <a:r>
              <a:rPr spc="-25" dirty="0"/>
              <a:t>meetings</a:t>
            </a:r>
            <a:r>
              <a:rPr spc="-105" dirty="0"/>
              <a:t> </a:t>
            </a:r>
            <a:r>
              <a:rPr dirty="0"/>
              <a:t>and</a:t>
            </a:r>
            <a:r>
              <a:rPr spc="-100" dirty="0"/>
              <a:t> </a:t>
            </a:r>
            <a:r>
              <a:rPr spc="-10" dirty="0"/>
              <a:t>training</a:t>
            </a:r>
            <a:r>
              <a:rPr spc="-100" dirty="0"/>
              <a:t> </a:t>
            </a:r>
            <a:r>
              <a:rPr spc="-25" dirty="0"/>
              <a:t>sessions</a:t>
            </a:r>
            <a:r>
              <a:rPr spc="-105" dirty="0"/>
              <a:t> </a:t>
            </a:r>
            <a:r>
              <a:rPr dirty="0"/>
              <a:t>to</a:t>
            </a:r>
            <a:r>
              <a:rPr spc="-95" dirty="0"/>
              <a:t> </a:t>
            </a:r>
            <a:r>
              <a:rPr dirty="0"/>
              <a:t>gala</a:t>
            </a:r>
            <a:r>
              <a:rPr spc="-95" dirty="0"/>
              <a:t> </a:t>
            </a:r>
            <a:r>
              <a:rPr spc="-25" dirty="0"/>
              <a:t>dinners,</a:t>
            </a:r>
            <a:r>
              <a:rPr spc="-105" dirty="0"/>
              <a:t> </a:t>
            </a:r>
            <a:r>
              <a:rPr dirty="0"/>
              <a:t>trade</a:t>
            </a:r>
            <a:r>
              <a:rPr spc="-100" dirty="0"/>
              <a:t> </a:t>
            </a:r>
            <a:r>
              <a:rPr spc="-20" dirty="0"/>
              <a:t>shows</a:t>
            </a:r>
            <a:r>
              <a:rPr spc="-100" dirty="0"/>
              <a:t> </a:t>
            </a:r>
            <a:r>
              <a:rPr spc="-25" dirty="0"/>
              <a:t>and </a:t>
            </a:r>
            <a:r>
              <a:rPr spc="-10" dirty="0"/>
              <a:t>weddings.</a:t>
            </a:r>
          </a:p>
          <a:p>
            <a:pPr>
              <a:lnSpc>
                <a:spcPct val="100000"/>
              </a:lnSpc>
              <a:spcBef>
                <a:spcPts val="1390"/>
              </a:spcBef>
            </a:pPr>
            <a:endParaRPr spc="-10" dirty="0"/>
          </a:p>
          <a:p>
            <a:pPr marL="12700">
              <a:lnSpc>
                <a:spcPct val="100000"/>
              </a:lnSpc>
            </a:pPr>
            <a:r>
              <a:rPr spc="-25" dirty="0"/>
              <a:t>Supported</a:t>
            </a:r>
            <a:r>
              <a:rPr spc="-180" dirty="0"/>
              <a:t> </a:t>
            </a:r>
            <a:r>
              <a:rPr spc="-45" dirty="0"/>
              <a:t>by</a:t>
            </a:r>
            <a:r>
              <a:rPr spc="-170" dirty="0"/>
              <a:t> </a:t>
            </a:r>
            <a:r>
              <a:rPr spc="-45" dirty="0"/>
              <a:t>experienced</a:t>
            </a:r>
            <a:r>
              <a:rPr spc="-180" dirty="0"/>
              <a:t> </a:t>
            </a:r>
            <a:r>
              <a:rPr spc="-40" dirty="0"/>
              <a:t>in-</a:t>
            </a:r>
            <a:r>
              <a:rPr spc="-45" dirty="0"/>
              <a:t>house</a:t>
            </a:r>
            <a:r>
              <a:rPr spc="-180" dirty="0"/>
              <a:t> </a:t>
            </a:r>
            <a:r>
              <a:rPr spc="-50" dirty="0"/>
              <a:t>events</a:t>
            </a:r>
            <a:r>
              <a:rPr spc="-170" dirty="0"/>
              <a:t> </a:t>
            </a:r>
            <a:r>
              <a:rPr spc="-55" dirty="0"/>
              <a:t>team,</a:t>
            </a:r>
            <a:r>
              <a:rPr spc="-160" dirty="0"/>
              <a:t> </a:t>
            </a:r>
            <a:r>
              <a:rPr spc="-55" dirty="0"/>
              <a:t>Wairakei</a:t>
            </a:r>
            <a:r>
              <a:rPr spc="-175" dirty="0"/>
              <a:t> </a:t>
            </a:r>
            <a:r>
              <a:rPr spc="-55" dirty="0"/>
              <a:t>Resort</a:t>
            </a:r>
            <a:r>
              <a:rPr spc="-170" dirty="0"/>
              <a:t> </a:t>
            </a:r>
            <a:r>
              <a:rPr spc="-30" dirty="0"/>
              <a:t>provides</a:t>
            </a:r>
            <a:r>
              <a:rPr spc="-180" dirty="0"/>
              <a:t> </a:t>
            </a:r>
            <a:r>
              <a:rPr spc="-50" dirty="0"/>
              <a:t>end-</a:t>
            </a:r>
            <a:r>
              <a:rPr spc="-45" dirty="0"/>
              <a:t>to-</a:t>
            </a:r>
            <a:r>
              <a:rPr spc="-30" dirty="0"/>
              <a:t>end</a:t>
            </a:r>
            <a:r>
              <a:rPr spc="-170" dirty="0"/>
              <a:t> </a:t>
            </a:r>
            <a:r>
              <a:rPr spc="-50" dirty="0"/>
              <a:t>service</a:t>
            </a:r>
            <a:r>
              <a:rPr spc="-165" dirty="0"/>
              <a:t> </a:t>
            </a:r>
            <a:r>
              <a:rPr spc="-10" dirty="0"/>
              <a:t>including</a:t>
            </a:r>
            <a:r>
              <a:rPr spc="-175" dirty="0"/>
              <a:t> </a:t>
            </a:r>
            <a:r>
              <a:rPr spc="-45" dirty="0"/>
              <a:t>event</a:t>
            </a:r>
            <a:r>
              <a:rPr spc="-180" dirty="0"/>
              <a:t> </a:t>
            </a:r>
            <a:r>
              <a:rPr spc="-30" dirty="0"/>
              <a:t>planning,</a:t>
            </a:r>
            <a:r>
              <a:rPr spc="-175" dirty="0"/>
              <a:t> </a:t>
            </a:r>
            <a:r>
              <a:rPr spc="-20" dirty="0"/>
              <a:t>audio</a:t>
            </a:r>
          </a:p>
          <a:p>
            <a:pPr marL="12700">
              <a:lnSpc>
                <a:spcPct val="100000"/>
              </a:lnSpc>
              <a:spcBef>
                <a:spcPts val="695"/>
              </a:spcBef>
            </a:pPr>
            <a:r>
              <a:rPr spc="-25" dirty="0"/>
              <a:t>visual</a:t>
            </a:r>
            <a:r>
              <a:rPr spc="-165" dirty="0"/>
              <a:t> </a:t>
            </a:r>
            <a:r>
              <a:rPr spc="-35" dirty="0"/>
              <a:t>equipment,</a:t>
            </a:r>
            <a:r>
              <a:rPr spc="-190" dirty="0"/>
              <a:t> </a:t>
            </a:r>
            <a:r>
              <a:rPr spc="-20" dirty="0"/>
              <a:t>tailored</a:t>
            </a:r>
            <a:r>
              <a:rPr spc="-160" dirty="0"/>
              <a:t> </a:t>
            </a:r>
            <a:r>
              <a:rPr spc="-40" dirty="0"/>
              <a:t>catering</a:t>
            </a:r>
            <a:r>
              <a:rPr spc="-165" dirty="0"/>
              <a:t> </a:t>
            </a:r>
            <a:r>
              <a:rPr spc="-55" dirty="0"/>
              <a:t>packages,</a:t>
            </a:r>
            <a:r>
              <a:rPr spc="-175" dirty="0"/>
              <a:t> </a:t>
            </a:r>
            <a:r>
              <a:rPr spc="-30" dirty="0"/>
              <a:t>breakout</a:t>
            </a:r>
            <a:r>
              <a:rPr spc="-200" dirty="0"/>
              <a:t> </a:t>
            </a:r>
            <a:r>
              <a:rPr spc="-55" dirty="0"/>
              <a:t>spaces,</a:t>
            </a:r>
            <a:r>
              <a:rPr spc="-175" dirty="0"/>
              <a:t> </a:t>
            </a:r>
            <a:r>
              <a:rPr spc="-30" dirty="0"/>
              <a:t>and</a:t>
            </a:r>
            <a:r>
              <a:rPr spc="-155" dirty="0"/>
              <a:t> </a:t>
            </a:r>
            <a:r>
              <a:rPr spc="-25" dirty="0"/>
              <a:t>onsite</a:t>
            </a:r>
            <a:r>
              <a:rPr spc="-175" dirty="0"/>
              <a:t> </a:t>
            </a:r>
            <a:r>
              <a:rPr spc="-25" dirty="0"/>
              <a:t>accommodation</a:t>
            </a:r>
            <a:r>
              <a:rPr spc="-150" dirty="0"/>
              <a:t> </a:t>
            </a:r>
            <a:r>
              <a:rPr spc="-40" dirty="0"/>
              <a:t>for</a:t>
            </a:r>
            <a:r>
              <a:rPr spc="-170" dirty="0"/>
              <a:t> </a:t>
            </a:r>
            <a:r>
              <a:rPr spc="-45" dirty="0"/>
              <a:t>seamless</a:t>
            </a:r>
            <a:r>
              <a:rPr spc="-180" dirty="0"/>
              <a:t> </a:t>
            </a:r>
            <a:r>
              <a:rPr spc="-20" dirty="0"/>
              <a:t>multi-</a:t>
            </a:r>
            <a:r>
              <a:rPr spc="-45" dirty="0"/>
              <a:t>day</a:t>
            </a:r>
            <a:r>
              <a:rPr spc="-170" dirty="0"/>
              <a:t> </a:t>
            </a:r>
            <a:r>
              <a:rPr spc="-10" dirty="0"/>
              <a:t>programs.</a:t>
            </a:r>
          </a:p>
          <a:p>
            <a:pPr>
              <a:lnSpc>
                <a:spcPct val="100000"/>
              </a:lnSpc>
              <a:spcBef>
                <a:spcPts val="1390"/>
              </a:spcBef>
            </a:pPr>
            <a:endParaRPr spc="-10" dirty="0"/>
          </a:p>
          <a:p>
            <a:pPr marL="12700">
              <a:lnSpc>
                <a:spcPct val="100000"/>
              </a:lnSpc>
            </a:pPr>
            <a:r>
              <a:rPr spc="-65" dirty="0"/>
              <a:t>The</a:t>
            </a:r>
            <a:r>
              <a:rPr spc="-220" dirty="0"/>
              <a:t> </a:t>
            </a:r>
            <a:r>
              <a:rPr spc="-35" dirty="0"/>
              <a:t>resort</a:t>
            </a:r>
            <a:r>
              <a:rPr spc="-200" dirty="0"/>
              <a:t> </a:t>
            </a:r>
            <a:r>
              <a:rPr spc="-25" dirty="0"/>
              <a:t>also</a:t>
            </a:r>
            <a:r>
              <a:rPr spc="-190" dirty="0"/>
              <a:t> </a:t>
            </a:r>
            <a:r>
              <a:rPr spc="-50" dirty="0"/>
              <a:t>has</a:t>
            </a:r>
            <a:r>
              <a:rPr spc="-195" dirty="0"/>
              <a:t> </a:t>
            </a:r>
            <a:r>
              <a:rPr spc="-20" dirty="0"/>
              <a:t>its</a:t>
            </a:r>
            <a:r>
              <a:rPr spc="-195" dirty="0"/>
              <a:t> </a:t>
            </a:r>
            <a:r>
              <a:rPr spc="-65" dirty="0"/>
              <a:t>very</a:t>
            </a:r>
            <a:r>
              <a:rPr spc="-200" dirty="0"/>
              <a:t> </a:t>
            </a:r>
            <a:r>
              <a:rPr spc="-30" dirty="0"/>
              <a:t>own</a:t>
            </a:r>
            <a:r>
              <a:rPr spc="-200" dirty="0"/>
              <a:t> </a:t>
            </a:r>
            <a:r>
              <a:rPr spc="-30" dirty="0"/>
              <a:t>nightclub,</a:t>
            </a:r>
            <a:r>
              <a:rPr spc="-195" dirty="0"/>
              <a:t> </a:t>
            </a:r>
            <a:r>
              <a:rPr spc="-25" dirty="0"/>
              <a:t>with</a:t>
            </a:r>
            <a:r>
              <a:rPr spc="-204" dirty="0"/>
              <a:t> </a:t>
            </a:r>
            <a:r>
              <a:rPr spc="-20" dirty="0"/>
              <a:t>DJ</a:t>
            </a:r>
            <a:r>
              <a:rPr spc="-215" dirty="0"/>
              <a:t> </a:t>
            </a:r>
            <a:r>
              <a:rPr spc="-45" dirty="0"/>
              <a:t>stand,</a:t>
            </a:r>
            <a:r>
              <a:rPr spc="-180" dirty="0"/>
              <a:t> </a:t>
            </a:r>
            <a:r>
              <a:rPr spc="-30" dirty="0"/>
              <a:t>wooden</a:t>
            </a:r>
            <a:r>
              <a:rPr spc="-204" dirty="0"/>
              <a:t> </a:t>
            </a:r>
            <a:r>
              <a:rPr spc="-40" dirty="0"/>
              <a:t>dance</a:t>
            </a:r>
            <a:r>
              <a:rPr spc="-204" dirty="0"/>
              <a:t> </a:t>
            </a:r>
            <a:r>
              <a:rPr spc="-20" dirty="0"/>
              <a:t>floor</a:t>
            </a:r>
            <a:r>
              <a:rPr spc="-190" dirty="0"/>
              <a:t> </a:t>
            </a:r>
            <a:r>
              <a:rPr spc="-30" dirty="0"/>
              <a:t>and</a:t>
            </a:r>
            <a:r>
              <a:rPr spc="-185" dirty="0"/>
              <a:t> </a:t>
            </a:r>
            <a:r>
              <a:rPr spc="-10" dirty="0"/>
              <a:t>disco</a:t>
            </a:r>
            <a:r>
              <a:rPr spc="-200" dirty="0"/>
              <a:t> </a:t>
            </a:r>
            <a:r>
              <a:rPr spc="-10" dirty="0"/>
              <a:t>ball!</a:t>
            </a:r>
          </a:p>
        </p:txBody>
      </p:sp>
      <p:pic>
        <p:nvPicPr>
          <p:cNvPr id="7" name="object 7"/>
          <p:cNvPicPr/>
          <p:nvPr/>
        </p:nvPicPr>
        <p:blipFill>
          <a:blip r:embed="rId3" cstate="print"/>
          <a:stretch>
            <a:fillRect/>
          </a:stretch>
        </p:blipFill>
        <p:spPr>
          <a:xfrm>
            <a:off x="8897239" y="234695"/>
            <a:ext cx="4110735" cy="149593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7715" y="2923717"/>
            <a:ext cx="17301210" cy="645795"/>
          </a:xfrm>
          <a:custGeom>
            <a:avLst/>
            <a:gdLst/>
            <a:ahLst/>
            <a:cxnLst/>
            <a:rect l="l" t="t" r="r" b="b"/>
            <a:pathLst>
              <a:path w="17301210" h="645795">
                <a:moveTo>
                  <a:pt x="17300702" y="0"/>
                </a:moveTo>
                <a:lnTo>
                  <a:pt x="0" y="0"/>
                </a:lnTo>
                <a:lnTo>
                  <a:pt x="0" y="645490"/>
                </a:lnTo>
                <a:lnTo>
                  <a:pt x="17300702" y="645490"/>
                </a:lnTo>
                <a:lnTo>
                  <a:pt x="17300702" y="0"/>
                </a:lnTo>
                <a:close/>
              </a:path>
            </a:pathLst>
          </a:custGeom>
          <a:solidFill>
            <a:srgbClr val="D9D9D9"/>
          </a:solidFill>
        </p:spPr>
        <p:txBody>
          <a:bodyPr wrap="square" lIns="0" tIns="0" rIns="0" bIns="0" rtlCol="0"/>
          <a:lstStyle/>
          <a:p>
            <a:endParaRPr/>
          </a:p>
        </p:txBody>
      </p:sp>
      <p:sp>
        <p:nvSpPr>
          <p:cNvPr id="3" name="object 3"/>
          <p:cNvSpPr/>
          <p:nvPr/>
        </p:nvSpPr>
        <p:spPr>
          <a:xfrm>
            <a:off x="417715" y="8500402"/>
            <a:ext cx="17279620" cy="473075"/>
          </a:xfrm>
          <a:custGeom>
            <a:avLst/>
            <a:gdLst/>
            <a:ahLst/>
            <a:cxnLst/>
            <a:rect l="l" t="t" r="r" b="b"/>
            <a:pathLst>
              <a:path w="17279620" h="473075">
                <a:moveTo>
                  <a:pt x="17279620" y="0"/>
                </a:moveTo>
                <a:lnTo>
                  <a:pt x="0" y="0"/>
                </a:lnTo>
                <a:lnTo>
                  <a:pt x="0" y="472528"/>
                </a:lnTo>
                <a:lnTo>
                  <a:pt x="17279620" y="472528"/>
                </a:lnTo>
                <a:lnTo>
                  <a:pt x="17279620" y="0"/>
                </a:lnTo>
                <a:close/>
              </a:path>
            </a:pathLst>
          </a:custGeom>
          <a:solidFill>
            <a:srgbClr val="D9D9D9">
              <a:alpha val="74900"/>
            </a:srgbClr>
          </a:solidFill>
        </p:spPr>
        <p:txBody>
          <a:bodyPr wrap="square" lIns="0" tIns="0" rIns="0" bIns="0" rtlCol="0"/>
          <a:lstStyle/>
          <a:p>
            <a:endParaRPr/>
          </a:p>
        </p:txBody>
      </p:sp>
      <p:pic>
        <p:nvPicPr>
          <p:cNvPr id="4" name="object 4"/>
          <p:cNvPicPr/>
          <p:nvPr/>
        </p:nvPicPr>
        <p:blipFill>
          <a:blip r:embed="rId2" cstate="print"/>
          <a:stretch>
            <a:fillRect/>
          </a:stretch>
        </p:blipFill>
        <p:spPr>
          <a:xfrm>
            <a:off x="2132838" y="2904972"/>
            <a:ext cx="715873" cy="645820"/>
          </a:xfrm>
          <a:prstGeom prst="rect">
            <a:avLst/>
          </a:prstGeom>
        </p:spPr>
      </p:pic>
      <p:pic>
        <p:nvPicPr>
          <p:cNvPr id="5" name="object 5"/>
          <p:cNvPicPr/>
          <p:nvPr/>
        </p:nvPicPr>
        <p:blipFill>
          <a:blip r:embed="rId3" cstate="print"/>
          <a:stretch>
            <a:fillRect/>
          </a:stretch>
        </p:blipFill>
        <p:spPr>
          <a:xfrm>
            <a:off x="3578733" y="2904972"/>
            <a:ext cx="708050" cy="656234"/>
          </a:xfrm>
          <a:prstGeom prst="rect">
            <a:avLst/>
          </a:prstGeom>
        </p:spPr>
      </p:pic>
      <p:pic>
        <p:nvPicPr>
          <p:cNvPr id="6" name="object 6"/>
          <p:cNvPicPr/>
          <p:nvPr/>
        </p:nvPicPr>
        <p:blipFill>
          <a:blip r:embed="rId4" cstate="print"/>
          <a:stretch>
            <a:fillRect/>
          </a:stretch>
        </p:blipFill>
        <p:spPr>
          <a:xfrm>
            <a:off x="5219191" y="2915386"/>
            <a:ext cx="902169" cy="645820"/>
          </a:xfrm>
          <a:prstGeom prst="rect">
            <a:avLst/>
          </a:prstGeom>
        </p:spPr>
      </p:pic>
      <p:pic>
        <p:nvPicPr>
          <p:cNvPr id="7" name="object 7"/>
          <p:cNvPicPr/>
          <p:nvPr/>
        </p:nvPicPr>
        <p:blipFill>
          <a:blip r:embed="rId5" cstate="print"/>
          <a:stretch>
            <a:fillRect/>
          </a:stretch>
        </p:blipFill>
        <p:spPr>
          <a:xfrm>
            <a:off x="6912864" y="2913799"/>
            <a:ext cx="863917" cy="664806"/>
          </a:xfrm>
          <a:prstGeom prst="rect">
            <a:avLst/>
          </a:prstGeom>
        </p:spPr>
      </p:pic>
      <p:pic>
        <p:nvPicPr>
          <p:cNvPr id="8" name="object 8"/>
          <p:cNvPicPr/>
          <p:nvPr/>
        </p:nvPicPr>
        <p:blipFill>
          <a:blip r:embed="rId6" cstate="print"/>
          <a:stretch>
            <a:fillRect/>
          </a:stretch>
        </p:blipFill>
        <p:spPr>
          <a:xfrm>
            <a:off x="8644763" y="2904401"/>
            <a:ext cx="433070" cy="664806"/>
          </a:xfrm>
          <a:prstGeom prst="rect">
            <a:avLst/>
          </a:prstGeom>
        </p:spPr>
      </p:pic>
      <p:pic>
        <p:nvPicPr>
          <p:cNvPr id="9" name="object 9"/>
          <p:cNvPicPr/>
          <p:nvPr/>
        </p:nvPicPr>
        <p:blipFill>
          <a:blip r:embed="rId7" cstate="print"/>
          <a:stretch>
            <a:fillRect/>
          </a:stretch>
        </p:blipFill>
        <p:spPr>
          <a:xfrm>
            <a:off x="10379075" y="3008337"/>
            <a:ext cx="449237" cy="479717"/>
          </a:xfrm>
          <a:prstGeom prst="rect">
            <a:avLst/>
          </a:prstGeom>
        </p:spPr>
      </p:pic>
      <p:pic>
        <p:nvPicPr>
          <p:cNvPr id="10" name="object 10"/>
          <p:cNvPicPr/>
          <p:nvPr/>
        </p:nvPicPr>
        <p:blipFill>
          <a:blip r:embed="rId8" cstate="print"/>
          <a:stretch>
            <a:fillRect/>
          </a:stretch>
        </p:blipFill>
        <p:spPr>
          <a:xfrm>
            <a:off x="12059031" y="2975152"/>
            <a:ext cx="679107" cy="546049"/>
          </a:xfrm>
          <a:prstGeom prst="rect">
            <a:avLst/>
          </a:prstGeom>
        </p:spPr>
      </p:pic>
      <p:pic>
        <p:nvPicPr>
          <p:cNvPr id="11" name="object 11"/>
          <p:cNvPicPr/>
          <p:nvPr/>
        </p:nvPicPr>
        <p:blipFill>
          <a:blip r:embed="rId9" cstate="print"/>
          <a:stretch>
            <a:fillRect/>
          </a:stretch>
        </p:blipFill>
        <p:spPr>
          <a:xfrm>
            <a:off x="14067282" y="3035680"/>
            <a:ext cx="512775" cy="510921"/>
          </a:xfrm>
          <a:prstGeom prst="rect">
            <a:avLst/>
          </a:prstGeom>
        </p:spPr>
      </p:pic>
      <p:pic>
        <p:nvPicPr>
          <p:cNvPr id="12" name="object 12"/>
          <p:cNvPicPr/>
          <p:nvPr/>
        </p:nvPicPr>
        <p:blipFill>
          <a:blip r:embed="rId10" cstate="print"/>
          <a:stretch>
            <a:fillRect/>
          </a:stretch>
        </p:blipFill>
        <p:spPr>
          <a:xfrm>
            <a:off x="15894685" y="2927985"/>
            <a:ext cx="682599" cy="654050"/>
          </a:xfrm>
          <a:prstGeom prst="rect">
            <a:avLst/>
          </a:prstGeom>
        </p:spPr>
      </p:pic>
      <p:sp>
        <p:nvSpPr>
          <p:cNvPr id="13" name="object 13"/>
          <p:cNvSpPr txBox="1">
            <a:spLocks noGrp="1"/>
          </p:cNvSpPr>
          <p:nvPr>
            <p:ph type="title"/>
          </p:nvPr>
        </p:nvSpPr>
        <p:spPr>
          <a:xfrm>
            <a:off x="5560314" y="1669160"/>
            <a:ext cx="6911340" cy="939800"/>
          </a:xfrm>
          <a:prstGeom prst="rect">
            <a:avLst/>
          </a:prstGeom>
        </p:spPr>
        <p:txBody>
          <a:bodyPr vert="horz" wrap="square" lIns="0" tIns="12700" rIns="0" bIns="0" rtlCol="0">
            <a:spAutoFit/>
          </a:bodyPr>
          <a:lstStyle/>
          <a:p>
            <a:pPr marL="12700">
              <a:lnSpc>
                <a:spcPct val="100000"/>
              </a:lnSpc>
              <a:spcBef>
                <a:spcPts val="100"/>
              </a:spcBef>
              <a:tabLst>
                <a:tab pos="4370070" algn="l"/>
              </a:tabLst>
            </a:pPr>
            <a:r>
              <a:rPr sz="6000" spc="1565" dirty="0"/>
              <a:t>C</a:t>
            </a:r>
            <a:r>
              <a:rPr sz="6000" spc="675" dirty="0"/>
              <a:t>a</a:t>
            </a:r>
            <a:r>
              <a:rPr sz="6000" spc="-430" dirty="0"/>
              <a:t> </a:t>
            </a:r>
            <a:r>
              <a:rPr sz="6000" spc="100" dirty="0"/>
              <a:t>p</a:t>
            </a:r>
            <a:r>
              <a:rPr sz="6000" spc="-430" dirty="0"/>
              <a:t> </a:t>
            </a:r>
            <a:r>
              <a:rPr sz="6000" spc="405" dirty="0"/>
              <a:t>a</a:t>
            </a:r>
            <a:r>
              <a:rPr sz="6000" spc="-425" dirty="0"/>
              <a:t> </a:t>
            </a:r>
            <a:r>
              <a:rPr sz="6000" dirty="0"/>
              <a:t>c</a:t>
            </a:r>
            <a:r>
              <a:rPr sz="6000" spc="-430" dirty="0"/>
              <a:t> </a:t>
            </a:r>
            <a:r>
              <a:rPr sz="6000" spc="215" dirty="0"/>
              <a:t>i</a:t>
            </a:r>
            <a:r>
              <a:rPr sz="6000" spc="-430" dirty="0"/>
              <a:t> </a:t>
            </a:r>
            <a:r>
              <a:rPr sz="6000" spc="300" dirty="0"/>
              <a:t>t</a:t>
            </a:r>
            <a:r>
              <a:rPr sz="6000" spc="-425" dirty="0"/>
              <a:t> </a:t>
            </a:r>
            <a:r>
              <a:rPr sz="6000" spc="130" dirty="0"/>
              <a:t>y</a:t>
            </a:r>
            <a:r>
              <a:rPr sz="6000" dirty="0"/>
              <a:t>	</a:t>
            </a:r>
            <a:r>
              <a:rPr sz="6000" spc="1525" dirty="0"/>
              <a:t>C</a:t>
            </a:r>
            <a:r>
              <a:rPr sz="6000" spc="635" dirty="0"/>
              <a:t>h</a:t>
            </a:r>
            <a:r>
              <a:rPr sz="6000" spc="-434" dirty="0"/>
              <a:t> </a:t>
            </a:r>
            <a:r>
              <a:rPr sz="6000" spc="405" dirty="0"/>
              <a:t>a</a:t>
            </a:r>
            <a:r>
              <a:rPr sz="6000" spc="-425" dirty="0"/>
              <a:t> </a:t>
            </a:r>
            <a:r>
              <a:rPr sz="6000" spc="170" dirty="0"/>
              <a:t>r</a:t>
            </a:r>
            <a:r>
              <a:rPr sz="6000" spc="-425" dirty="0"/>
              <a:t> </a:t>
            </a:r>
            <a:r>
              <a:rPr sz="6000" spc="250" dirty="0"/>
              <a:t>t</a:t>
            </a:r>
            <a:endParaRPr sz="6000"/>
          </a:p>
        </p:txBody>
      </p:sp>
      <p:sp>
        <p:nvSpPr>
          <p:cNvPr id="14" name="object 14"/>
          <p:cNvSpPr txBox="1"/>
          <p:nvPr/>
        </p:nvSpPr>
        <p:spPr>
          <a:xfrm>
            <a:off x="417880" y="3046857"/>
            <a:ext cx="1342390" cy="330835"/>
          </a:xfrm>
          <a:prstGeom prst="rect">
            <a:avLst/>
          </a:prstGeom>
        </p:spPr>
        <p:txBody>
          <a:bodyPr vert="horz" wrap="square" lIns="0" tIns="12700" rIns="0" bIns="0" rtlCol="0">
            <a:spAutoFit/>
          </a:bodyPr>
          <a:lstStyle/>
          <a:p>
            <a:pPr>
              <a:lnSpc>
                <a:spcPct val="100000"/>
              </a:lnSpc>
              <a:spcBef>
                <a:spcPts val="100"/>
              </a:spcBef>
            </a:pPr>
            <a:r>
              <a:rPr sz="2000" spc="55" dirty="0">
                <a:solidFill>
                  <a:srgbClr val="535353"/>
                </a:solidFill>
                <a:latin typeface="Times New Roman"/>
                <a:cs typeface="Times New Roman"/>
              </a:rPr>
              <a:t>Room</a:t>
            </a:r>
            <a:r>
              <a:rPr sz="2000" spc="165" dirty="0">
                <a:solidFill>
                  <a:srgbClr val="535353"/>
                </a:solidFill>
                <a:latin typeface="Times New Roman"/>
                <a:cs typeface="Times New Roman"/>
              </a:rPr>
              <a:t> </a:t>
            </a:r>
            <a:r>
              <a:rPr sz="2000" spc="65" dirty="0">
                <a:solidFill>
                  <a:srgbClr val="535353"/>
                </a:solidFill>
                <a:latin typeface="Times New Roman"/>
                <a:cs typeface="Times New Roman"/>
              </a:rPr>
              <a:t>name</a:t>
            </a:r>
            <a:endParaRPr sz="2000">
              <a:latin typeface="Times New Roman"/>
              <a:cs typeface="Times New Roman"/>
            </a:endParaRPr>
          </a:p>
        </p:txBody>
      </p:sp>
      <p:sp>
        <p:nvSpPr>
          <p:cNvPr id="15" name="object 15"/>
          <p:cNvSpPr txBox="1"/>
          <p:nvPr/>
        </p:nvSpPr>
        <p:spPr>
          <a:xfrm>
            <a:off x="2825242" y="2899028"/>
            <a:ext cx="489584" cy="659765"/>
          </a:xfrm>
          <a:prstGeom prst="rect">
            <a:avLst/>
          </a:prstGeom>
        </p:spPr>
        <p:txBody>
          <a:bodyPr vert="horz" wrap="square" lIns="0" tIns="12700" rIns="0" bIns="0" rtlCol="0">
            <a:spAutoFit/>
          </a:bodyPr>
          <a:lstStyle/>
          <a:p>
            <a:pPr marR="5080">
              <a:lnSpc>
                <a:spcPct val="115599"/>
              </a:lnSpc>
              <a:spcBef>
                <a:spcPts val="100"/>
              </a:spcBef>
            </a:pPr>
            <a:r>
              <a:rPr sz="1800" spc="35" dirty="0">
                <a:solidFill>
                  <a:srgbClr val="535353"/>
                </a:solidFill>
                <a:latin typeface="Times New Roman"/>
                <a:cs typeface="Times New Roman"/>
              </a:rPr>
              <a:t>Area </a:t>
            </a:r>
            <a:r>
              <a:rPr sz="1800" spc="-25" dirty="0">
                <a:solidFill>
                  <a:srgbClr val="535353"/>
                </a:solidFill>
                <a:latin typeface="Times New Roman"/>
                <a:cs typeface="Times New Roman"/>
              </a:rPr>
              <a:t>m2</a:t>
            </a:r>
            <a:endParaRPr sz="1800">
              <a:latin typeface="Times New Roman"/>
              <a:cs typeface="Times New Roman"/>
            </a:endParaRPr>
          </a:p>
        </p:txBody>
      </p:sp>
      <p:sp>
        <p:nvSpPr>
          <p:cNvPr id="16" name="object 16"/>
          <p:cNvSpPr txBox="1"/>
          <p:nvPr/>
        </p:nvSpPr>
        <p:spPr>
          <a:xfrm>
            <a:off x="4255896" y="3006343"/>
            <a:ext cx="909319" cy="299720"/>
          </a:xfrm>
          <a:prstGeom prst="rect">
            <a:avLst/>
          </a:prstGeom>
        </p:spPr>
        <p:txBody>
          <a:bodyPr vert="horz" wrap="square" lIns="0" tIns="12700" rIns="0" bIns="0" rtlCol="0">
            <a:spAutoFit/>
          </a:bodyPr>
          <a:lstStyle/>
          <a:p>
            <a:pPr>
              <a:lnSpc>
                <a:spcPct val="100000"/>
              </a:lnSpc>
              <a:spcBef>
                <a:spcPts val="100"/>
              </a:spcBef>
            </a:pPr>
            <a:r>
              <a:rPr sz="1800" spc="60" dirty="0">
                <a:solidFill>
                  <a:srgbClr val="535353"/>
                </a:solidFill>
                <a:latin typeface="Times New Roman"/>
                <a:cs typeface="Times New Roman"/>
              </a:rPr>
              <a:t>Capacity</a:t>
            </a:r>
            <a:endParaRPr sz="1800">
              <a:latin typeface="Times New Roman"/>
              <a:cs typeface="Times New Roman"/>
            </a:endParaRPr>
          </a:p>
        </p:txBody>
      </p:sp>
      <p:sp>
        <p:nvSpPr>
          <p:cNvPr id="17" name="object 17"/>
          <p:cNvSpPr txBox="1"/>
          <p:nvPr/>
        </p:nvSpPr>
        <p:spPr>
          <a:xfrm>
            <a:off x="6050660" y="2995041"/>
            <a:ext cx="5643245" cy="299720"/>
          </a:xfrm>
          <a:prstGeom prst="rect">
            <a:avLst/>
          </a:prstGeom>
        </p:spPr>
        <p:txBody>
          <a:bodyPr vert="horz" wrap="square" lIns="0" tIns="12700" rIns="0" bIns="0" rtlCol="0">
            <a:spAutoFit/>
          </a:bodyPr>
          <a:lstStyle/>
          <a:p>
            <a:pPr marL="12700">
              <a:lnSpc>
                <a:spcPct val="100000"/>
              </a:lnSpc>
              <a:spcBef>
                <a:spcPts val="100"/>
              </a:spcBef>
              <a:tabLst>
                <a:tab pos="1511935" algn="l"/>
                <a:tab pos="3082925" algn="l"/>
                <a:tab pos="4850130" algn="l"/>
              </a:tabLst>
            </a:pPr>
            <a:r>
              <a:rPr sz="1800" spc="-10" dirty="0">
                <a:solidFill>
                  <a:srgbClr val="535353"/>
                </a:solidFill>
                <a:latin typeface="Times New Roman"/>
                <a:cs typeface="Times New Roman"/>
              </a:rPr>
              <a:t>Shape</a:t>
            </a:r>
            <a:r>
              <a:rPr sz="1800" dirty="0">
                <a:solidFill>
                  <a:srgbClr val="535353"/>
                </a:solidFill>
                <a:latin typeface="Times New Roman"/>
                <a:cs typeface="Times New Roman"/>
              </a:rPr>
              <a:t>	</a:t>
            </a:r>
            <a:r>
              <a:rPr sz="2700" spc="82" baseline="3086" dirty="0">
                <a:solidFill>
                  <a:srgbClr val="535353"/>
                </a:solidFill>
                <a:latin typeface="Times New Roman"/>
                <a:cs typeface="Times New Roman"/>
              </a:rPr>
              <a:t>Banquet</a:t>
            </a:r>
            <a:r>
              <a:rPr sz="2700" baseline="3086" dirty="0">
                <a:solidFill>
                  <a:srgbClr val="535353"/>
                </a:solidFill>
                <a:latin typeface="Times New Roman"/>
                <a:cs typeface="Times New Roman"/>
              </a:rPr>
              <a:t>	</a:t>
            </a:r>
            <a:r>
              <a:rPr sz="2700" spc="-15" baseline="6172" dirty="0">
                <a:solidFill>
                  <a:srgbClr val="535353"/>
                </a:solidFill>
                <a:latin typeface="Times New Roman"/>
                <a:cs typeface="Times New Roman"/>
              </a:rPr>
              <a:t>Cocktail</a:t>
            </a:r>
            <a:r>
              <a:rPr sz="2700" baseline="6172" dirty="0">
                <a:solidFill>
                  <a:srgbClr val="535353"/>
                </a:solidFill>
                <a:latin typeface="Times New Roman"/>
                <a:cs typeface="Times New Roman"/>
              </a:rPr>
              <a:t>	</a:t>
            </a:r>
            <a:r>
              <a:rPr sz="2700" spc="104" baseline="3086" dirty="0">
                <a:solidFill>
                  <a:srgbClr val="535353"/>
                </a:solidFill>
                <a:latin typeface="Times New Roman"/>
                <a:cs typeface="Times New Roman"/>
              </a:rPr>
              <a:t>Theatre</a:t>
            </a:r>
            <a:endParaRPr sz="2700" baseline="3086">
              <a:latin typeface="Times New Roman"/>
              <a:cs typeface="Times New Roman"/>
            </a:endParaRPr>
          </a:p>
        </p:txBody>
      </p:sp>
      <p:sp>
        <p:nvSpPr>
          <p:cNvPr id="18" name="object 18"/>
          <p:cNvSpPr txBox="1"/>
          <p:nvPr/>
        </p:nvSpPr>
        <p:spPr>
          <a:xfrm>
            <a:off x="12858622" y="2964560"/>
            <a:ext cx="1036319" cy="299720"/>
          </a:xfrm>
          <a:prstGeom prst="rect">
            <a:avLst/>
          </a:prstGeom>
        </p:spPr>
        <p:txBody>
          <a:bodyPr vert="horz" wrap="square" lIns="0" tIns="12700" rIns="0" bIns="0" rtlCol="0">
            <a:spAutoFit/>
          </a:bodyPr>
          <a:lstStyle/>
          <a:p>
            <a:pPr>
              <a:lnSpc>
                <a:spcPct val="100000"/>
              </a:lnSpc>
              <a:spcBef>
                <a:spcPts val="100"/>
              </a:spcBef>
            </a:pPr>
            <a:r>
              <a:rPr sz="1800" spc="-10" dirty="0">
                <a:solidFill>
                  <a:srgbClr val="535353"/>
                </a:solidFill>
                <a:latin typeface="Times New Roman"/>
                <a:cs typeface="Times New Roman"/>
              </a:rPr>
              <a:t>Classroom</a:t>
            </a:r>
            <a:endParaRPr sz="1800">
              <a:latin typeface="Times New Roman"/>
              <a:cs typeface="Times New Roman"/>
            </a:endParaRPr>
          </a:p>
        </p:txBody>
      </p:sp>
      <p:sp>
        <p:nvSpPr>
          <p:cNvPr id="19" name="object 19"/>
          <p:cNvSpPr txBox="1"/>
          <p:nvPr/>
        </p:nvSpPr>
        <p:spPr>
          <a:xfrm>
            <a:off x="14581378" y="2972181"/>
            <a:ext cx="1117600" cy="299720"/>
          </a:xfrm>
          <a:prstGeom prst="rect">
            <a:avLst/>
          </a:prstGeom>
        </p:spPr>
        <p:txBody>
          <a:bodyPr vert="horz" wrap="square" lIns="0" tIns="12700" rIns="0" bIns="0" rtlCol="0">
            <a:spAutoFit/>
          </a:bodyPr>
          <a:lstStyle/>
          <a:p>
            <a:pPr>
              <a:lnSpc>
                <a:spcPct val="100000"/>
              </a:lnSpc>
              <a:spcBef>
                <a:spcPts val="100"/>
              </a:spcBef>
            </a:pPr>
            <a:r>
              <a:rPr sz="1800" spc="-10" dirty="0">
                <a:solidFill>
                  <a:srgbClr val="535353"/>
                </a:solidFill>
                <a:latin typeface="Times New Roman"/>
                <a:cs typeface="Times New Roman"/>
              </a:rPr>
              <a:t>Boardroom</a:t>
            </a:r>
            <a:endParaRPr sz="1800">
              <a:latin typeface="Times New Roman"/>
              <a:cs typeface="Times New Roman"/>
            </a:endParaRPr>
          </a:p>
        </p:txBody>
      </p:sp>
      <p:sp>
        <p:nvSpPr>
          <p:cNvPr id="20" name="object 20"/>
          <p:cNvSpPr txBox="1"/>
          <p:nvPr/>
        </p:nvSpPr>
        <p:spPr>
          <a:xfrm>
            <a:off x="16654907" y="2957525"/>
            <a:ext cx="804545" cy="300355"/>
          </a:xfrm>
          <a:prstGeom prst="rect">
            <a:avLst/>
          </a:prstGeom>
        </p:spPr>
        <p:txBody>
          <a:bodyPr vert="horz" wrap="square" lIns="0" tIns="12700" rIns="0" bIns="0" rtlCol="0">
            <a:spAutoFit/>
          </a:bodyPr>
          <a:lstStyle/>
          <a:p>
            <a:pPr>
              <a:lnSpc>
                <a:spcPct val="100000"/>
              </a:lnSpc>
              <a:spcBef>
                <a:spcPts val="100"/>
              </a:spcBef>
            </a:pPr>
            <a:r>
              <a:rPr sz="1800" spc="75" dirty="0">
                <a:solidFill>
                  <a:srgbClr val="535353"/>
                </a:solidFill>
                <a:latin typeface="Times New Roman"/>
                <a:cs typeface="Times New Roman"/>
              </a:rPr>
              <a:t>Cabaret</a:t>
            </a:r>
            <a:endParaRPr sz="1800">
              <a:latin typeface="Times New Roman"/>
              <a:cs typeface="Times New Roman"/>
            </a:endParaRPr>
          </a:p>
        </p:txBody>
      </p:sp>
      <p:sp>
        <p:nvSpPr>
          <p:cNvPr id="21" name="object 21"/>
          <p:cNvSpPr txBox="1"/>
          <p:nvPr/>
        </p:nvSpPr>
        <p:spPr>
          <a:xfrm>
            <a:off x="4377944" y="8038592"/>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22" name="object 22"/>
          <p:cNvSpPr txBox="1"/>
          <p:nvPr/>
        </p:nvSpPr>
        <p:spPr>
          <a:xfrm>
            <a:off x="405180" y="3925265"/>
            <a:ext cx="1900555" cy="882650"/>
          </a:xfrm>
          <a:prstGeom prst="rect">
            <a:avLst/>
          </a:prstGeom>
        </p:spPr>
        <p:txBody>
          <a:bodyPr vert="horz" wrap="square" lIns="0" tIns="13335" rIns="0" bIns="0" rtlCol="0">
            <a:spAutoFit/>
          </a:bodyPr>
          <a:lstStyle/>
          <a:p>
            <a:pPr marL="12700">
              <a:lnSpc>
                <a:spcPct val="100000"/>
              </a:lnSpc>
              <a:spcBef>
                <a:spcPts val="105"/>
              </a:spcBef>
            </a:pPr>
            <a:r>
              <a:rPr sz="1700" dirty="0">
                <a:solidFill>
                  <a:srgbClr val="535353"/>
                </a:solidFill>
                <a:latin typeface="Times New Roman"/>
                <a:cs typeface="Times New Roman"/>
              </a:rPr>
              <a:t>Graham</a:t>
            </a:r>
            <a:r>
              <a:rPr sz="1700" spc="-40" dirty="0">
                <a:solidFill>
                  <a:srgbClr val="535353"/>
                </a:solidFill>
                <a:latin typeface="Times New Roman"/>
                <a:cs typeface="Times New Roman"/>
              </a:rPr>
              <a:t> Rooms </a:t>
            </a:r>
            <a:r>
              <a:rPr sz="1700" spc="50" dirty="0">
                <a:solidFill>
                  <a:srgbClr val="535353"/>
                </a:solidFill>
                <a:latin typeface="Times New Roman"/>
                <a:cs typeface="Times New Roman"/>
              </a:rPr>
              <a:t>I</a:t>
            </a:r>
            <a:r>
              <a:rPr sz="1700" spc="-45" dirty="0">
                <a:solidFill>
                  <a:srgbClr val="535353"/>
                </a:solidFill>
                <a:latin typeface="Times New Roman"/>
                <a:cs typeface="Times New Roman"/>
              </a:rPr>
              <a:t> </a:t>
            </a:r>
            <a:r>
              <a:rPr sz="1700" dirty="0">
                <a:solidFill>
                  <a:srgbClr val="535353"/>
                </a:solidFill>
                <a:latin typeface="Times New Roman"/>
                <a:cs typeface="Times New Roman"/>
              </a:rPr>
              <a:t>&amp;</a:t>
            </a:r>
            <a:r>
              <a:rPr sz="1700" spc="-35" dirty="0">
                <a:solidFill>
                  <a:srgbClr val="535353"/>
                </a:solidFill>
                <a:latin typeface="Times New Roman"/>
                <a:cs typeface="Times New Roman"/>
              </a:rPr>
              <a:t> </a:t>
            </a:r>
            <a:r>
              <a:rPr sz="1700" spc="-25" dirty="0">
                <a:solidFill>
                  <a:srgbClr val="535353"/>
                </a:solidFill>
                <a:latin typeface="Times New Roman"/>
                <a:cs typeface="Times New Roman"/>
              </a:rPr>
              <a:t>II</a:t>
            </a:r>
            <a:endParaRPr sz="1700">
              <a:latin typeface="Times New Roman"/>
              <a:cs typeface="Times New Roman"/>
            </a:endParaRPr>
          </a:p>
          <a:p>
            <a:pPr>
              <a:lnSpc>
                <a:spcPct val="100000"/>
              </a:lnSpc>
              <a:spcBef>
                <a:spcPts val="705"/>
              </a:spcBef>
            </a:pPr>
            <a:endParaRPr sz="1700">
              <a:latin typeface="Times New Roman"/>
              <a:cs typeface="Times New Roman"/>
            </a:endParaRPr>
          </a:p>
          <a:p>
            <a:pPr marL="55244">
              <a:lnSpc>
                <a:spcPct val="100000"/>
              </a:lnSpc>
            </a:pPr>
            <a:r>
              <a:rPr sz="1700" spc="-10" dirty="0">
                <a:solidFill>
                  <a:srgbClr val="535353"/>
                </a:solidFill>
                <a:latin typeface="Times New Roman"/>
                <a:cs typeface="Times New Roman"/>
              </a:rPr>
              <a:t>Rooms</a:t>
            </a:r>
            <a:endParaRPr sz="1700">
              <a:latin typeface="Times New Roman"/>
              <a:cs typeface="Times New Roman"/>
            </a:endParaRPr>
          </a:p>
        </p:txBody>
      </p:sp>
      <p:sp>
        <p:nvSpPr>
          <p:cNvPr id="23" name="object 23"/>
          <p:cNvSpPr/>
          <p:nvPr/>
        </p:nvSpPr>
        <p:spPr>
          <a:xfrm>
            <a:off x="417715" y="7698485"/>
            <a:ext cx="17282160" cy="370205"/>
          </a:xfrm>
          <a:custGeom>
            <a:avLst/>
            <a:gdLst/>
            <a:ahLst/>
            <a:cxnLst/>
            <a:rect l="l" t="t" r="r" b="b"/>
            <a:pathLst>
              <a:path w="17282160" h="370204">
                <a:moveTo>
                  <a:pt x="17281779" y="0"/>
                </a:moveTo>
                <a:lnTo>
                  <a:pt x="0" y="0"/>
                </a:lnTo>
                <a:lnTo>
                  <a:pt x="0" y="369696"/>
                </a:lnTo>
                <a:lnTo>
                  <a:pt x="17281779" y="369696"/>
                </a:lnTo>
                <a:lnTo>
                  <a:pt x="17281779" y="0"/>
                </a:lnTo>
                <a:close/>
              </a:path>
            </a:pathLst>
          </a:custGeom>
          <a:solidFill>
            <a:srgbClr val="D9D9D9">
              <a:alpha val="74900"/>
            </a:srgbClr>
          </a:solidFill>
        </p:spPr>
        <p:txBody>
          <a:bodyPr wrap="square" lIns="0" tIns="0" rIns="0" bIns="0" rtlCol="0"/>
          <a:lstStyle/>
          <a:p>
            <a:endParaRPr/>
          </a:p>
        </p:txBody>
      </p:sp>
      <p:sp>
        <p:nvSpPr>
          <p:cNvPr id="24" name="object 24"/>
          <p:cNvSpPr txBox="1"/>
          <p:nvPr/>
        </p:nvSpPr>
        <p:spPr>
          <a:xfrm>
            <a:off x="460552" y="7730997"/>
            <a:ext cx="969644" cy="285115"/>
          </a:xfrm>
          <a:prstGeom prst="rect">
            <a:avLst/>
          </a:prstGeom>
        </p:spPr>
        <p:txBody>
          <a:bodyPr vert="horz" wrap="square" lIns="0" tIns="12700" rIns="0" bIns="0" rtlCol="0">
            <a:spAutoFit/>
          </a:bodyPr>
          <a:lstStyle/>
          <a:p>
            <a:pPr>
              <a:lnSpc>
                <a:spcPct val="100000"/>
              </a:lnSpc>
              <a:spcBef>
                <a:spcPts val="100"/>
              </a:spcBef>
            </a:pPr>
            <a:r>
              <a:rPr sz="1700" spc="-25" dirty="0">
                <a:solidFill>
                  <a:srgbClr val="535353"/>
                </a:solidFill>
                <a:latin typeface="Times New Roman"/>
                <a:cs typeface="Times New Roman"/>
              </a:rPr>
              <a:t>Boardroom</a:t>
            </a:r>
            <a:endParaRPr sz="1700">
              <a:latin typeface="Times New Roman"/>
              <a:cs typeface="Times New Roman"/>
            </a:endParaRPr>
          </a:p>
        </p:txBody>
      </p:sp>
      <p:sp>
        <p:nvSpPr>
          <p:cNvPr id="25" name="object 25"/>
          <p:cNvSpPr txBox="1"/>
          <p:nvPr/>
        </p:nvSpPr>
        <p:spPr>
          <a:xfrm>
            <a:off x="2872739" y="7704835"/>
            <a:ext cx="516890" cy="285115"/>
          </a:xfrm>
          <a:prstGeom prst="rect">
            <a:avLst/>
          </a:prstGeom>
        </p:spPr>
        <p:txBody>
          <a:bodyPr vert="horz" wrap="square" lIns="0" tIns="12700" rIns="0" bIns="0" rtlCol="0">
            <a:spAutoFit/>
          </a:bodyPr>
          <a:lstStyle/>
          <a:p>
            <a:pPr>
              <a:lnSpc>
                <a:spcPct val="100000"/>
              </a:lnSpc>
              <a:spcBef>
                <a:spcPts val="100"/>
              </a:spcBef>
            </a:pPr>
            <a:r>
              <a:rPr sz="1700" spc="-45" dirty="0">
                <a:solidFill>
                  <a:srgbClr val="535353"/>
                </a:solidFill>
                <a:latin typeface="Tahoma"/>
                <a:cs typeface="Tahoma"/>
              </a:rPr>
              <a:t>35m2</a:t>
            </a:r>
            <a:endParaRPr sz="1700">
              <a:latin typeface="Tahoma"/>
              <a:cs typeface="Tahoma"/>
            </a:endParaRPr>
          </a:p>
        </p:txBody>
      </p:sp>
      <p:sp>
        <p:nvSpPr>
          <p:cNvPr id="26" name="object 26"/>
          <p:cNvSpPr txBox="1"/>
          <p:nvPr/>
        </p:nvSpPr>
        <p:spPr>
          <a:xfrm>
            <a:off x="4255896" y="7694168"/>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20</a:t>
            </a:r>
            <a:endParaRPr sz="1700">
              <a:latin typeface="Tahoma"/>
              <a:cs typeface="Tahoma"/>
            </a:endParaRPr>
          </a:p>
        </p:txBody>
      </p:sp>
      <p:sp>
        <p:nvSpPr>
          <p:cNvPr id="27" name="object 27"/>
          <p:cNvSpPr txBox="1"/>
          <p:nvPr/>
        </p:nvSpPr>
        <p:spPr>
          <a:xfrm>
            <a:off x="6124702" y="7694168"/>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12</a:t>
            </a:r>
            <a:endParaRPr sz="1700">
              <a:latin typeface="Tahoma"/>
              <a:cs typeface="Tahoma"/>
            </a:endParaRPr>
          </a:p>
        </p:txBody>
      </p:sp>
      <p:sp>
        <p:nvSpPr>
          <p:cNvPr id="28" name="object 28"/>
          <p:cNvSpPr txBox="1"/>
          <p:nvPr/>
        </p:nvSpPr>
        <p:spPr>
          <a:xfrm>
            <a:off x="7533131" y="7694168"/>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20</a:t>
            </a:r>
            <a:endParaRPr sz="1700">
              <a:latin typeface="Tahoma"/>
              <a:cs typeface="Tahoma"/>
            </a:endParaRPr>
          </a:p>
        </p:txBody>
      </p:sp>
      <p:sp>
        <p:nvSpPr>
          <p:cNvPr id="29" name="object 29"/>
          <p:cNvSpPr txBox="1"/>
          <p:nvPr/>
        </p:nvSpPr>
        <p:spPr>
          <a:xfrm>
            <a:off x="9162288" y="7716773"/>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30" name="object 30"/>
          <p:cNvSpPr txBox="1"/>
          <p:nvPr/>
        </p:nvSpPr>
        <p:spPr>
          <a:xfrm>
            <a:off x="10882883" y="7694168"/>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20</a:t>
            </a:r>
            <a:endParaRPr sz="1700">
              <a:latin typeface="Tahoma"/>
              <a:cs typeface="Tahoma"/>
            </a:endParaRPr>
          </a:p>
        </p:txBody>
      </p:sp>
      <p:sp>
        <p:nvSpPr>
          <p:cNvPr id="31" name="object 31"/>
          <p:cNvSpPr txBox="1"/>
          <p:nvPr/>
        </p:nvSpPr>
        <p:spPr>
          <a:xfrm>
            <a:off x="12762230" y="7672196"/>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15</a:t>
            </a:r>
            <a:endParaRPr sz="1700">
              <a:latin typeface="Tahoma"/>
              <a:cs typeface="Tahoma"/>
            </a:endParaRPr>
          </a:p>
        </p:txBody>
      </p:sp>
      <p:sp>
        <p:nvSpPr>
          <p:cNvPr id="32" name="object 32"/>
          <p:cNvSpPr txBox="1"/>
          <p:nvPr/>
        </p:nvSpPr>
        <p:spPr>
          <a:xfrm>
            <a:off x="14823947" y="7694168"/>
            <a:ext cx="229235" cy="285115"/>
          </a:xfrm>
          <a:prstGeom prst="rect">
            <a:avLst/>
          </a:prstGeom>
        </p:spPr>
        <p:txBody>
          <a:bodyPr vert="horz" wrap="square" lIns="0" tIns="12700" rIns="0" bIns="0" rtlCol="0">
            <a:spAutoFit/>
          </a:bodyPr>
          <a:lstStyle/>
          <a:p>
            <a:pPr>
              <a:lnSpc>
                <a:spcPct val="100000"/>
              </a:lnSpc>
              <a:spcBef>
                <a:spcPts val="100"/>
              </a:spcBef>
            </a:pPr>
            <a:r>
              <a:rPr sz="1700" spc="-55" dirty="0">
                <a:solidFill>
                  <a:srgbClr val="535353"/>
                </a:solidFill>
                <a:latin typeface="Tahoma"/>
                <a:cs typeface="Tahoma"/>
              </a:rPr>
              <a:t>16</a:t>
            </a:r>
            <a:endParaRPr sz="1700">
              <a:latin typeface="Tahoma"/>
              <a:cs typeface="Tahoma"/>
            </a:endParaRPr>
          </a:p>
        </p:txBody>
      </p:sp>
      <p:sp>
        <p:nvSpPr>
          <p:cNvPr id="33" name="object 33"/>
          <p:cNvSpPr txBox="1"/>
          <p:nvPr/>
        </p:nvSpPr>
        <p:spPr>
          <a:xfrm>
            <a:off x="405180" y="8119364"/>
            <a:ext cx="1318895" cy="285115"/>
          </a:xfrm>
          <a:prstGeom prst="rect">
            <a:avLst/>
          </a:prstGeom>
        </p:spPr>
        <p:txBody>
          <a:bodyPr vert="horz" wrap="square" lIns="0" tIns="12700" rIns="0" bIns="0" rtlCol="0">
            <a:spAutoFit/>
          </a:bodyPr>
          <a:lstStyle/>
          <a:p>
            <a:pPr marL="12700">
              <a:lnSpc>
                <a:spcPct val="100000"/>
              </a:lnSpc>
              <a:spcBef>
                <a:spcPts val="100"/>
              </a:spcBef>
            </a:pPr>
            <a:r>
              <a:rPr sz="1700" spc="-55" dirty="0">
                <a:solidFill>
                  <a:srgbClr val="535353"/>
                </a:solidFill>
                <a:latin typeface="Times New Roman"/>
                <a:cs typeface="Times New Roman"/>
              </a:rPr>
              <a:t>Bayview</a:t>
            </a:r>
            <a:r>
              <a:rPr sz="1700" spc="-45" dirty="0">
                <a:solidFill>
                  <a:srgbClr val="535353"/>
                </a:solidFill>
                <a:latin typeface="Times New Roman"/>
                <a:cs typeface="Times New Roman"/>
              </a:rPr>
              <a:t> </a:t>
            </a:r>
            <a:r>
              <a:rPr sz="1700" spc="-20" dirty="0">
                <a:solidFill>
                  <a:srgbClr val="535353"/>
                </a:solidFill>
                <a:latin typeface="Times New Roman"/>
                <a:cs typeface="Times New Roman"/>
              </a:rPr>
              <a:t>Room</a:t>
            </a:r>
            <a:endParaRPr sz="1700">
              <a:latin typeface="Times New Roman"/>
              <a:cs typeface="Times New Roman"/>
            </a:endParaRPr>
          </a:p>
        </p:txBody>
      </p:sp>
      <p:sp>
        <p:nvSpPr>
          <p:cNvPr id="34" name="object 34"/>
          <p:cNvSpPr txBox="1"/>
          <p:nvPr/>
        </p:nvSpPr>
        <p:spPr>
          <a:xfrm>
            <a:off x="2860039" y="8099552"/>
            <a:ext cx="529590" cy="285115"/>
          </a:xfrm>
          <a:prstGeom prst="rect">
            <a:avLst/>
          </a:prstGeom>
        </p:spPr>
        <p:txBody>
          <a:bodyPr vert="horz" wrap="square" lIns="0" tIns="12700" rIns="0" bIns="0" rtlCol="0">
            <a:spAutoFit/>
          </a:bodyPr>
          <a:lstStyle/>
          <a:p>
            <a:pPr marL="12700">
              <a:lnSpc>
                <a:spcPct val="100000"/>
              </a:lnSpc>
              <a:spcBef>
                <a:spcPts val="100"/>
              </a:spcBef>
            </a:pPr>
            <a:r>
              <a:rPr sz="1700" spc="-45" dirty="0">
                <a:solidFill>
                  <a:srgbClr val="535353"/>
                </a:solidFill>
                <a:latin typeface="Tahoma"/>
                <a:cs typeface="Tahoma"/>
              </a:rPr>
              <a:t>21m2</a:t>
            </a:r>
            <a:endParaRPr sz="1700">
              <a:latin typeface="Tahoma"/>
              <a:cs typeface="Tahoma"/>
            </a:endParaRPr>
          </a:p>
        </p:txBody>
      </p:sp>
      <p:sp>
        <p:nvSpPr>
          <p:cNvPr id="35" name="object 35"/>
          <p:cNvSpPr txBox="1"/>
          <p:nvPr/>
        </p:nvSpPr>
        <p:spPr>
          <a:xfrm>
            <a:off x="6200647" y="8038592"/>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36" name="object 36"/>
          <p:cNvSpPr txBox="1"/>
          <p:nvPr/>
        </p:nvSpPr>
        <p:spPr>
          <a:xfrm>
            <a:off x="7620127" y="8038592"/>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37" name="object 37"/>
          <p:cNvSpPr txBox="1"/>
          <p:nvPr/>
        </p:nvSpPr>
        <p:spPr>
          <a:xfrm>
            <a:off x="9149588" y="8038592"/>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38" name="object 38"/>
          <p:cNvSpPr txBox="1"/>
          <p:nvPr/>
        </p:nvSpPr>
        <p:spPr>
          <a:xfrm>
            <a:off x="14890241" y="8065134"/>
            <a:ext cx="133350" cy="285115"/>
          </a:xfrm>
          <a:prstGeom prst="rect">
            <a:avLst/>
          </a:prstGeom>
        </p:spPr>
        <p:txBody>
          <a:bodyPr vert="horz" wrap="square" lIns="0" tIns="12700" rIns="0" bIns="0" rtlCol="0">
            <a:spAutoFit/>
          </a:bodyPr>
          <a:lstStyle/>
          <a:p>
            <a:pPr marL="12700">
              <a:lnSpc>
                <a:spcPct val="100000"/>
              </a:lnSpc>
              <a:spcBef>
                <a:spcPts val="100"/>
              </a:spcBef>
            </a:pPr>
            <a:r>
              <a:rPr sz="1700" spc="-50" dirty="0">
                <a:solidFill>
                  <a:srgbClr val="535353"/>
                </a:solidFill>
                <a:latin typeface="Tahoma"/>
                <a:cs typeface="Tahoma"/>
              </a:rPr>
              <a:t>9</a:t>
            </a:r>
            <a:endParaRPr sz="1700">
              <a:latin typeface="Tahoma"/>
              <a:cs typeface="Tahoma"/>
            </a:endParaRPr>
          </a:p>
        </p:txBody>
      </p:sp>
      <p:sp>
        <p:nvSpPr>
          <p:cNvPr id="39" name="object 39"/>
          <p:cNvSpPr txBox="1"/>
          <p:nvPr/>
        </p:nvSpPr>
        <p:spPr>
          <a:xfrm>
            <a:off x="17039209" y="7698688"/>
            <a:ext cx="92075" cy="331470"/>
          </a:xfrm>
          <a:prstGeom prst="rect">
            <a:avLst/>
          </a:prstGeom>
        </p:spPr>
        <p:txBody>
          <a:bodyPr vert="horz" wrap="square" lIns="0" tIns="13335" rIns="0" bIns="0" rtlCol="0">
            <a:spAutoFit/>
          </a:bodyPr>
          <a:lstStyle/>
          <a:p>
            <a:pPr>
              <a:lnSpc>
                <a:spcPct val="100000"/>
              </a:lnSpc>
              <a:spcBef>
                <a:spcPts val="105"/>
              </a:spcBef>
            </a:pPr>
            <a:r>
              <a:rPr sz="2000" spc="-50" dirty="0">
                <a:solidFill>
                  <a:srgbClr val="535353"/>
                </a:solidFill>
                <a:latin typeface="Tahoma"/>
                <a:cs typeface="Tahoma"/>
              </a:rPr>
              <a:t>-</a:t>
            </a:r>
            <a:endParaRPr sz="2000">
              <a:latin typeface="Tahoma"/>
              <a:cs typeface="Tahoma"/>
            </a:endParaRPr>
          </a:p>
        </p:txBody>
      </p:sp>
      <p:sp>
        <p:nvSpPr>
          <p:cNvPr id="40" name="object 40"/>
          <p:cNvSpPr txBox="1"/>
          <p:nvPr/>
        </p:nvSpPr>
        <p:spPr>
          <a:xfrm>
            <a:off x="460552" y="8622538"/>
            <a:ext cx="1436370" cy="285115"/>
          </a:xfrm>
          <a:prstGeom prst="rect">
            <a:avLst/>
          </a:prstGeom>
        </p:spPr>
        <p:txBody>
          <a:bodyPr vert="horz" wrap="square" lIns="0" tIns="12700" rIns="0" bIns="0" rtlCol="0">
            <a:spAutoFit/>
          </a:bodyPr>
          <a:lstStyle/>
          <a:p>
            <a:pPr>
              <a:lnSpc>
                <a:spcPct val="100000"/>
              </a:lnSpc>
              <a:spcBef>
                <a:spcPts val="100"/>
              </a:spcBef>
            </a:pPr>
            <a:r>
              <a:rPr sz="1700" dirty="0">
                <a:solidFill>
                  <a:srgbClr val="535353"/>
                </a:solidFill>
                <a:latin typeface="Times New Roman"/>
                <a:cs typeface="Times New Roman"/>
              </a:rPr>
              <a:t>The</a:t>
            </a:r>
            <a:r>
              <a:rPr sz="1700" spc="-30" dirty="0">
                <a:solidFill>
                  <a:srgbClr val="535353"/>
                </a:solidFill>
                <a:latin typeface="Times New Roman"/>
                <a:cs typeface="Times New Roman"/>
              </a:rPr>
              <a:t> </a:t>
            </a:r>
            <a:r>
              <a:rPr sz="1700" spc="-10" dirty="0">
                <a:solidFill>
                  <a:srgbClr val="535353"/>
                </a:solidFill>
                <a:latin typeface="Times New Roman"/>
                <a:cs typeface="Times New Roman"/>
              </a:rPr>
              <a:t>South</a:t>
            </a:r>
            <a:r>
              <a:rPr sz="1700" spc="-30" dirty="0">
                <a:solidFill>
                  <a:srgbClr val="535353"/>
                </a:solidFill>
                <a:latin typeface="Times New Roman"/>
                <a:cs typeface="Times New Roman"/>
              </a:rPr>
              <a:t> </a:t>
            </a:r>
            <a:r>
              <a:rPr sz="1700" spc="-20" dirty="0">
                <a:solidFill>
                  <a:srgbClr val="535353"/>
                </a:solidFill>
                <a:latin typeface="Times New Roman"/>
                <a:cs typeface="Times New Roman"/>
              </a:rPr>
              <a:t>Lawn</a:t>
            </a:r>
            <a:endParaRPr sz="1700">
              <a:latin typeface="Times New Roman"/>
              <a:cs typeface="Times New Roman"/>
            </a:endParaRPr>
          </a:p>
        </p:txBody>
      </p:sp>
      <p:sp>
        <p:nvSpPr>
          <p:cNvPr id="41" name="object 41"/>
          <p:cNvSpPr txBox="1"/>
          <p:nvPr/>
        </p:nvSpPr>
        <p:spPr>
          <a:xfrm>
            <a:off x="2872739" y="8612251"/>
            <a:ext cx="733425" cy="285115"/>
          </a:xfrm>
          <a:prstGeom prst="rect">
            <a:avLst/>
          </a:prstGeom>
        </p:spPr>
        <p:txBody>
          <a:bodyPr vert="horz" wrap="square" lIns="0" tIns="12700" rIns="0" bIns="0" rtlCol="0">
            <a:spAutoFit/>
          </a:bodyPr>
          <a:lstStyle/>
          <a:p>
            <a:pPr>
              <a:lnSpc>
                <a:spcPct val="100000"/>
              </a:lnSpc>
              <a:spcBef>
                <a:spcPts val="100"/>
              </a:spcBef>
            </a:pPr>
            <a:r>
              <a:rPr sz="1700" spc="-60" dirty="0">
                <a:solidFill>
                  <a:srgbClr val="535353"/>
                </a:solidFill>
                <a:latin typeface="Tahoma"/>
                <a:cs typeface="Tahoma"/>
              </a:rPr>
              <a:t>2625m2</a:t>
            </a:r>
            <a:endParaRPr sz="1700">
              <a:latin typeface="Tahoma"/>
              <a:cs typeface="Tahoma"/>
            </a:endParaRPr>
          </a:p>
        </p:txBody>
      </p:sp>
      <p:sp>
        <p:nvSpPr>
          <p:cNvPr id="42" name="object 42"/>
          <p:cNvSpPr txBox="1"/>
          <p:nvPr/>
        </p:nvSpPr>
        <p:spPr>
          <a:xfrm>
            <a:off x="4226305" y="8582355"/>
            <a:ext cx="445770" cy="285750"/>
          </a:xfrm>
          <a:prstGeom prst="rect">
            <a:avLst/>
          </a:prstGeom>
        </p:spPr>
        <p:txBody>
          <a:bodyPr vert="horz" wrap="square" lIns="0" tIns="13335" rIns="0" bIns="0" rtlCol="0">
            <a:spAutoFit/>
          </a:bodyPr>
          <a:lstStyle/>
          <a:p>
            <a:pPr>
              <a:lnSpc>
                <a:spcPct val="100000"/>
              </a:lnSpc>
              <a:spcBef>
                <a:spcPts val="105"/>
              </a:spcBef>
            </a:pPr>
            <a:r>
              <a:rPr sz="1700" spc="-60" dirty="0">
                <a:solidFill>
                  <a:srgbClr val="535353"/>
                </a:solidFill>
                <a:latin typeface="Tahoma"/>
                <a:cs typeface="Tahoma"/>
              </a:rPr>
              <a:t>1000</a:t>
            </a:r>
            <a:endParaRPr sz="1700">
              <a:latin typeface="Tahoma"/>
              <a:cs typeface="Tahoma"/>
            </a:endParaRPr>
          </a:p>
        </p:txBody>
      </p:sp>
      <p:sp>
        <p:nvSpPr>
          <p:cNvPr id="43" name="object 43"/>
          <p:cNvSpPr txBox="1"/>
          <p:nvPr/>
        </p:nvSpPr>
        <p:spPr>
          <a:xfrm>
            <a:off x="6271005" y="8515604"/>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4" name="object 44"/>
          <p:cNvSpPr txBox="1"/>
          <p:nvPr/>
        </p:nvSpPr>
        <p:spPr>
          <a:xfrm>
            <a:off x="7632827" y="8502522"/>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5" name="object 45"/>
          <p:cNvSpPr txBox="1"/>
          <p:nvPr/>
        </p:nvSpPr>
        <p:spPr>
          <a:xfrm>
            <a:off x="9162288" y="8502522"/>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6" name="object 46"/>
          <p:cNvSpPr txBox="1"/>
          <p:nvPr/>
        </p:nvSpPr>
        <p:spPr>
          <a:xfrm>
            <a:off x="10989564" y="8502522"/>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7" name="object 47"/>
          <p:cNvSpPr txBox="1"/>
          <p:nvPr/>
        </p:nvSpPr>
        <p:spPr>
          <a:xfrm>
            <a:off x="12875006" y="8515604"/>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8" name="object 48"/>
          <p:cNvSpPr txBox="1"/>
          <p:nvPr/>
        </p:nvSpPr>
        <p:spPr>
          <a:xfrm>
            <a:off x="14956789" y="8502522"/>
            <a:ext cx="92075" cy="330835"/>
          </a:xfrm>
          <a:prstGeom prst="rect">
            <a:avLst/>
          </a:prstGeom>
        </p:spPr>
        <p:txBody>
          <a:bodyPr vert="horz" wrap="square" lIns="0" tIns="12700" rIns="0" bIns="0" rtlCol="0">
            <a:spAutoFit/>
          </a:bodyPr>
          <a:lstStyle/>
          <a:p>
            <a:pPr>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49" name="object 49"/>
          <p:cNvSpPr txBox="1"/>
          <p:nvPr/>
        </p:nvSpPr>
        <p:spPr>
          <a:xfrm>
            <a:off x="17039209" y="8493962"/>
            <a:ext cx="92075" cy="331470"/>
          </a:xfrm>
          <a:prstGeom prst="rect">
            <a:avLst/>
          </a:prstGeom>
        </p:spPr>
        <p:txBody>
          <a:bodyPr vert="horz" wrap="square" lIns="0" tIns="13335" rIns="0" bIns="0" rtlCol="0">
            <a:spAutoFit/>
          </a:bodyPr>
          <a:lstStyle/>
          <a:p>
            <a:pPr>
              <a:lnSpc>
                <a:spcPct val="100000"/>
              </a:lnSpc>
              <a:spcBef>
                <a:spcPts val="105"/>
              </a:spcBef>
            </a:pPr>
            <a:r>
              <a:rPr sz="2000" spc="-50" dirty="0">
                <a:solidFill>
                  <a:srgbClr val="535353"/>
                </a:solidFill>
                <a:latin typeface="Tahoma"/>
                <a:cs typeface="Tahoma"/>
              </a:rPr>
              <a:t>-</a:t>
            </a:r>
            <a:endParaRPr sz="2000">
              <a:latin typeface="Tahoma"/>
              <a:cs typeface="Tahoma"/>
            </a:endParaRPr>
          </a:p>
        </p:txBody>
      </p:sp>
      <p:sp>
        <p:nvSpPr>
          <p:cNvPr id="50" name="object 50"/>
          <p:cNvSpPr txBox="1"/>
          <p:nvPr/>
        </p:nvSpPr>
        <p:spPr>
          <a:xfrm>
            <a:off x="10974069" y="8061706"/>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51" name="object 51"/>
          <p:cNvSpPr txBox="1"/>
          <p:nvPr/>
        </p:nvSpPr>
        <p:spPr>
          <a:xfrm>
            <a:off x="12862306" y="8038592"/>
            <a:ext cx="104775" cy="330835"/>
          </a:xfrm>
          <a:prstGeom prst="rect">
            <a:avLst/>
          </a:prstGeom>
        </p:spPr>
        <p:txBody>
          <a:bodyPr vert="horz" wrap="square" lIns="0" tIns="12700" rIns="0" bIns="0" rtlCol="0">
            <a:spAutoFit/>
          </a:bodyPr>
          <a:lstStyle/>
          <a:p>
            <a:pPr marL="12700">
              <a:lnSpc>
                <a:spcPct val="100000"/>
              </a:lnSpc>
              <a:spcBef>
                <a:spcPts val="100"/>
              </a:spcBef>
            </a:pPr>
            <a:r>
              <a:rPr sz="2000" spc="-50" dirty="0">
                <a:solidFill>
                  <a:srgbClr val="535353"/>
                </a:solidFill>
                <a:latin typeface="Tahoma"/>
                <a:cs typeface="Tahoma"/>
              </a:rPr>
              <a:t>-</a:t>
            </a:r>
            <a:endParaRPr sz="2000">
              <a:latin typeface="Tahoma"/>
              <a:cs typeface="Tahoma"/>
            </a:endParaRPr>
          </a:p>
        </p:txBody>
      </p:sp>
      <p:sp>
        <p:nvSpPr>
          <p:cNvPr id="52" name="object 52"/>
          <p:cNvSpPr txBox="1"/>
          <p:nvPr/>
        </p:nvSpPr>
        <p:spPr>
          <a:xfrm>
            <a:off x="17026509" y="8030412"/>
            <a:ext cx="104775" cy="331470"/>
          </a:xfrm>
          <a:prstGeom prst="rect">
            <a:avLst/>
          </a:prstGeom>
        </p:spPr>
        <p:txBody>
          <a:bodyPr vert="horz" wrap="square" lIns="0" tIns="13335" rIns="0" bIns="0" rtlCol="0">
            <a:spAutoFit/>
          </a:bodyPr>
          <a:lstStyle/>
          <a:p>
            <a:pPr marL="12700">
              <a:lnSpc>
                <a:spcPct val="100000"/>
              </a:lnSpc>
              <a:spcBef>
                <a:spcPts val="105"/>
              </a:spcBef>
            </a:pPr>
            <a:r>
              <a:rPr sz="2000" spc="-50" dirty="0">
                <a:solidFill>
                  <a:srgbClr val="535353"/>
                </a:solidFill>
                <a:latin typeface="Tahoma"/>
                <a:cs typeface="Tahoma"/>
              </a:rPr>
              <a:t>-</a:t>
            </a:r>
            <a:endParaRPr sz="2000">
              <a:latin typeface="Tahoma"/>
              <a:cs typeface="Tahoma"/>
            </a:endParaRPr>
          </a:p>
        </p:txBody>
      </p:sp>
      <p:graphicFrame>
        <p:nvGraphicFramePr>
          <p:cNvPr id="53" name="object 53"/>
          <p:cNvGraphicFramePr>
            <a:graphicFrameLocks noGrp="1"/>
          </p:cNvGraphicFramePr>
          <p:nvPr/>
        </p:nvGraphicFramePr>
        <p:xfrm>
          <a:off x="416636" y="3679325"/>
          <a:ext cx="17302478" cy="3879214"/>
        </p:xfrm>
        <a:graphic>
          <a:graphicData uri="http://schemas.openxmlformats.org/drawingml/2006/table">
            <a:tbl>
              <a:tblPr firstRow="1" bandRow="1">
                <a:tableStyleId>{2D5ABB26-0587-4C30-8999-92F81FD0307C}</a:tableStyleId>
              </a:tblPr>
              <a:tblGrid>
                <a:gridCol w="3439160">
                  <a:extLst>
                    <a:ext uri="{9D8B030D-6E8A-4147-A177-3AD203B41FA5}">
                      <a16:colId xmlns:a16="http://schemas.microsoft.com/office/drawing/2014/main" val="20000"/>
                    </a:ext>
                  </a:extLst>
                </a:gridCol>
                <a:gridCol w="1485264">
                  <a:extLst>
                    <a:ext uri="{9D8B030D-6E8A-4147-A177-3AD203B41FA5}">
                      <a16:colId xmlns:a16="http://schemas.microsoft.com/office/drawing/2014/main" val="20001"/>
                    </a:ext>
                  </a:extLst>
                </a:gridCol>
                <a:gridCol w="1577975">
                  <a:extLst>
                    <a:ext uri="{9D8B030D-6E8A-4147-A177-3AD203B41FA5}">
                      <a16:colId xmlns:a16="http://schemas.microsoft.com/office/drawing/2014/main" val="20002"/>
                    </a:ext>
                  </a:extLst>
                </a:gridCol>
                <a:gridCol w="1520825">
                  <a:extLst>
                    <a:ext uri="{9D8B030D-6E8A-4147-A177-3AD203B41FA5}">
                      <a16:colId xmlns:a16="http://schemas.microsoft.com/office/drawing/2014/main" val="20003"/>
                    </a:ext>
                  </a:extLst>
                </a:gridCol>
                <a:gridCol w="1722120">
                  <a:extLst>
                    <a:ext uri="{9D8B030D-6E8A-4147-A177-3AD203B41FA5}">
                      <a16:colId xmlns:a16="http://schemas.microsoft.com/office/drawing/2014/main" val="20004"/>
                    </a:ext>
                  </a:extLst>
                </a:gridCol>
                <a:gridCol w="1819910">
                  <a:extLst>
                    <a:ext uri="{9D8B030D-6E8A-4147-A177-3AD203B41FA5}">
                      <a16:colId xmlns:a16="http://schemas.microsoft.com/office/drawing/2014/main" val="20005"/>
                    </a:ext>
                  </a:extLst>
                </a:gridCol>
                <a:gridCol w="1985009">
                  <a:extLst>
                    <a:ext uri="{9D8B030D-6E8A-4147-A177-3AD203B41FA5}">
                      <a16:colId xmlns:a16="http://schemas.microsoft.com/office/drawing/2014/main" val="20006"/>
                    </a:ext>
                  </a:extLst>
                </a:gridCol>
                <a:gridCol w="2073275">
                  <a:extLst>
                    <a:ext uri="{9D8B030D-6E8A-4147-A177-3AD203B41FA5}">
                      <a16:colId xmlns:a16="http://schemas.microsoft.com/office/drawing/2014/main" val="20007"/>
                    </a:ext>
                  </a:extLst>
                </a:gridCol>
                <a:gridCol w="1678940">
                  <a:extLst>
                    <a:ext uri="{9D8B030D-6E8A-4147-A177-3AD203B41FA5}">
                      <a16:colId xmlns:a16="http://schemas.microsoft.com/office/drawing/2014/main" val="20008"/>
                    </a:ext>
                  </a:extLst>
                </a:gridCol>
              </a:tblGrid>
              <a:tr h="612140">
                <a:tc>
                  <a:txBody>
                    <a:bodyPr/>
                    <a:lstStyle/>
                    <a:p>
                      <a:pPr marL="635">
                        <a:lnSpc>
                          <a:spcPct val="100000"/>
                        </a:lnSpc>
                        <a:spcBef>
                          <a:spcPts val="145"/>
                        </a:spcBef>
                        <a:tabLst>
                          <a:tab pos="2384425" algn="l"/>
                        </a:tabLst>
                      </a:pPr>
                      <a:r>
                        <a:rPr sz="1700" dirty="0">
                          <a:solidFill>
                            <a:srgbClr val="535353"/>
                          </a:solidFill>
                          <a:latin typeface="Times New Roman"/>
                          <a:cs typeface="Times New Roman"/>
                        </a:rPr>
                        <a:t>Karapiti</a:t>
                      </a:r>
                      <a:r>
                        <a:rPr sz="1700" spc="-80" dirty="0">
                          <a:solidFill>
                            <a:srgbClr val="535353"/>
                          </a:solidFill>
                          <a:latin typeface="Times New Roman"/>
                          <a:cs typeface="Times New Roman"/>
                        </a:rPr>
                        <a:t> </a:t>
                      </a:r>
                      <a:r>
                        <a:rPr sz="1700" dirty="0">
                          <a:solidFill>
                            <a:srgbClr val="535353"/>
                          </a:solidFill>
                          <a:latin typeface="Times New Roman"/>
                          <a:cs typeface="Times New Roman"/>
                        </a:rPr>
                        <a:t>&amp;</a:t>
                      </a:r>
                      <a:r>
                        <a:rPr sz="1700" spc="-90" dirty="0">
                          <a:solidFill>
                            <a:srgbClr val="535353"/>
                          </a:solidFill>
                          <a:latin typeface="Times New Roman"/>
                          <a:cs typeface="Times New Roman"/>
                        </a:rPr>
                        <a:t> </a:t>
                      </a:r>
                      <a:r>
                        <a:rPr sz="1700" dirty="0">
                          <a:solidFill>
                            <a:srgbClr val="535353"/>
                          </a:solidFill>
                          <a:latin typeface="Times New Roman"/>
                          <a:cs typeface="Times New Roman"/>
                        </a:rPr>
                        <a:t>Waikato</a:t>
                      </a:r>
                      <a:r>
                        <a:rPr sz="1700" spc="-70" dirty="0">
                          <a:solidFill>
                            <a:srgbClr val="535353"/>
                          </a:solidFill>
                          <a:latin typeface="Times New Roman"/>
                          <a:cs typeface="Times New Roman"/>
                        </a:rPr>
                        <a:t> </a:t>
                      </a:r>
                      <a:r>
                        <a:rPr sz="1700" spc="-50" dirty="0">
                          <a:solidFill>
                            <a:srgbClr val="535353"/>
                          </a:solidFill>
                          <a:latin typeface="Times New Roman"/>
                          <a:cs typeface="Times New Roman"/>
                        </a:rPr>
                        <a:t>&amp;</a:t>
                      </a:r>
                      <a:r>
                        <a:rPr sz="1700" dirty="0">
                          <a:solidFill>
                            <a:srgbClr val="535353"/>
                          </a:solidFill>
                          <a:latin typeface="Times New Roman"/>
                          <a:cs typeface="Times New Roman"/>
                        </a:rPr>
                        <a:t>	</a:t>
                      </a:r>
                      <a:r>
                        <a:rPr sz="2550" spc="-127" baseline="-27777" dirty="0">
                          <a:solidFill>
                            <a:srgbClr val="535353"/>
                          </a:solidFill>
                          <a:latin typeface="Tahoma"/>
                          <a:cs typeface="Tahoma"/>
                        </a:rPr>
                        <a:t>722</a:t>
                      </a:r>
                      <a:r>
                        <a:rPr sz="2550" spc="-270" baseline="-27777" dirty="0">
                          <a:solidFill>
                            <a:srgbClr val="535353"/>
                          </a:solidFill>
                          <a:latin typeface="Tahoma"/>
                          <a:cs typeface="Tahoma"/>
                        </a:rPr>
                        <a:t> </a:t>
                      </a:r>
                      <a:r>
                        <a:rPr sz="2550" spc="-37" baseline="-27777" dirty="0">
                          <a:solidFill>
                            <a:srgbClr val="535353"/>
                          </a:solidFill>
                          <a:latin typeface="Tahoma"/>
                          <a:cs typeface="Tahoma"/>
                        </a:rPr>
                        <a:t>m2</a:t>
                      </a:r>
                      <a:endParaRPr sz="2550" baseline="-27777">
                        <a:latin typeface="Tahoma"/>
                        <a:cs typeface="Tahoma"/>
                      </a:endParaRPr>
                    </a:p>
                  </a:txBody>
                  <a:tcPr marL="0" marR="0" marT="18415" marB="0"/>
                </a:tc>
                <a:tc>
                  <a:txBody>
                    <a:bodyPr/>
                    <a:lstStyle/>
                    <a:p>
                      <a:pPr marL="370205">
                        <a:lnSpc>
                          <a:spcPct val="100000"/>
                        </a:lnSpc>
                        <a:spcBef>
                          <a:spcPts val="915"/>
                        </a:spcBef>
                      </a:pPr>
                      <a:r>
                        <a:rPr sz="1700" spc="-25" dirty="0">
                          <a:solidFill>
                            <a:srgbClr val="535353"/>
                          </a:solidFill>
                          <a:latin typeface="Tahoma"/>
                          <a:cs typeface="Tahoma"/>
                        </a:rPr>
                        <a:t>750</a:t>
                      </a:r>
                      <a:endParaRPr sz="1700">
                        <a:latin typeface="Tahoma"/>
                        <a:cs typeface="Tahoma"/>
                      </a:endParaRPr>
                    </a:p>
                  </a:txBody>
                  <a:tcPr marL="0" marR="0" marT="116205" marB="0"/>
                </a:tc>
                <a:tc>
                  <a:txBody>
                    <a:bodyPr/>
                    <a:lstStyle/>
                    <a:p>
                      <a:pPr marR="631190" algn="r">
                        <a:lnSpc>
                          <a:spcPct val="100000"/>
                        </a:lnSpc>
                        <a:spcBef>
                          <a:spcPts val="300"/>
                        </a:spcBef>
                      </a:pPr>
                      <a:r>
                        <a:rPr sz="2000" spc="-50" dirty="0">
                          <a:solidFill>
                            <a:srgbClr val="535353"/>
                          </a:solidFill>
                          <a:latin typeface="Tahoma"/>
                          <a:cs typeface="Tahoma"/>
                        </a:rPr>
                        <a:t>-</a:t>
                      </a:r>
                      <a:endParaRPr sz="2000">
                        <a:latin typeface="Tahoma"/>
                        <a:cs typeface="Tahoma"/>
                      </a:endParaRPr>
                    </a:p>
                  </a:txBody>
                  <a:tcPr marL="0" marR="0" marT="38100" marB="0"/>
                </a:tc>
                <a:tc>
                  <a:txBody>
                    <a:bodyPr/>
                    <a:lstStyle/>
                    <a:p>
                      <a:pPr marL="586105">
                        <a:lnSpc>
                          <a:spcPct val="100000"/>
                        </a:lnSpc>
                        <a:spcBef>
                          <a:spcPts val="434"/>
                        </a:spcBef>
                      </a:pPr>
                      <a:r>
                        <a:rPr sz="1700" spc="-25" dirty="0">
                          <a:solidFill>
                            <a:srgbClr val="535353"/>
                          </a:solidFill>
                          <a:latin typeface="Tahoma"/>
                          <a:cs typeface="Tahoma"/>
                        </a:rPr>
                        <a:t>500</a:t>
                      </a:r>
                      <a:endParaRPr sz="1700">
                        <a:latin typeface="Tahoma"/>
                        <a:cs typeface="Tahoma"/>
                      </a:endParaRPr>
                    </a:p>
                  </a:txBody>
                  <a:tcPr marL="0" marR="0" marT="55244" marB="0"/>
                </a:tc>
                <a:tc>
                  <a:txBody>
                    <a:bodyPr/>
                    <a:lstStyle/>
                    <a:p>
                      <a:pPr algn="ctr">
                        <a:lnSpc>
                          <a:spcPct val="100000"/>
                        </a:lnSpc>
                        <a:spcBef>
                          <a:spcPts val="570"/>
                        </a:spcBef>
                      </a:pPr>
                      <a:r>
                        <a:rPr sz="1700" spc="-25" dirty="0">
                          <a:solidFill>
                            <a:srgbClr val="535353"/>
                          </a:solidFill>
                          <a:latin typeface="Tahoma"/>
                          <a:cs typeface="Tahoma"/>
                        </a:rPr>
                        <a:t>650</a:t>
                      </a:r>
                      <a:endParaRPr sz="1700">
                        <a:latin typeface="Tahoma"/>
                        <a:cs typeface="Tahoma"/>
                      </a:endParaRPr>
                    </a:p>
                  </a:txBody>
                  <a:tcPr marL="0" marR="0" marT="72390" marB="0"/>
                </a:tc>
                <a:tc>
                  <a:txBody>
                    <a:bodyPr/>
                    <a:lstStyle/>
                    <a:p>
                      <a:pPr marL="730250">
                        <a:lnSpc>
                          <a:spcPct val="100000"/>
                        </a:lnSpc>
                        <a:spcBef>
                          <a:spcPts val="434"/>
                        </a:spcBef>
                      </a:pPr>
                      <a:r>
                        <a:rPr sz="1700" spc="-25" dirty="0">
                          <a:solidFill>
                            <a:srgbClr val="535353"/>
                          </a:solidFill>
                          <a:latin typeface="Tahoma"/>
                          <a:cs typeface="Tahoma"/>
                        </a:rPr>
                        <a:t>700</a:t>
                      </a:r>
                      <a:endParaRPr sz="1700">
                        <a:latin typeface="Tahoma"/>
                        <a:cs typeface="Tahoma"/>
                      </a:endParaRPr>
                    </a:p>
                  </a:txBody>
                  <a:tcPr marL="0" marR="0" marT="55244" marB="0"/>
                </a:tc>
                <a:tc gridSpan="3">
                  <a:txBody>
                    <a:bodyPr/>
                    <a:lstStyle/>
                    <a:p>
                      <a:pPr marL="173990" algn="ctr">
                        <a:lnSpc>
                          <a:spcPct val="100000"/>
                        </a:lnSpc>
                        <a:spcBef>
                          <a:spcPts val="20"/>
                        </a:spcBef>
                        <a:tabLst>
                          <a:tab pos="2400300" algn="l"/>
                          <a:tab pos="4457065" algn="l"/>
                        </a:tabLst>
                      </a:pPr>
                      <a:r>
                        <a:rPr sz="2550" spc="-37" baseline="1633" dirty="0">
                          <a:solidFill>
                            <a:srgbClr val="535353"/>
                          </a:solidFill>
                          <a:latin typeface="Tahoma"/>
                          <a:cs typeface="Tahoma"/>
                        </a:rPr>
                        <a:t>700</a:t>
                      </a:r>
                      <a:r>
                        <a:rPr sz="2550" baseline="1633" dirty="0">
                          <a:solidFill>
                            <a:srgbClr val="535353"/>
                          </a:solidFill>
                          <a:latin typeface="Tahoma"/>
                          <a:cs typeface="Tahoma"/>
                        </a:rPr>
                        <a:t>	</a:t>
                      </a:r>
                      <a:r>
                        <a:rPr sz="3000" spc="-75" baseline="1388" dirty="0">
                          <a:solidFill>
                            <a:srgbClr val="535353"/>
                          </a:solidFill>
                          <a:latin typeface="Tahoma"/>
                          <a:cs typeface="Tahoma"/>
                        </a:rPr>
                        <a:t>-</a:t>
                      </a:r>
                      <a:r>
                        <a:rPr sz="3000" baseline="1388" dirty="0">
                          <a:solidFill>
                            <a:srgbClr val="535353"/>
                          </a:solidFill>
                          <a:latin typeface="Tahoma"/>
                          <a:cs typeface="Tahoma"/>
                        </a:rPr>
                        <a:t>	</a:t>
                      </a:r>
                      <a:r>
                        <a:rPr sz="2000" spc="-50" dirty="0">
                          <a:solidFill>
                            <a:srgbClr val="535353"/>
                          </a:solidFill>
                          <a:latin typeface="Tahoma"/>
                          <a:cs typeface="Tahoma"/>
                        </a:rPr>
                        <a:t>-</a:t>
                      </a:r>
                      <a:endParaRPr sz="2000">
                        <a:latin typeface="Tahoma"/>
                        <a:cs typeface="Tahoma"/>
                      </a:endParaRPr>
                    </a:p>
                  </a:txBody>
                  <a:tcPr marL="0" marR="0" marT="254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527685">
                <a:tc>
                  <a:txBody>
                    <a:bodyPr/>
                    <a:lstStyle/>
                    <a:p>
                      <a:pPr marL="43815">
                        <a:lnSpc>
                          <a:spcPct val="100000"/>
                        </a:lnSpc>
                        <a:spcBef>
                          <a:spcPts val="20"/>
                        </a:spcBef>
                        <a:tabLst>
                          <a:tab pos="2407920" algn="l"/>
                        </a:tabLst>
                      </a:pPr>
                      <a:r>
                        <a:rPr sz="1700" dirty="0">
                          <a:solidFill>
                            <a:srgbClr val="535353"/>
                          </a:solidFill>
                          <a:latin typeface="Times New Roman"/>
                          <a:cs typeface="Times New Roman"/>
                        </a:rPr>
                        <a:t>Karapiti</a:t>
                      </a:r>
                      <a:r>
                        <a:rPr sz="1700" spc="-75" dirty="0">
                          <a:solidFill>
                            <a:srgbClr val="535353"/>
                          </a:solidFill>
                          <a:latin typeface="Times New Roman"/>
                          <a:cs typeface="Times New Roman"/>
                        </a:rPr>
                        <a:t> </a:t>
                      </a:r>
                      <a:r>
                        <a:rPr sz="1700" dirty="0">
                          <a:solidFill>
                            <a:srgbClr val="535353"/>
                          </a:solidFill>
                          <a:latin typeface="Times New Roman"/>
                          <a:cs typeface="Times New Roman"/>
                        </a:rPr>
                        <a:t>&amp;</a:t>
                      </a:r>
                      <a:r>
                        <a:rPr sz="1700" spc="-80" dirty="0">
                          <a:solidFill>
                            <a:srgbClr val="535353"/>
                          </a:solidFill>
                          <a:latin typeface="Times New Roman"/>
                          <a:cs typeface="Times New Roman"/>
                        </a:rPr>
                        <a:t> </a:t>
                      </a:r>
                      <a:r>
                        <a:rPr sz="1700" spc="-10" dirty="0">
                          <a:solidFill>
                            <a:srgbClr val="535353"/>
                          </a:solidFill>
                          <a:latin typeface="Times New Roman"/>
                          <a:cs typeface="Times New Roman"/>
                        </a:rPr>
                        <a:t>Waikato</a:t>
                      </a:r>
                      <a:r>
                        <a:rPr sz="1700" dirty="0">
                          <a:solidFill>
                            <a:srgbClr val="535353"/>
                          </a:solidFill>
                          <a:latin typeface="Times New Roman"/>
                          <a:cs typeface="Times New Roman"/>
                        </a:rPr>
                        <a:t>	</a:t>
                      </a:r>
                      <a:r>
                        <a:rPr sz="2550" spc="-127" baseline="-26143" dirty="0">
                          <a:solidFill>
                            <a:srgbClr val="535353"/>
                          </a:solidFill>
                          <a:latin typeface="Tahoma"/>
                          <a:cs typeface="Tahoma"/>
                        </a:rPr>
                        <a:t>550</a:t>
                      </a:r>
                      <a:r>
                        <a:rPr sz="2550" spc="-270" baseline="-26143" dirty="0">
                          <a:solidFill>
                            <a:srgbClr val="535353"/>
                          </a:solidFill>
                          <a:latin typeface="Tahoma"/>
                          <a:cs typeface="Tahoma"/>
                        </a:rPr>
                        <a:t> </a:t>
                      </a:r>
                      <a:r>
                        <a:rPr sz="2550" spc="-37" baseline="-26143" dirty="0">
                          <a:solidFill>
                            <a:srgbClr val="535353"/>
                          </a:solidFill>
                          <a:latin typeface="Tahoma"/>
                          <a:cs typeface="Tahoma"/>
                        </a:rPr>
                        <a:t>m2</a:t>
                      </a:r>
                      <a:endParaRPr sz="2550" baseline="-26143">
                        <a:latin typeface="Tahoma"/>
                        <a:cs typeface="Tahoma"/>
                      </a:endParaRPr>
                    </a:p>
                  </a:txBody>
                  <a:tcPr marL="0" marR="0" marT="2540" marB="0">
                    <a:solidFill>
                      <a:srgbClr val="D9D9D9">
                        <a:alpha val="74900"/>
                      </a:srgbClr>
                    </a:solidFill>
                  </a:tcPr>
                </a:tc>
                <a:tc>
                  <a:txBody>
                    <a:bodyPr/>
                    <a:lstStyle/>
                    <a:p>
                      <a:pPr marL="370205">
                        <a:lnSpc>
                          <a:spcPct val="100000"/>
                        </a:lnSpc>
                        <a:spcBef>
                          <a:spcPts val="810"/>
                        </a:spcBef>
                      </a:pPr>
                      <a:r>
                        <a:rPr sz="1700" spc="-25" dirty="0">
                          <a:solidFill>
                            <a:srgbClr val="535353"/>
                          </a:solidFill>
                          <a:latin typeface="Tahoma"/>
                          <a:cs typeface="Tahoma"/>
                        </a:rPr>
                        <a:t>650</a:t>
                      </a:r>
                      <a:endParaRPr sz="1700">
                        <a:latin typeface="Tahoma"/>
                        <a:cs typeface="Tahoma"/>
                      </a:endParaRPr>
                    </a:p>
                  </a:txBody>
                  <a:tcPr marL="0" marR="0" marT="102870" marB="0">
                    <a:solidFill>
                      <a:srgbClr val="D9D9D9">
                        <a:alpha val="74900"/>
                      </a:srgbClr>
                    </a:solidFill>
                  </a:tcPr>
                </a:tc>
                <a:tc>
                  <a:txBody>
                    <a:bodyPr/>
                    <a:lstStyle/>
                    <a:p>
                      <a:pPr marR="572135" algn="r">
                        <a:lnSpc>
                          <a:spcPct val="100000"/>
                        </a:lnSpc>
                        <a:spcBef>
                          <a:spcPts val="894"/>
                        </a:spcBef>
                      </a:pPr>
                      <a:r>
                        <a:rPr sz="1700" spc="-25" dirty="0">
                          <a:solidFill>
                            <a:srgbClr val="535353"/>
                          </a:solidFill>
                          <a:latin typeface="Tahoma"/>
                          <a:cs typeface="Tahoma"/>
                        </a:rPr>
                        <a:t>90</a:t>
                      </a:r>
                      <a:endParaRPr sz="1700">
                        <a:latin typeface="Tahoma"/>
                        <a:cs typeface="Tahoma"/>
                      </a:endParaRPr>
                    </a:p>
                  </a:txBody>
                  <a:tcPr marL="0" marR="0" marT="113664" marB="0">
                    <a:solidFill>
                      <a:srgbClr val="D9D9D9">
                        <a:alpha val="74900"/>
                      </a:srgbClr>
                    </a:solidFill>
                  </a:tcPr>
                </a:tc>
                <a:tc>
                  <a:txBody>
                    <a:bodyPr/>
                    <a:lstStyle/>
                    <a:p>
                      <a:pPr marL="577215">
                        <a:lnSpc>
                          <a:spcPct val="100000"/>
                        </a:lnSpc>
                        <a:spcBef>
                          <a:spcPts val="810"/>
                        </a:spcBef>
                      </a:pPr>
                      <a:r>
                        <a:rPr sz="1700" spc="-25" dirty="0">
                          <a:solidFill>
                            <a:srgbClr val="535353"/>
                          </a:solidFill>
                          <a:latin typeface="Tahoma"/>
                          <a:cs typeface="Tahoma"/>
                        </a:rPr>
                        <a:t>400</a:t>
                      </a:r>
                      <a:endParaRPr sz="1700">
                        <a:latin typeface="Tahoma"/>
                        <a:cs typeface="Tahoma"/>
                      </a:endParaRPr>
                    </a:p>
                  </a:txBody>
                  <a:tcPr marL="0" marR="0" marT="102870" marB="0">
                    <a:solidFill>
                      <a:srgbClr val="D9D9D9">
                        <a:alpha val="74900"/>
                      </a:srgbClr>
                    </a:solidFill>
                  </a:tcPr>
                </a:tc>
                <a:tc>
                  <a:txBody>
                    <a:bodyPr/>
                    <a:lstStyle/>
                    <a:p>
                      <a:pPr marR="189230" algn="ctr">
                        <a:lnSpc>
                          <a:spcPct val="100000"/>
                        </a:lnSpc>
                        <a:spcBef>
                          <a:spcPts val="810"/>
                        </a:spcBef>
                      </a:pPr>
                      <a:r>
                        <a:rPr sz="1700" spc="-50" dirty="0">
                          <a:solidFill>
                            <a:srgbClr val="535353"/>
                          </a:solidFill>
                          <a:latin typeface="Tahoma"/>
                          <a:cs typeface="Tahoma"/>
                        </a:rPr>
                        <a:t>-</a:t>
                      </a:r>
                      <a:endParaRPr sz="1700">
                        <a:latin typeface="Tahoma"/>
                        <a:cs typeface="Tahoma"/>
                      </a:endParaRPr>
                    </a:p>
                  </a:txBody>
                  <a:tcPr marL="0" marR="0" marT="102870" marB="0">
                    <a:solidFill>
                      <a:srgbClr val="D9D9D9">
                        <a:alpha val="74900"/>
                      </a:srgbClr>
                    </a:solidFill>
                  </a:tcPr>
                </a:tc>
                <a:tc>
                  <a:txBody>
                    <a:bodyPr/>
                    <a:lstStyle/>
                    <a:p>
                      <a:pPr marL="702310">
                        <a:lnSpc>
                          <a:spcPct val="100000"/>
                        </a:lnSpc>
                        <a:spcBef>
                          <a:spcPts val="894"/>
                        </a:spcBef>
                      </a:pPr>
                      <a:r>
                        <a:rPr sz="1700" spc="-25" dirty="0">
                          <a:solidFill>
                            <a:srgbClr val="535353"/>
                          </a:solidFill>
                          <a:latin typeface="Tahoma"/>
                          <a:cs typeface="Tahoma"/>
                        </a:rPr>
                        <a:t>600</a:t>
                      </a:r>
                      <a:endParaRPr sz="1700">
                        <a:latin typeface="Tahoma"/>
                        <a:cs typeface="Tahoma"/>
                      </a:endParaRPr>
                    </a:p>
                  </a:txBody>
                  <a:tcPr marL="0" marR="0" marT="113664" marB="0">
                    <a:solidFill>
                      <a:srgbClr val="D9D9D9">
                        <a:alpha val="74900"/>
                      </a:srgbClr>
                    </a:solidFill>
                  </a:tcPr>
                </a:tc>
                <a:tc gridSpan="3">
                  <a:txBody>
                    <a:bodyPr/>
                    <a:lstStyle/>
                    <a:p>
                      <a:pPr marL="774065">
                        <a:lnSpc>
                          <a:spcPct val="100000"/>
                        </a:lnSpc>
                        <a:spcBef>
                          <a:spcPts val="509"/>
                        </a:spcBef>
                        <a:tabLst>
                          <a:tab pos="3000375" algn="l"/>
                          <a:tab pos="5057140" algn="l"/>
                        </a:tabLst>
                      </a:pPr>
                      <a:r>
                        <a:rPr sz="1700" spc="-25" dirty="0">
                          <a:solidFill>
                            <a:srgbClr val="535353"/>
                          </a:solidFill>
                          <a:latin typeface="Tahoma"/>
                          <a:cs typeface="Tahoma"/>
                        </a:rPr>
                        <a:t>300</a:t>
                      </a:r>
                      <a:r>
                        <a:rPr sz="1700" dirty="0">
                          <a:solidFill>
                            <a:srgbClr val="535353"/>
                          </a:solidFill>
                          <a:latin typeface="Tahoma"/>
                          <a:cs typeface="Tahoma"/>
                        </a:rPr>
                        <a:t>	</a:t>
                      </a:r>
                      <a:r>
                        <a:rPr sz="3000" spc="-75" baseline="-11111" dirty="0">
                          <a:solidFill>
                            <a:srgbClr val="535353"/>
                          </a:solidFill>
                          <a:latin typeface="Tahoma"/>
                          <a:cs typeface="Tahoma"/>
                        </a:rPr>
                        <a:t>-</a:t>
                      </a:r>
                      <a:r>
                        <a:rPr sz="3000" baseline="-11111" dirty="0">
                          <a:solidFill>
                            <a:srgbClr val="535353"/>
                          </a:solidFill>
                          <a:latin typeface="Tahoma"/>
                          <a:cs typeface="Tahoma"/>
                        </a:rPr>
                        <a:t>	</a:t>
                      </a:r>
                      <a:r>
                        <a:rPr sz="3000" spc="-75" baseline="-12500" dirty="0">
                          <a:solidFill>
                            <a:srgbClr val="535353"/>
                          </a:solidFill>
                          <a:latin typeface="Tahoma"/>
                          <a:cs typeface="Tahoma"/>
                        </a:rPr>
                        <a:t>-</a:t>
                      </a:r>
                      <a:endParaRPr sz="3000" baseline="-12500">
                        <a:latin typeface="Tahoma"/>
                        <a:cs typeface="Tahoma"/>
                      </a:endParaRPr>
                    </a:p>
                  </a:txBody>
                  <a:tcPr marL="0" marR="0" marT="64769" marB="0">
                    <a:solidFill>
                      <a:srgbClr val="D9D9D9">
                        <a:alpha val="74900"/>
                      </a:srgbClr>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536575">
                <a:tc>
                  <a:txBody>
                    <a:bodyPr/>
                    <a:lstStyle/>
                    <a:p>
                      <a:pPr marL="43815">
                        <a:lnSpc>
                          <a:spcPct val="100000"/>
                        </a:lnSpc>
                        <a:spcBef>
                          <a:spcPts val="680"/>
                        </a:spcBef>
                        <a:tabLst>
                          <a:tab pos="2432050" algn="l"/>
                        </a:tabLst>
                      </a:pPr>
                      <a:r>
                        <a:rPr sz="2550" spc="-30" baseline="1633" dirty="0">
                          <a:solidFill>
                            <a:srgbClr val="535353"/>
                          </a:solidFill>
                          <a:latin typeface="Times New Roman"/>
                          <a:cs typeface="Times New Roman"/>
                        </a:rPr>
                        <a:t>Karapiti</a:t>
                      </a:r>
                      <a:r>
                        <a:rPr sz="2550" spc="-104" baseline="1633" dirty="0">
                          <a:solidFill>
                            <a:srgbClr val="535353"/>
                          </a:solidFill>
                          <a:latin typeface="Times New Roman"/>
                          <a:cs typeface="Times New Roman"/>
                        </a:rPr>
                        <a:t> </a:t>
                      </a:r>
                      <a:r>
                        <a:rPr sz="2550" spc="-30" baseline="1633" dirty="0">
                          <a:solidFill>
                            <a:srgbClr val="535353"/>
                          </a:solidFill>
                          <a:latin typeface="Times New Roman"/>
                          <a:cs typeface="Times New Roman"/>
                        </a:rPr>
                        <a:t>Room</a:t>
                      </a:r>
                      <a:r>
                        <a:rPr sz="2550" baseline="1633" dirty="0">
                          <a:solidFill>
                            <a:srgbClr val="535353"/>
                          </a:solidFill>
                          <a:latin typeface="Times New Roman"/>
                          <a:cs typeface="Times New Roman"/>
                        </a:rPr>
                        <a:t>	</a:t>
                      </a:r>
                      <a:r>
                        <a:rPr sz="1700" spc="-10" dirty="0">
                          <a:solidFill>
                            <a:srgbClr val="535353"/>
                          </a:solidFill>
                          <a:latin typeface="Tahoma"/>
                          <a:cs typeface="Tahoma"/>
                        </a:rPr>
                        <a:t>275m2</a:t>
                      </a:r>
                      <a:endParaRPr sz="1700">
                        <a:latin typeface="Tahoma"/>
                        <a:cs typeface="Tahoma"/>
                      </a:endParaRPr>
                    </a:p>
                  </a:txBody>
                  <a:tcPr marL="0" marR="0" marT="86360" marB="0"/>
                </a:tc>
                <a:tc>
                  <a:txBody>
                    <a:bodyPr/>
                    <a:lstStyle/>
                    <a:p>
                      <a:pPr marL="379095">
                        <a:lnSpc>
                          <a:spcPct val="100000"/>
                        </a:lnSpc>
                        <a:spcBef>
                          <a:spcPts val="815"/>
                        </a:spcBef>
                      </a:pPr>
                      <a:r>
                        <a:rPr sz="1700" spc="-25" dirty="0">
                          <a:solidFill>
                            <a:srgbClr val="535353"/>
                          </a:solidFill>
                          <a:latin typeface="Tahoma"/>
                          <a:cs typeface="Tahoma"/>
                        </a:rPr>
                        <a:t>250</a:t>
                      </a:r>
                      <a:endParaRPr sz="1700">
                        <a:latin typeface="Tahoma"/>
                        <a:cs typeface="Tahoma"/>
                      </a:endParaRPr>
                    </a:p>
                  </a:txBody>
                  <a:tcPr marL="0" marR="0" marT="103505" marB="0"/>
                </a:tc>
                <a:tc>
                  <a:txBody>
                    <a:bodyPr/>
                    <a:lstStyle/>
                    <a:p>
                      <a:pPr marR="569595" algn="r">
                        <a:lnSpc>
                          <a:spcPct val="100000"/>
                        </a:lnSpc>
                        <a:spcBef>
                          <a:spcPts val="695"/>
                        </a:spcBef>
                      </a:pPr>
                      <a:r>
                        <a:rPr sz="1700" spc="-25" dirty="0">
                          <a:solidFill>
                            <a:srgbClr val="535353"/>
                          </a:solidFill>
                          <a:latin typeface="Tahoma"/>
                          <a:cs typeface="Tahoma"/>
                        </a:rPr>
                        <a:t>45</a:t>
                      </a:r>
                      <a:endParaRPr sz="1700">
                        <a:latin typeface="Tahoma"/>
                        <a:cs typeface="Tahoma"/>
                      </a:endParaRPr>
                    </a:p>
                  </a:txBody>
                  <a:tcPr marL="0" marR="0" marT="88265" marB="0"/>
                </a:tc>
                <a:tc>
                  <a:txBody>
                    <a:bodyPr/>
                    <a:lstStyle/>
                    <a:p>
                      <a:pPr marL="586105">
                        <a:lnSpc>
                          <a:spcPct val="100000"/>
                        </a:lnSpc>
                        <a:spcBef>
                          <a:spcPts val="695"/>
                        </a:spcBef>
                      </a:pPr>
                      <a:r>
                        <a:rPr sz="1700" spc="-25" dirty="0">
                          <a:solidFill>
                            <a:srgbClr val="535353"/>
                          </a:solidFill>
                          <a:latin typeface="Tahoma"/>
                          <a:cs typeface="Tahoma"/>
                        </a:rPr>
                        <a:t>200</a:t>
                      </a:r>
                      <a:endParaRPr sz="1700">
                        <a:latin typeface="Tahoma"/>
                        <a:cs typeface="Tahoma"/>
                      </a:endParaRPr>
                    </a:p>
                  </a:txBody>
                  <a:tcPr marL="0" marR="0" marT="88265" marB="0"/>
                </a:tc>
                <a:tc>
                  <a:txBody>
                    <a:bodyPr/>
                    <a:lstStyle/>
                    <a:p>
                      <a:pPr marL="609600">
                        <a:lnSpc>
                          <a:spcPct val="100000"/>
                        </a:lnSpc>
                        <a:spcBef>
                          <a:spcPts val="695"/>
                        </a:spcBef>
                      </a:pPr>
                      <a:r>
                        <a:rPr sz="1700" spc="-25" dirty="0">
                          <a:solidFill>
                            <a:srgbClr val="535353"/>
                          </a:solidFill>
                          <a:latin typeface="Tahoma"/>
                          <a:cs typeface="Tahoma"/>
                        </a:rPr>
                        <a:t>150</a:t>
                      </a:r>
                      <a:endParaRPr sz="1700">
                        <a:latin typeface="Tahoma"/>
                        <a:cs typeface="Tahoma"/>
                      </a:endParaRPr>
                    </a:p>
                  </a:txBody>
                  <a:tcPr marL="0" marR="0" marT="88265" marB="0"/>
                </a:tc>
                <a:tc>
                  <a:txBody>
                    <a:bodyPr/>
                    <a:lstStyle/>
                    <a:p>
                      <a:pPr marL="711835">
                        <a:lnSpc>
                          <a:spcPct val="100000"/>
                        </a:lnSpc>
                        <a:spcBef>
                          <a:spcPts val="605"/>
                        </a:spcBef>
                      </a:pPr>
                      <a:r>
                        <a:rPr sz="1700" spc="-25" dirty="0">
                          <a:solidFill>
                            <a:srgbClr val="535353"/>
                          </a:solidFill>
                          <a:latin typeface="Tahoma"/>
                          <a:cs typeface="Tahoma"/>
                        </a:rPr>
                        <a:t>250</a:t>
                      </a:r>
                      <a:endParaRPr sz="1700">
                        <a:latin typeface="Tahoma"/>
                        <a:cs typeface="Tahoma"/>
                      </a:endParaRPr>
                    </a:p>
                  </a:txBody>
                  <a:tcPr marL="0" marR="0" marT="76835" marB="0"/>
                </a:tc>
                <a:tc gridSpan="3">
                  <a:txBody>
                    <a:bodyPr/>
                    <a:lstStyle/>
                    <a:p>
                      <a:pPr marL="801370">
                        <a:lnSpc>
                          <a:spcPct val="100000"/>
                        </a:lnSpc>
                        <a:spcBef>
                          <a:spcPts val="305"/>
                        </a:spcBef>
                        <a:tabLst>
                          <a:tab pos="2841625" algn="l"/>
                          <a:tab pos="5057140" algn="l"/>
                        </a:tabLst>
                      </a:pPr>
                      <a:r>
                        <a:rPr sz="1700" spc="-25" dirty="0">
                          <a:solidFill>
                            <a:srgbClr val="535353"/>
                          </a:solidFill>
                          <a:latin typeface="Tahoma"/>
                          <a:cs typeface="Tahoma"/>
                        </a:rPr>
                        <a:t>150</a:t>
                      </a:r>
                      <a:r>
                        <a:rPr sz="1700" dirty="0">
                          <a:solidFill>
                            <a:srgbClr val="535353"/>
                          </a:solidFill>
                          <a:latin typeface="Tahoma"/>
                          <a:cs typeface="Tahoma"/>
                        </a:rPr>
                        <a:t>	</a:t>
                      </a:r>
                      <a:r>
                        <a:rPr sz="2550" spc="-37" baseline="4901" dirty="0">
                          <a:solidFill>
                            <a:srgbClr val="535353"/>
                          </a:solidFill>
                          <a:latin typeface="Tahoma"/>
                          <a:cs typeface="Tahoma"/>
                        </a:rPr>
                        <a:t>75</a:t>
                      </a:r>
                      <a:r>
                        <a:rPr sz="2550" baseline="4901" dirty="0">
                          <a:solidFill>
                            <a:srgbClr val="535353"/>
                          </a:solidFill>
                          <a:latin typeface="Tahoma"/>
                          <a:cs typeface="Tahoma"/>
                        </a:rPr>
                        <a:t>	</a:t>
                      </a:r>
                      <a:r>
                        <a:rPr sz="3000" spc="-75" baseline="4166" dirty="0">
                          <a:solidFill>
                            <a:srgbClr val="535353"/>
                          </a:solidFill>
                          <a:latin typeface="Tahoma"/>
                          <a:cs typeface="Tahoma"/>
                        </a:rPr>
                        <a:t>-</a:t>
                      </a:r>
                      <a:endParaRPr sz="3000" baseline="4166">
                        <a:latin typeface="Tahoma"/>
                        <a:cs typeface="Tahoma"/>
                      </a:endParaRPr>
                    </a:p>
                  </a:txBody>
                  <a:tcPr marL="0" marR="0" marT="38735"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341630">
                <a:tc>
                  <a:txBody>
                    <a:bodyPr/>
                    <a:lstStyle/>
                    <a:p>
                      <a:pPr marL="635">
                        <a:lnSpc>
                          <a:spcPct val="100000"/>
                        </a:lnSpc>
                        <a:spcBef>
                          <a:spcPts val="195"/>
                        </a:spcBef>
                        <a:tabLst>
                          <a:tab pos="2432050" algn="l"/>
                        </a:tabLst>
                      </a:pPr>
                      <a:r>
                        <a:rPr sz="1700" spc="-20" dirty="0">
                          <a:solidFill>
                            <a:srgbClr val="535353"/>
                          </a:solidFill>
                          <a:latin typeface="Times New Roman"/>
                          <a:cs typeface="Times New Roman"/>
                        </a:rPr>
                        <a:t>Waikato</a:t>
                      </a:r>
                      <a:r>
                        <a:rPr sz="1700" spc="-70" dirty="0">
                          <a:solidFill>
                            <a:srgbClr val="535353"/>
                          </a:solidFill>
                          <a:latin typeface="Times New Roman"/>
                          <a:cs typeface="Times New Roman"/>
                        </a:rPr>
                        <a:t> </a:t>
                      </a:r>
                      <a:r>
                        <a:rPr sz="1700" spc="-20" dirty="0">
                          <a:solidFill>
                            <a:srgbClr val="535353"/>
                          </a:solidFill>
                          <a:latin typeface="Times New Roman"/>
                          <a:cs typeface="Times New Roman"/>
                        </a:rPr>
                        <a:t>Room</a:t>
                      </a:r>
                      <a:r>
                        <a:rPr sz="1700" dirty="0">
                          <a:solidFill>
                            <a:srgbClr val="535353"/>
                          </a:solidFill>
                          <a:latin typeface="Times New Roman"/>
                          <a:cs typeface="Times New Roman"/>
                        </a:rPr>
                        <a:t>	</a:t>
                      </a:r>
                      <a:r>
                        <a:rPr sz="1700" spc="-10" dirty="0">
                          <a:solidFill>
                            <a:srgbClr val="535353"/>
                          </a:solidFill>
                          <a:latin typeface="Tahoma"/>
                          <a:cs typeface="Tahoma"/>
                        </a:rPr>
                        <a:t>275m2</a:t>
                      </a:r>
                      <a:endParaRPr sz="1700">
                        <a:latin typeface="Tahoma"/>
                        <a:cs typeface="Tahoma"/>
                      </a:endParaRPr>
                    </a:p>
                  </a:txBody>
                  <a:tcPr marL="0" marR="0" marT="24765" marB="0">
                    <a:solidFill>
                      <a:srgbClr val="D9D9D9">
                        <a:alpha val="74900"/>
                      </a:srgbClr>
                    </a:solidFill>
                  </a:tcPr>
                </a:tc>
                <a:tc>
                  <a:txBody>
                    <a:bodyPr/>
                    <a:lstStyle/>
                    <a:p>
                      <a:pPr marL="370205">
                        <a:lnSpc>
                          <a:spcPct val="100000"/>
                        </a:lnSpc>
                        <a:spcBef>
                          <a:spcPts val="75"/>
                        </a:spcBef>
                      </a:pPr>
                      <a:r>
                        <a:rPr sz="1700" spc="-25" dirty="0">
                          <a:solidFill>
                            <a:srgbClr val="535353"/>
                          </a:solidFill>
                          <a:latin typeface="Tahoma"/>
                          <a:cs typeface="Tahoma"/>
                        </a:rPr>
                        <a:t>250</a:t>
                      </a:r>
                      <a:endParaRPr sz="1700">
                        <a:latin typeface="Tahoma"/>
                        <a:cs typeface="Tahoma"/>
                      </a:endParaRPr>
                    </a:p>
                  </a:txBody>
                  <a:tcPr marL="0" marR="0" marT="9525" marB="0">
                    <a:solidFill>
                      <a:srgbClr val="D9D9D9">
                        <a:alpha val="74900"/>
                      </a:srgbClr>
                    </a:solidFill>
                  </a:tcPr>
                </a:tc>
                <a:tc>
                  <a:txBody>
                    <a:bodyPr/>
                    <a:lstStyle/>
                    <a:p>
                      <a:pPr marR="569595" algn="r">
                        <a:lnSpc>
                          <a:spcPct val="100000"/>
                        </a:lnSpc>
                        <a:spcBef>
                          <a:spcPts val="75"/>
                        </a:spcBef>
                      </a:pPr>
                      <a:r>
                        <a:rPr sz="1700" spc="-25" dirty="0">
                          <a:solidFill>
                            <a:srgbClr val="535353"/>
                          </a:solidFill>
                          <a:latin typeface="Tahoma"/>
                          <a:cs typeface="Tahoma"/>
                        </a:rPr>
                        <a:t>45</a:t>
                      </a:r>
                      <a:endParaRPr sz="1700">
                        <a:latin typeface="Tahoma"/>
                        <a:cs typeface="Tahoma"/>
                      </a:endParaRPr>
                    </a:p>
                  </a:txBody>
                  <a:tcPr marL="0" marR="0" marT="9525" marB="0">
                    <a:solidFill>
                      <a:srgbClr val="D9D9D9">
                        <a:alpha val="74900"/>
                      </a:srgbClr>
                    </a:solidFill>
                  </a:tcPr>
                </a:tc>
                <a:tc>
                  <a:txBody>
                    <a:bodyPr/>
                    <a:lstStyle/>
                    <a:p>
                      <a:pPr marL="577215">
                        <a:lnSpc>
                          <a:spcPct val="100000"/>
                        </a:lnSpc>
                        <a:spcBef>
                          <a:spcPts val="125"/>
                        </a:spcBef>
                      </a:pPr>
                      <a:r>
                        <a:rPr sz="1700" spc="-25" dirty="0">
                          <a:solidFill>
                            <a:srgbClr val="535353"/>
                          </a:solidFill>
                          <a:latin typeface="Tahoma"/>
                          <a:cs typeface="Tahoma"/>
                        </a:rPr>
                        <a:t>200</a:t>
                      </a:r>
                      <a:endParaRPr sz="1700">
                        <a:latin typeface="Tahoma"/>
                        <a:cs typeface="Tahoma"/>
                      </a:endParaRPr>
                    </a:p>
                  </a:txBody>
                  <a:tcPr marL="0" marR="0" marT="15875" marB="0">
                    <a:solidFill>
                      <a:srgbClr val="D9D9D9">
                        <a:alpha val="74900"/>
                      </a:srgbClr>
                    </a:solidFill>
                  </a:tcPr>
                </a:tc>
                <a:tc>
                  <a:txBody>
                    <a:bodyPr/>
                    <a:lstStyle/>
                    <a:p>
                      <a:pPr marL="619760">
                        <a:lnSpc>
                          <a:spcPct val="100000"/>
                        </a:lnSpc>
                        <a:spcBef>
                          <a:spcPts val="195"/>
                        </a:spcBef>
                      </a:pPr>
                      <a:r>
                        <a:rPr sz="1700" spc="-25" dirty="0">
                          <a:solidFill>
                            <a:srgbClr val="535353"/>
                          </a:solidFill>
                          <a:latin typeface="Tahoma"/>
                          <a:cs typeface="Tahoma"/>
                        </a:rPr>
                        <a:t>150</a:t>
                      </a:r>
                      <a:endParaRPr sz="1700">
                        <a:latin typeface="Tahoma"/>
                        <a:cs typeface="Tahoma"/>
                      </a:endParaRPr>
                    </a:p>
                  </a:txBody>
                  <a:tcPr marL="0" marR="0" marT="24765" marB="0">
                    <a:solidFill>
                      <a:srgbClr val="D9D9D9">
                        <a:alpha val="74900"/>
                      </a:srgbClr>
                    </a:solidFill>
                  </a:tcPr>
                </a:tc>
                <a:tc>
                  <a:txBody>
                    <a:bodyPr/>
                    <a:lstStyle/>
                    <a:p>
                      <a:pPr marL="720725">
                        <a:lnSpc>
                          <a:spcPct val="100000"/>
                        </a:lnSpc>
                        <a:spcBef>
                          <a:spcPts val="280"/>
                        </a:spcBef>
                      </a:pPr>
                      <a:r>
                        <a:rPr sz="1700" spc="-25" dirty="0">
                          <a:solidFill>
                            <a:srgbClr val="535353"/>
                          </a:solidFill>
                          <a:latin typeface="Tahoma"/>
                          <a:cs typeface="Tahoma"/>
                        </a:rPr>
                        <a:t>250</a:t>
                      </a:r>
                      <a:endParaRPr sz="1700">
                        <a:latin typeface="Tahoma"/>
                        <a:cs typeface="Tahoma"/>
                      </a:endParaRPr>
                    </a:p>
                  </a:txBody>
                  <a:tcPr marL="0" marR="0" marT="35560" marB="0">
                    <a:solidFill>
                      <a:srgbClr val="D9D9D9">
                        <a:alpha val="74900"/>
                      </a:srgbClr>
                    </a:solidFill>
                  </a:tcPr>
                </a:tc>
                <a:tc>
                  <a:txBody>
                    <a:bodyPr/>
                    <a:lstStyle/>
                    <a:p>
                      <a:pPr marL="801370">
                        <a:lnSpc>
                          <a:spcPct val="100000"/>
                        </a:lnSpc>
                        <a:spcBef>
                          <a:spcPts val="360"/>
                        </a:spcBef>
                      </a:pPr>
                      <a:r>
                        <a:rPr sz="1700" spc="-25" dirty="0">
                          <a:solidFill>
                            <a:srgbClr val="535353"/>
                          </a:solidFill>
                          <a:latin typeface="Tahoma"/>
                          <a:cs typeface="Tahoma"/>
                        </a:rPr>
                        <a:t>150</a:t>
                      </a:r>
                      <a:endParaRPr sz="1700">
                        <a:latin typeface="Tahoma"/>
                        <a:cs typeface="Tahoma"/>
                      </a:endParaRPr>
                    </a:p>
                  </a:txBody>
                  <a:tcPr marL="0" marR="0" marB="0">
                    <a:solidFill>
                      <a:srgbClr val="D9D9D9">
                        <a:alpha val="74900"/>
                      </a:srgbClr>
                    </a:solidFill>
                  </a:tcPr>
                </a:tc>
                <a:tc>
                  <a:txBody>
                    <a:bodyPr/>
                    <a:lstStyle/>
                    <a:p>
                      <a:pPr marL="857250">
                        <a:lnSpc>
                          <a:spcPct val="100000"/>
                        </a:lnSpc>
                        <a:spcBef>
                          <a:spcPts val="360"/>
                        </a:spcBef>
                      </a:pPr>
                      <a:r>
                        <a:rPr sz="1700" spc="-25" dirty="0">
                          <a:solidFill>
                            <a:srgbClr val="535353"/>
                          </a:solidFill>
                          <a:latin typeface="Tahoma"/>
                          <a:cs typeface="Tahoma"/>
                        </a:rPr>
                        <a:t>75</a:t>
                      </a:r>
                      <a:endParaRPr sz="1700">
                        <a:latin typeface="Tahoma"/>
                        <a:cs typeface="Tahoma"/>
                      </a:endParaRPr>
                    </a:p>
                  </a:txBody>
                  <a:tcPr marL="0" marR="0" marB="0">
                    <a:solidFill>
                      <a:srgbClr val="D9D9D9">
                        <a:alpha val="74900"/>
                      </a:srgbClr>
                    </a:solidFill>
                  </a:tcPr>
                </a:tc>
                <a:tc>
                  <a:txBody>
                    <a:bodyPr/>
                    <a:lstStyle/>
                    <a:p>
                      <a:pPr marR="591820" algn="r">
                        <a:lnSpc>
                          <a:spcPts val="2325"/>
                        </a:lnSpc>
                      </a:pPr>
                      <a:r>
                        <a:rPr sz="2000" spc="-50" dirty="0">
                          <a:solidFill>
                            <a:srgbClr val="535353"/>
                          </a:solidFill>
                          <a:latin typeface="Tahoma"/>
                          <a:cs typeface="Tahoma"/>
                        </a:rPr>
                        <a:t>-</a:t>
                      </a:r>
                      <a:endParaRPr sz="2000">
                        <a:latin typeface="Tahoma"/>
                        <a:cs typeface="Tahoma"/>
                      </a:endParaRPr>
                    </a:p>
                  </a:txBody>
                  <a:tcPr marL="0" marR="0" marT="0" marB="0">
                    <a:solidFill>
                      <a:srgbClr val="D9D9D9">
                        <a:alpha val="74900"/>
                      </a:srgbClr>
                    </a:solidFill>
                  </a:tcPr>
                </a:tc>
                <a:extLst>
                  <a:ext uri="{0D108BD9-81ED-4DB2-BD59-A6C34878D82A}">
                    <a16:rowId xmlns:a16="http://schemas.microsoft.com/office/drawing/2014/main" val="10003"/>
                  </a:ext>
                </a:extLst>
              </a:tr>
              <a:tr h="440690">
                <a:tc>
                  <a:txBody>
                    <a:bodyPr/>
                    <a:lstStyle/>
                    <a:p>
                      <a:pPr marL="635">
                        <a:lnSpc>
                          <a:spcPct val="100000"/>
                        </a:lnSpc>
                        <a:spcBef>
                          <a:spcPts val="415"/>
                        </a:spcBef>
                        <a:tabLst>
                          <a:tab pos="2432050" algn="l"/>
                        </a:tabLst>
                      </a:pPr>
                      <a:r>
                        <a:rPr sz="1700" dirty="0">
                          <a:solidFill>
                            <a:srgbClr val="535353"/>
                          </a:solidFill>
                          <a:latin typeface="Times New Roman"/>
                          <a:cs typeface="Times New Roman"/>
                        </a:rPr>
                        <a:t>Graham</a:t>
                      </a:r>
                      <a:r>
                        <a:rPr sz="1700" spc="-110" dirty="0">
                          <a:solidFill>
                            <a:srgbClr val="535353"/>
                          </a:solidFill>
                          <a:latin typeface="Times New Roman"/>
                          <a:cs typeface="Times New Roman"/>
                        </a:rPr>
                        <a:t> </a:t>
                      </a:r>
                      <a:r>
                        <a:rPr sz="1700" spc="-55" dirty="0">
                          <a:solidFill>
                            <a:srgbClr val="535353"/>
                          </a:solidFill>
                          <a:latin typeface="Times New Roman"/>
                          <a:cs typeface="Times New Roman"/>
                        </a:rPr>
                        <a:t>Rooms</a:t>
                      </a:r>
                      <a:r>
                        <a:rPr sz="1700" spc="-95" dirty="0">
                          <a:solidFill>
                            <a:srgbClr val="535353"/>
                          </a:solidFill>
                          <a:latin typeface="Times New Roman"/>
                          <a:cs typeface="Times New Roman"/>
                        </a:rPr>
                        <a:t> </a:t>
                      </a:r>
                      <a:r>
                        <a:rPr sz="1700" spc="50" dirty="0">
                          <a:solidFill>
                            <a:srgbClr val="535353"/>
                          </a:solidFill>
                          <a:latin typeface="Times New Roman"/>
                          <a:cs typeface="Times New Roman"/>
                        </a:rPr>
                        <a:t>I</a:t>
                      </a:r>
                      <a:r>
                        <a:rPr sz="1700" spc="-70" dirty="0">
                          <a:solidFill>
                            <a:srgbClr val="535353"/>
                          </a:solidFill>
                          <a:latin typeface="Times New Roman"/>
                          <a:cs typeface="Times New Roman"/>
                        </a:rPr>
                        <a:t> </a:t>
                      </a:r>
                      <a:r>
                        <a:rPr sz="1700" spc="-20" dirty="0">
                          <a:solidFill>
                            <a:srgbClr val="535353"/>
                          </a:solidFill>
                          <a:latin typeface="Times New Roman"/>
                          <a:cs typeface="Times New Roman"/>
                        </a:rPr>
                        <a:t>&amp;</a:t>
                      </a:r>
                      <a:r>
                        <a:rPr sz="1700" spc="-75" dirty="0">
                          <a:solidFill>
                            <a:srgbClr val="535353"/>
                          </a:solidFill>
                          <a:latin typeface="Times New Roman"/>
                          <a:cs typeface="Times New Roman"/>
                        </a:rPr>
                        <a:t> </a:t>
                      </a:r>
                      <a:r>
                        <a:rPr sz="1700" spc="-25" dirty="0">
                          <a:solidFill>
                            <a:srgbClr val="535353"/>
                          </a:solidFill>
                          <a:latin typeface="Times New Roman"/>
                          <a:cs typeface="Times New Roman"/>
                        </a:rPr>
                        <a:t>II</a:t>
                      </a:r>
                      <a:r>
                        <a:rPr sz="1700" dirty="0">
                          <a:solidFill>
                            <a:srgbClr val="535353"/>
                          </a:solidFill>
                          <a:latin typeface="Times New Roman"/>
                          <a:cs typeface="Times New Roman"/>
                        </a:rPr>
                        <a:t>	</a:t>
                      </a:r>
                      <a:r>
                        <a:rPr sz="2550" spc="-15" baseline="11437" dirty="0">
                          <a:solidFill>
                            <a:srgbClr val="535353"/>
                          </a:solidFill>
                          <a:latin typeface="Tahoma"/>
                          <a:cs typeface="Tahoma"/>
                        </a:rPr>
                        <a:t>172m2</a:t>
                      </a:r>
                      <a:endParaRPr sz="2550" baseline="11437">
                        <a:latin typeface="Tahoma"/>
                        <a:cs typeface="Tahoma"/>
                      </a:endParaRPr>
                    </a:p>
                  </a:txBody>
                  <a:tcPr marL="0" marR="0" marT="52705" marB="0"/>
                </a:tc>
                <a:tc>
                  <a:txBody>
                    <a:bodyPr/>
                    <a:lstStyle/>
                    <a:p>
                      <a:pPr marL="379095">
                        <a:lnSpc>
                          <a:spcPts val="1995"/>
                        </a:lnSpc>
                      </a:pPr>
                      <a:r>
                        <a:rPr sz="1700" spc="-25" dirty="0">
                          <a:solidFill>
                            <a:srgbClr val="535353"/>
                          </a:solidFill>
                          <a:latin typeface="Tahoma"/>
                          <a:cs typeface="Tahoma"/>
                        </a:rPr>
                        <a:t>130</a:t>
                      </a:r>
                      <a:endParaRPr sz="1700">
                        <a:latin typeface="Tahoma"/>
                        <a:cs typeface="Tahoma"/>
                      </a:endParaRPr>
                    </a:p>
                  </a:txBody>
                  <a:tcPr marL="0" marR="0" marT="0" marB="0"/>
                </a:tc>
                <a:tc>
                  <a:txBody>
                    <a:bodyPr/>
                    <a:lstStyle/>
                    <a:p>
                      <a:pPr marR="569595" algn="r">
                        <a:lnSpc>
                          <a:spcPct val="100000"/>
                        </a:lnSpc>
                        <a:spcBef>
                          <a:spcPts val="50"/>
                        </a:spcBef>
                      </a:pPr>
                      <a:r>
                        <a:rPr sz="1700" spc="-25" dirty="0">
                          <a:solidFill>
                            <a:srgbClr val="535353"/>
                          </a:solidFill>
                          <a:latin typeface="Tahoma"/>
                          <a:cs typeface="Tahoma"/>
                        </a:rPr>
                        <a:t>40</a:t>
                      </a:r>
                      <a:endParaRPr sz="1700">
                        <a:latin typeface="Tahoma"/>
                        <a:cs typeface="Tahoma"/>
                      </a:endParaRPr>
                    </a:p>
                  </a:txBody>
                  <a:tcPr marL="0" marR="0" marT="6350" marB="0"/>
                </a:tc>
                <a:tc>
                  <a:txBody>
                    <a:bodyPr/>
                    <a:lstStyle/>
                    <a:p>
                      <a:pPr marL="577215">
                        <a:lnSpc>
                          <a:spcPct val="100000"/>
                        </a:lnSpc>
                        <a:spcBef>
                          <a:spcPts val="100"/>
                        </a:spcBef>
                      </a:pPr>
                      <a:r>
                        <a:rPr sz="1700" spc="-25" dirty="0">
                          <a:solidFill>
                            <a:srgbClr val="535353"/>
                          </a:solidFill>
                          <a:latin typeface="Tahoma"/>
                          <a:cs typeface="Tahoma"/>
                        </a:rPr>
                        <a:t>130</a:t>
                      </a:r>
                      <a:endParaRPr sz="1700">
                        <a:latin typeface="Tahoma"/>
                        <a:cs typeface="Tahoma"/>
                      </a:endParaRPr>
                    </a:p>
                  </a:txBody>
                  <a:tcPr marL="0" marR="0" marT="12700" marB="0"/>
                </a:tc>
                <a:tc>
                  <a:txBody>
                    <a:bodyPr/>
                    <a:lstStyle/>
                    <a:p>
                      <a:pPr marL="618490">
                        <a:lnSpc>
                          <a:spcPct val="100000"/>
                        </a:lnSpc>
                        <a:spcBef>
                          <a:spcPts val="100"/>
                        </a:spcBef>
                      </a:pPr>
                      <a:r>
                        <a:rPr sz="1700" spc="-25" dirty="0">
                          <a:solidFill>
                            <a:srgbClr val="535353"/>
                          </a:solidFill>
                          <a:latin typeface="Tahoma"/>
                          <a:cs typeface="Tahoma"/>
                        </a:rPr>
                        <a:t>100</a:t>
                      </a:r>
                      <a:endParaRPr sz="1700">
                        <a:latin typeface="Tahoma"/>
                        <a:cs typeface="Tahoma"/>
                      </a:endParaRPr>
                    </a:p>
                  </a:txBody>
                  <a:tcPr marL="0" marR="0" marT="12700" marB="0"/>
                </a:tc>
                <a:tc>
                  <a:txBody>
                    <a:bodyPr/>
                    <a:lstStyle/>
                    <a:p>
                      <a:pPr marL="702310">
                        <a:lnSpc>
                          <a:spcPts val="1925"/>
                        </a:lnSpc>
                      </a:pPr>
                      <a:r>
                        <a:rPr sz="1700" spc="-25" dirty="0">
                          <a:solidFill>
                            <a:srgbClr val="535353"/>
                          </a:solidFill>
                          <a:latin typeface="Tahoma"/>
                          <a:cs typeface="Tahoma"/>
                        </a:rPr>
                        <a:t>130</a:t>
                      </a:r>
                      <a:endParaRPr sz="1700">
                        <a:latin typeface="Tahoma"/>
                        <a:cs typeface="Tahoma"/>
                      </a:endParaRPr>
                    </a:p>
                  </a:txBody>
                  <a:tcPr marL="0" marR="0" marT="0" marB="0"/>
                </a:tc>
                <a:tc>
                  <a:txBody>
                    <a:bodyPr/>
                    <a:lstStyle/>
                    <a:p>
                      <a:pPr marL="774065">
                        <a:lnSpc>
                          <a:spcPts val="1995"/>
                        </a:lnSpc>
                      </a:pPr>
                      <a:r>
                        <a:rPr sz="1700" spc="-25" dirty="0">
                          <a:solidFill>
                            <a:srgbClr val="535353"/>
                          </a:solidFill>
                          <a:latin typeface="Tahoma"/>
                          <a:cs typeface="Tahoma"/>
                        </a:rPr>
                        <a:t>100</a:t>
                      </a:r>
                      <a:endParaRPr sz="1700">
                        <a:latin typeface="Tahoma"/>
                        <a:cs typeface="Tahoma"/>
                      </a:endParaRPr>
                    </a:p>
                  </a:txBody>
                  <a:tcPr marL="0" marR="0" marT="0" marB="0"/>
                </a:tc>
                <a:tc>
                  <a:txBody>
                    <a:bodyPr/>
                    <a:lstStyle/>
                    <a:p>
                      <a:pPr marL="857250">
                        <a:lnSpc>
                          <a:spcPts val="1995"/>
                        </a:lnSpc>
                      </a:pPr>
                      <a:r>
                        <a:rPr sz="1700" spc="-25" dirty="0">
                          <a:solidFill>
                            <a:srgbClr val="535353"/>
                          </a:solidFill>
                          <a:latin typeface="Tahoma"/>
                          <a:cs typeface="Tahoma"/>
                        </a:rPr>
                        <a:t>55</a:t>
                      </a:r>
                      <a:endParaRPr sz="1700">
                        <a:latin typeface="Tahoma"/>
                        <a:cs typeface="Tahoma"/>
                      </a:endParaRPr>
                    </a:p>
                  </a:txBody>
                  <a:tcPr marL="0" marR="0" marT="0" marB="0"/>
                </a:tc>
                <a:tc>
                  <a:txBody>
                    <a:bodyPr/>
                    <a:lstStyle/>
                    <a:p>
                      <a:pPr marR="591820" algn="r">
                        <a:lnSpc>
                          <a:spcPts val="2230"/>
                        </a:lnSpc>
                      </a:pPr>
                      <a:r>
                        <a:rPr sz="2000" spc="-50" dirty="0">
                          <a:solidFill>
                            <a:srgbClr val="535353"/>
                          </a:solidFill>
                          <a:latin typeface="Tahoma"/>
                          <a:cs typeface="Tahoma"/>
                        </a:rPr>
                        <a:t>-</a:t>
                      </a:r>
                      <a:endParaRPr sz="2000">
                        <a:latin typeface="Tahoma"/>
                        <a:cs typeface="Tahoma"/>
                      </a:endParaRPr>
                    </a:p>
                  </a:txBody>
                  <a:tcPr marL="0" marR="0" marT="0" marB="0"/>
                </a:tc>
                <a:extLst>
                  <a:ext uri="{0D108BD9-81ED-4DB2-BD59-A6C34878D82A}">
                    <a16:rowId xmlns:a16="http://schemas.microsoft.com/office/drawing/2014/main" val="10004"/>
                  </a:ext>
                </a:extLst>
              </a:tr>
              <a:tr h="340995">
                <a:tc>
                  <a:txBody>
                    <a:bodyPr/>
                    <a:lstStyle/>
                    <a:p>
                      <a:pPr marL="43815">
                        <a:lnSpc>
                          <a:spcPct val="100000"/>
                        </a:lnSpc>
                        <a:spcBef>
                          <a:spcPts val="334"/>
                        </a:spcBef>
                        <a:tabLst>
                          <a:tab pos="2432050" algn="l"/>
                        </a:tabLst>
                      </a:pPr>
                      <a:r>
                        <a:rPr sz="1700" spc="-45" dirty="0">
                          <a:solidFill>
                            <a:srgbClr val="535353"/>
                          </a:solidFill>
                          <a:latin typeface="Times New Roman"/>
                          <a:cs typeface="Times New Roman"/>
                        </a:rPr>
                        <a:t>Heritage</a:t>
                      </a:r>
                      <a:r>
                        <a:rPr sz="1700" spc="-75" dirty="0">
                          <a:solidFill>
                            <a:srgbClr val="535353"/>
                          </a:solidFill>
                          <a:latin typeface="Times New Roman"/>
                          <a:cs typeface="Times New Roman"/>
                        </a:rPr>
                        <a:t> </a:t>
                      </a:r>
                      <a:r>
                        <a:rPr sz="1700" spc="-20" dirty="0">
                          <a:solidFill>
                            <a:srgbClr val="535353"/>
                          </a:solidFill>
                          <a:latin typeface="Times New Roman"/>
                          <a:cs typeface="Times New Roman"/>
                        </a:rPr>
                        <a:t>Room</a:t>
                      </a:r>
                      <a:r>
                        <a:rPr sz="1700" dirty="0">
                          <a:solidFill>
                            <a:srgbClr val="535353"/>
                          </a:solidFill>
                          <a:latin typeface="Times New Roman"/>
                          <a:cs typeface="Times New Roman"/>
                        </a:rPr>
                        <a:t>	</a:t>
                      </a:r>
                      <a:r>
                        <a:rPr sz="2550" spc="-15" baseline="-4901" dirty="0">
                          <a:solidFill>
                            <a:srgbClr val="535353"/>
                          </a:solidFill>
                          <a:latin typeface="Tahoma"/>
                          <a:cs typeface="Tahoma"/>
                        </a:rPr>
                        <a:t>141m2</a:t>
                      </a:r>
                      <a:endParaRPr sz="2550" baseline="-4901">
                        <a:latin typeface="Tahoma"/>
                        <a:cs typeface="Tahoma"/>
                      </a:endParaRPr>
                    </a:p>
                  </a:txBody>
                  <a:tcPr marL="0" marR="0" marT="42544" marB="0">
                    <a:solidFill>
                      <a:srgbClr val="D9D9D9">
                        <a:alpha val="74900"/>
                      </a:srgbClr>
                    </a:solidFill>
                  </a:tcPr>
                </a:tc>
                <a:tc>
                  <a:txBody>
                    <a:bodyPr/>
                    <a:lstStyle/>
                    <a:p>
                      <a:pPr marL="370205">
                        <a:lnSpc>
                          <a:spcPct val="100000"/>
                        </a:lnSpc>
                        <a:spcBef>
                          <a:spcPts val="309"/>
                        </a:spcBef>
                      </a:pPr>
                      <a:r>
                        <a:rPr sz="1700" spc="-25" dirty="0">
                          <a:solidFill>
                            <a:srgbClr val="535353"/>
                          </a:solidFill>
                          <a:latin typeface="Tahoma"/>
                          <a:cs typeface="Tahoma"/>
                        </a:rPr>
                        <a:t>120</a:t>
                      </a:r>
                      <a:endParaRPr sz="1700">
                        <a:latin typeface="Tahoma"/>
                        <a:cs typeface="Tahoma"/>
                      </a:endParaRPr>
                    </a:p>
                  </a:txBody>
                  <a:tcPr marL="0" marR="0" marT="39369" marB="0">
                    <a:solidFill>
                      <a:srgbClr val="D9D9D9">
                        <a:alpha val="74900"/>
                      </a:srgbClr>
                    </a:solidFill>
                  </a:tcPr>
                </a:tc>
                <a:tc>
                  <a:txBody>
                    <a:bodyPr/>
                    <a:lstStyle/>
                    <a:p>
                      <a:pPr marR="569595" algn="r">
                        <a:lnSpc>
                          <a:spcPct val="100000"/>
                        </a:lnSpc>
                        <a:spcBef>
                          <a:spcPts val="475"/>
                        </a:spcBef>
                      </a:pPr>
                      <a:r>
                        <a:rPr sz="1700" spc="-25" dirty="0">
                          <a:solidFill>
                            <a:srgbClr val="535353"/>
                          </a:solidFill>
                          <a:latin typeface="Tahoma"/>
                          <a:cs typeface="Tahoma"/>
                        </a:rPr>
                        <a:t>35</a:t>
                      </a:r>
                      <a:endParaRPr sz="1700">
                        <a:latin typeface="Tahoma"/>
                        <a:cs typeface="Tahoma"/>
                      </a:endParaRPr>
                    </a:p>
                  </a:txBody>
                  <a:tcPr marL="0" marR="0" marT="60325" marB="0">
                    <a:solidFill>
                      <a:srgbClr val="D9D9D9">
                        <a:alpha val="74900"/>
                      </a:srgbClr>
                    </a:solidFill>
                  </a:tcPr>
                </a:tc>
                <a:tc>
                  <a:txBody>
                    <a:bodyPr/>
                    <a:lstStyle/>
                    <a:p>
                      <a:pPr marL="577215">
                        <a:lnSpc>
                          <a:spcPct val="100000"/>
                        </a:lnSpc>
                        <a:spcBef>
                          <a:spcPts val="309"/>
                        </a:spcBef>
                      </a:pPr>
                      <a:r>
                        <a:rPr sz="1700" spc="-25" dirty="0">
                          <a:solidFill>
                            <a:srgbClr val="535353"/>
                          </a:solidFill>
                          <a:latin typeface="Tahoma"/>
                          <a:cs typeface="Tahoma"/>
                        </a:rPr>
                        <a:t>120</a:t>
                      </a:r>
                      <a:endParaRPr sz="1700">
                        <a:latin typeface="Tahoma"/>
                        <a:cs typeface="Tahoma"/>
                      </a:endParaRPr>
                    </a:p>
                  </a:txBody>
                  <a:tcPr marL="0" marR="0" marT="39369" marB="0">
                    <a:solidFill>
                      <a:srgbClr val="D9D9D9">
                        <a:alpha val="74900"/>
                      </a:srgbClr>
                    </a:solidFill>
                  </a:tcPr>
                </a:tc>
                <a:tc>
                  <a:txBody>
                    <a:bodyPr/>
                    <a:lstStyle/>
                    <a:p>
                      <a:pPr marR="189230" algn="ctr">
                        <a:lnSpc>
                          <a:spcPct val="100000"/>
                        </a:lnSpc>
                        <a:spcBef>
                          <a:spcPts val="10"/>
                        </a:spcBef>
                      </a:pPr>
                      <a:r>
                        <a:rPr sz="2000" spc="-50" dirty="0">
                          <a:solidFill>
                            <a:srgbClr val="535353"/>
                          </a:solidFill>
                          <a:latin typeface="Tahoma"/>
                          <a:cs typeface="Tahoma"/>
                        </a:rPr>
                        <a:t>-</a:t>
                      </a:r>
                      <a:endParaRPr sz="2000">
                        <a:latin typeface="Tahoma"/>
                        <a:cs typeface="Tahoma"/>
                      </a:endParaRPr>
                    </a:p>
                  </a:txBody>
                  <a:tcPr marL="0" marR="0" marT="1270" marB="0">
                    <a:solidFill>
                      <a:srgbClr val="D9D9D9">
                        <a:alpha val="74900"/>
                      </a:srgbClr>
                    </a:solidFill>
                  </a:tcPr>
                </a:tc>
                <a:tc>
                  <a:txBody>
                    <a:bodyPr/>
                    <a:lstStyle/>
                    <a:p>
                      <a:pPr marL="720725">
                        <a:lnSpc>
                          <a:spcPct val="100000"/>
                        </a:lnSpc>
                        <a:spcBef>
                          <a:spcPts val="475"/>
                        </a:spcBef>
                      </a:pPr>
                      <a:r>
                        <a:rPr sz="1700" spc="-25" dirty="0">
                          <a:solidFill>
                            <a:srgbClr val="535353"/>
                          </a:solidFill>
                          <a:latin typeface="Tahoma"/>
                          <a:cs typeface="Tahoma"/>
                        </a:rPr>
                        <a:t>90</a:t>
                      </a:r>
                      <a:endParaRPr sz="1700">
                        <a:latin typeface="Tahoma"/>
                        <a:cs typeface="Tahoma"/>
                      </a:endParaRPr>
                    </a:p>
                  </a:txBody>
                  <a:tcPr marL="0" marR="0" marT="60325" marB="0">
                    <a:solidFill>
                      <a:srgbClr val="D9D9D9">
                        <a:alpha val="74900"/>
                      </a:srgbClr>
                    </a:solidFill>
                  </a:tcPr>
                </a:tc>
                <a:tc>
                  <a:txBody>
                    <a:bodyPr/>
                    <a:lstStyle/>
                    <a:p>
                      <a:pPr marL="780415">
                        <a:lnSpc>
                          <a:spcPct val="100000"/>
                        </a:lnSpc>
                        <a:spcBef>
                          <a:spcPts val="310"/>
                        </a:spcBef>
                      </a:pPr>
                      <a:r>
                        <a:rPr sz="1700" spc="-25" dirty="0">
                          <a:solidFill>
                            <a:srgbClr val="535353"/>
                          </a:solidFill>
                          <a:latin typeface="Tahoma"/>
                          <a:cs typeface="Tahoma"/>
                        </a:rPr>
                        <a:t>60</a:t>
                      </a:r>
                      <a:endParaRPr sz="1700">
                        <a:latin typeface="Tahoma"/>
                        <a:cs typeface="Tahoma"/>
                      </a:endParaRPr>
                    </a:p>
                  </a:txBody>
                  <a:tcPr marL="0" marR="0" marT="39370" marB="0">
                    <a:solidFill>
                      <a:srgbClr val="D9D9D9">
                        <a:alpha val="74900"/>
                      </a:srgbClr>
                    </a:solidFill>
                  </a:tcPr>
                </a:tc>
                <a:tc>
                  <a:txBody>
                    <a:bodyPr/>
                    <a:lstStyle/>
                    <a:p>
                      <a:pPr marL="857250">
                        <a:lnSpc>
                          <a:spcPct val="100000"/>
                        </a:lnSpc>
                        <a:spcBef>
                          <a:spcPts val="280"/>
                        </a:spcBef>
                      </a:pPr>
                      <a:r>
                        <a:rPr sz="1700" spc="-25" dirty="0">
                          <a:solidFill>
                            <a:srgbClr val="535353"/>
                          </a:solidFill>
                          <a:latin typeface="Tahoma"/>
                          <a:cs typeface="Tahoma"/>
                        </a:rPr>
                        <a:t>45</a:t>
                      </a:r>
                      <a:endParaRPr sz="1700">
                        <a:latin typeface="Tahoma"/>
                        <a:cs typeface="Tahoma"/>
                      </a:endParaRPr>
                    </a:p>
                  </a:txBody>
                  <a:tcPr marL="0" marR="0" marT="35560" marB="0">
                    <a:solidFill>
                      <a:srgbClr val="D9D9D9">
                        <a:alpha val="74900"/>
                      </a:srgbClr>
                    </a:solidFill>
                  </a:tcPr>
                </a:tc>
                <a:tc>
                  <a:txBody>
                    <a:bodyPr/>
                    <a:lstStyle/>
                    <a:p>
                      <a:pPr marR="591820" algn="r">
                        <a:lnSpc>
                          <a:spcPts val="2250"/>
                        </a:lnSpc>
                      </a:pPr>
                      <a:r>
                        <a:rPr sz="2000" spc="-50" dirty="0">
                          <a:solidFill>
                            <a:srgbClr val="535353"/>
                          </a:solidFill>
                          <a:latin typeface="Tahoma"/>
                          <a:cs typeface="Tahoma"/>
                        </a:rPr>
                        <a:t>-</a:t>
                      </a:r>
                      <a:endParaRPr sz="2000">
                        <a:latin typeface="Tahoma"/>
                        <a:cs typeface="Tahoma"/>
                      </a:endParaRPr>
                    </a:p>
                  </a:txBody>
                  <a:tcPr marL="0" marR="0" marT="0" marB="0">
                    <a:solidFill>
                      <a:srgbClr val="D9D9D9">
                        <a:alpha val="74900"/>
                      </a:srgbClr>
                    </a:solidFill>
                  </a:tcPr>
                </a:tc>
                <a:extLst>
                  <a:ext uri="{0D108BD9-81ED-4DB2-BD59-A6C34878D82A}">
                    <a16:rowId xmlns:a16="http://schemas.microsoft.com/office/drawing/2014/main" val="10005"/>
                  </a:ext>
                </a:extLst>
              </a:tr>
              <a:tr h="416559">
                <a:tc>
                  <a:txBody>
                    <a:bodyPr/>
                    <a:lstStyle/>
                    <a:p>
                      <a:pPr>
                        <a:lnSpc>
                          <a:spcPct val="100000"/>
                        </a:lnSpc>
                        <a:spcBef>
                          <a:spcPts val="260"/>
                        </a:spcBef>
                        <a:tabLst>
                          <a:tab pos="2455545" algn="l"/>
                        </a:tabLst>
                      </a:pPr>
                      <a:r>
                        <a:rPr sz="1700" dirty="0">
                          <a:solidFill>
                            <a:srgbClr val="535353"/>
                          </a:solidFill>
                          <a:latin typeface="Times New Roman"/>
                          <a:cs typeface="Times New Roman"/>
                        </a:rPr>
                        <a:t>Graham</a:t>
                      </a:r>
                      <a:r>
                        <a:rPr sz="1700" spc="-95" dirty="0">
                          <a:solidFill>
                            <a:srgbClr val="535353"/>
                          </a:solidFill>
                          <a:latin typeface="Times New Roman"/>
                          <a:cs typeface="Times New Roman"/>
                        </a:rPr>
                        <a:t> </a:t>
                      </a:r>
                      <a:r>
                        <a:rPr sz="1700" spc="-55" dirty="0">
                          <a:solidFill>
                            <a:srgbClr val="535353"/>
                          </a:solidFill>
                          <a:latin typeface="Times New Roman"/>
                          <a:cs typeface="Times New Roman"/>
                        </a:rPr>
                        <a:t>Rooms</a:t>
                      </a:r>
                      <a:r>
                        <a:rPr sz="1700" spc="-70" dirty="0">
                          <a:solidFill>
                            <a:srgbClr val="535353"/>
                          </a:solidFill>
                          <a:latin typeface="Times New Roman"/>
                          <a:cs typeface="Times New Roman"/>
                        </a:rPr>
                        <a:t> </a:t>
                      </a:r>
                      <a:r>
                        <a:rPr sz="1700" dirty="0">
                          <a:solidFill>
                            <a:srgbClr val="535353"/>
                          </a:solidFill>
                          <a:latin typeface="Times New Roman"/>
                          <a:cs typeface="Times New Roman"/>
                        </a:rPr>
                        <a:t>I	</a:t>
                      </a:r>
                      <a:r>
                        <a:rPr sz="2550" spc="-15" baseline="6535" dirty="0">
                          <a:solidFill>
                            <a:srgbClr val="535353"/>
                          </a:solidFill>
                          <a:latin typeface="Tahoma"/>
                          <a:cs typeface="Tahoma"/>
                        </a:rPr>
                        <a:t>100m2</a:t>
                      </a:r>
                      <a:endParaRPr sz="2550" baseline="6535">
                        <a:latin typeface="Tahoma"/>
                        <a:cs typeface="Tahoma"/>
                      </a:endParaRPr>
                    </a:p>
                  </a:txBody>
                  <a:tcPr marL="0" marR="0" marT="33020" marB="0"/>
                </a:tc>
                <a:tc>
                  <a:txBody>
                    <a:bodyPr/>
                    <a:lstStyle/>
                    <a:p>
                      <a:pPr marL="379095">
                        <a:lnSpc>
                          <a:spcPct val="100000"/>
                        </a:lnSpc>
                        <a:spcBef>
                          <a:spcPts val="50"/>
                        </a:spcBef>
                      </a:pPr>
                      <a:r>
                        <a:rPr sz="1700" spc="-25" dirty="0">
                          <a:solidFill>
                            <a:srgbClr val="535353"/>
                          </a:solidFill>
                          <a:latin typeface="Tahoma"/>
                          <a:cs typeface="Tahoma"/>
                        </a:rPr>
                        <a:t>80</a:t>
                      </a:r>
                      <a:endParaRPr sz="1700">
                        <a:latin typeface="Tahoma"/>
                        <a:cs typeface="Tahoma"/>
                      </a:endParaRPr>
                    </a:p>
                  </a:txBody>
                  <a:tcPr marL="0" marR="0" marT="6350" marB="0"/>
                </a:tc>
                <a:tc>
                  <a:txBody>
                    <a:bodyPr/>
                    <a:lstStyle/>
                    <a:p>
                      <a:pPr marR="569595" algn="r">
                        <a:lnSpc>
                          <a:spcPct val="100000"/>
                        </a:lnSpc>
                        <a:spcBef>
                          <a:spcPts val="50"/>
                        </a:spcBef>
                      </a:pPr>
                      <a:r>
                        <a:rPr sz="1700" spc="-25" dirty="0">
                          <a:solidFill>
                            <a:srgbClr val="535353"/>
                          </a:solidFill>
                          <a:latin typeface="Tahoma"/>
                          <a:cs typeface="Tahoma"/>
                        </a:rPr>
                        <a:t>25</a:t>
                      </a:r>
                      <a:endParaRPr sz="1700">
                        <a:latin typeface="Tahoma"/>
                        <a:cs typeface="Tahoma"/>
                      </a:endParaRPr>
                    </a:p>
                  </a:txBody>
                  <a:tcPr marL="0" marR="0" marT="6350" marB="0"/>
                </a:tc>
                <a:tc>
                  <a:txBody>
                    <a:bodyPr/>
                    <a:lstStyle/>
                    <a:p>
                      <a:pPr marL="577215">
                        <a:lnSpc>
                          <a:spcPct val="100000"/>
                        </a:lnSpc>
                        <a:spcBef>
                          <a:spcPts val="50"/>
                        </a:spcBef>
                      </a:pPr>
                      <a:r>
                        <a:rPr sz="1700" spc="-25" dirty="0">
                          <a:solidFill>
                            <a:srgbClr val="535353"/>
                          </a:solidFill>
                          <a:latin typeface="Tahoma"/>
                          <a:cs typeface="Tahoma"/>
                        </a:rPr>
                        <a:t>80</a:t>
                      </a:r>
                      <a:endParaRPr sz="1700">
                        <a:latin typeface="Tahoma"/>
                        <a:cs typeface="Tahoma"/>
                      </a:endParaRPr>
                    </a:p>
                  </a:txBody>
                  <a:tcPr marL="0" marR="0" marT="6350" marB="0"/>
                </a:tc>
                <a:tc>
                  <a:txBody>
                    <a:bodyPr/>
                    <a:lstStyle/>
                    <a:p>
                      <a:pPr marL="618490">
                        <a:lnSpc>
                          <a:spcPct val="100000"/>
                        </a:lnSpc>
                        <a:spcBef>
                          <a:spcPts val="125"/>
                        </a:spcBef>
                      </a:pPr>
                      <a:r>
                        <a:rPr sz="1700" spc="-25" dirty="0">
                          <a:solidFill>
                            <a:srgbClr val="535353"/>
                          </a:solidFill>
                          <a:latin typeface="Tahoma"/>
                          <a:cs typeface="Tahoma"/>
                        </a:rPr>
                        <a:t>60</a:t>
                      </a:r>
                      <a:endParaRPr sz="1700">
                        <a:latin typeface="Tahoma"/>
                        <a:cs typeface="Tahoma"/>
                      </a:endParaRPr>
                    </a:p>
                  </a:txBody>
                  <a:tcPr marL="0" marR="0" marT="15875" marB="0"/>
                </a:tc>
                <a:tc>
                  <a:txBody>
                    <a:bodyPr/>
                    <a:lstStyle/>
                    <a:p>
                      <a:pPr marL="702310">
                        <a:lnSpc>
                          <a:spcPts val="1975"/>
                        </a:lnSpc>
                      </a:pPr>
                      <a:r>
                        <a:rPr sz="1700" spc="-25" dirty="0">
                          <a:solidFill>
                            <a:srgbClr val="535353"/>
                          </a:solidFill>
                          <a:latin typeface="Tahoma"/>
                          <a:cs typeface="Tahoma"/>
                        </a:rPr>
                        <a:t>80</a:t>
                      </a:r>
                      <a:endParaRPr sz="1700">
                        <a:latin typeface="Tahoma"/>
                        <a:cs typeface="Tahoma"/>
                      </a:endParaRPr>
                    </a:p>
                  </a:txBody>
                  <a:tcPr marL="0" marR="0" marT="0" marB="0"/>
                </a:tc>
                <a:tc>
                  <a:txBody>
                    <a:bodyPr/>
                    <a:lstStyle/>
                    <a:p>
                      <a:pPr marL="780415">
                        <a:lnSpc>
                          <a:spcPts val="1975"/>
                        </a:lnSpc>
                      </a:pPr>
                      <a:r>
                        <a:rPr sz="1700" spc="-25" dirty="0">
                          <a:solidFill>
                            <a:srgbClr val="535353"/>
                          </a:solidFill>
                          <a:latin typeface="Tahoma"/>
                          <a:cs typeface="Tahoma"/>
                        </a:rPr>
                        <a:t>50</a:t>
                      </a:r>
                      <a:endParaRPr sz="1700">
                        <a:latin typeface="Tahoma"/>
                        <a:cs typeface="Tahoma"/>
                      </a:endParaRPr>
                    </a:p>
                  </a:txBody>
                  <a:tcPr marL="0" marR="0" marT="0" marB="0"/>
                </a:tc>
                <a:tc>
                  <a:txBody>
                    <a:bodyPr/>
                    <a:lstStyle/>
                    <a:p>
                      <a:pPr marL="857250">
                        <a:lnSpc>
                          <a:spcPct val="100000"/>
                        </a:lnSpc>
                        <a:spcBef>
                          <a:spcPts val="125"/>
                        </a:spcBef>
                      </a:pPr>
                      <a:r>
                        <a:rPr sz="1700" spc="-25" dirty="0">
                          <a:solidFill>
                            <a:srgbClr val="535353"/>
                          </a:solidFill>
                          <a:latin typeface="Tahoma"/>
                          <a:cs typeface="Tahoma"/>
                        </a:rPr>
                        <a:t>30</a:t>
                      </a:r>
                      <a:endParaRPr sz="1700">
                        <a:latin typeface="Tahoma"/>
                        <a:cs typeface="Tahoma"/>
                      </a:endParaRPr>
                    </a:p>
                  </a:txBody>
                  <a:tcPr marL="0" marR="0" marT="15875" marB="0"/>
                </a:tc>
                <a:tc>
                  <a:txBody>
                    <a:bodyPr/>
                    <a:lstStyle/>
                    <a:p>
                      <a:pPr marR="591820" algn="r">
                        <a:lnSpc>
                          <a:spcPts val="2220"/>
                        </a:lnSpc>
                      </a:pPr>
                      <a:r>
                        <a:rPr sz="2000" spc="-50" dirty="0">
                          <a:solidFill>
                            <a:srgbClr val="535353"/>
                          </a:solidFill>
                          <a:latin typeface="Tahoma"/>
                          <a:cs typeface="Tahoma"/>
                        </a:rPr>
                        <a:t>-</a:t>
                      </a:r>
                      <a:endParaRPr sz="2000">
                        <a:latin typeface="Tahoma"/>
                        <a:cs typeface="Tahoma"/>
                      </a:endParaRPr>
                    </a:p>
                  </a:txBody>
                  <a:tcPr marL="0" marR="0" marT="0" marB="0"/>
                </a:tc>
                <a:extLst>
                  <a:ext uri="{0D108BD9-81ED-4DB2-BD59-A6C34878D82A}">
                    <a16:rowId xmlns:a16="http://schemas.microsoft.com/office/drawing/2014/main" val="10006"/>
                  </a:ext>
                </a:extLst>
              </a:tr>
              <a:tr h="363220">
                <a:tc>
                  <a:txBody>
                    <a:bodyPr/>
                    <a:lstStyle/>
                    <a:p>
                      <a:pPr marL="43815">
                        <a:lnSpc>
                          <a:spcPct val="100000"/>
                        </a:lnSpc>
                        <a:spcBef>
                          <a:spcPts val="515"/>
                        </a:spcBef>
                        <a:tabLst>
                          <a:tab pos="2432050" algn="l"/>
                        </a:tabLst>
                      </a:pPr>
                      <a:r>
                        <a:rPr sz="1700" dirty="0">
                          <a:solidFill>
                            <a:srgbClr val="535353"/>
                          </a:solidFill>
                          <a:latin typeface="Times New Roman"/>
                          <a:cs typeface="Times New Roman"/>
                        </a:rPr>
                        <a:t>Graham</a:t>
                      </a:r>
                      <a:r>
                        <a:rPr sz="1700" spc="-80" dirty="0">
                          <a:solidFill>
                            <a:srgbClr val="535353"/>
                          </a:solidFill>
                          <a:latin typeface="Times New Roman"/>
                          <a:cs typeface="Times New Roman"/>
                        </a:rPr>
                        <a:t> </a:t>
                      </a:r>
                      <a:r>
                        <a:rPr sz="1700" spc="-60" dirty="0">
                          <a:solidFill>
                            <a:srgbClr val="535353"/>
                          </a:solidFill>
                          <a:latin typeface="Times New Roman"/>
                          <a:cs typeface="Times New Roman"/>
                        </a:rPr>
                        <a:t>Rooms </a:t>
                      </a:r>
                      <a:r>
                        <a:rPr sz="1700" spc="-25" dirty="0">
                          <a:solidFill>
                            <a:srgbClr val="535353"/>
                          </a:solidFill>
                          <a:latin typeface="Times New Roman"/>
                          <a:cs typeface="Times New Roman"/>
                        </a:rPr>
                        <a:t>II</a:t>
                      </a:r>
                      <a:r>
                        <a:rPr sz="1700" dirty="0">
                          <a:solidFill>
                            <a:srgbClr val="535353"/>
                          </a:solidFill>
                          <a:latin typeface="Times New Roman"/>
                          <a:cs typeface="Times New Roman"/>
                        </a:rPr>
                        <a:t>	</a:t>
                      </a:r>
                      <a:r>
                        <a:rPr sz="2550" spc="-30" baseline="1633" dirty="0">
                          <a:solidFill>
                            <a:srgbClr val="535353"/>
                          </a:solidFill>
                          <a:latin typeface="Tahoma"/>
                          <a:cs typeface="Tahoma"/>
                        </a:rPr>
                        <a:t>72m2</a:t>
                      </a:r>
                      <a:endParaRPr sz="2550" baseline="1633">
                        <a:latin typeface="Tahoma"/>
                        <a:cs typeface="Tahoma"/>
                      </a:endParaRPr>
                    </a:p>
                  </a:txBody>
                  <a:tcPr marL="0" marR="0" marT="65405" marB="0">
                    <a:solidFill>
                      <a:srgbClr val="D9D9D9">
                        <a:alpha val="74900"/>
                      </a:srgbClr>
                    </a:solidFill>
                  </a:tcPr>
                </a:tc>
                <a:tc>
                  <a:txBody>
                    <a:bodyPr/>
                    <a:lstStyle/>
                    <a:p>
                      <a:pPr marL="379095">
                        <a:lnSpc>
                          <a:spcPct val="100000"/>
                        </a:lnSpc>
                        <a:spcBef>
                          <a:spcPts val="345"/>
                        </a:spcBef>
                      </a:pPr>
                      <a:r>
                        <a:rPr sz="1700" spc="-25" dirty="0">
                          <a:solidFill>
                            <a:srgbClr val="535353"/>
                          </a:solidFill>
                          <a:latin typeface="Tahoma"/>
                          <a:cs typeface="Tahoma"/>
                        </a:rPr>
                        <a:t>50</a:t>
                      </a:r>
                      <a:endParaRPr sz="1700">
                        <a:latin typeface="Tahoma"/>
                        <a:cs typeface="Tahoma"/>
                      </a:endParaRPr>
                    </a:p>
                  </a:txBody>
                  <a:tcPr marL="0" marR="0" marT="43815" marB="0">
                    <a:solidFill>
                      <a:srgbClr val="D9D9D9">
                        <a:alpha val="74900"/>
                      </a:srgbClr>
                    </a:solidFill>
                  </a:tcPr>
                </a:tc>
                <a:tc>
                  <a:txBody>
                    <a:bodyPr/>
                    <a:lstStyle/>
                    <a:p>
                      <a:pPr marR="569595" algn="r">
                        <a:lnSpc>
                          <a:spcPct val="100000"/>
                        </a:lnSpc>
                        <a:spcBef>
                          <a:spcPts val="345"/>
                        </a:spcBef>
                      </a:pPr>
                      <a:r>
                        <a:rPr sz="1700" spc="-25" dirty="0">
                          <a:solidFill>
                            <a:srgbClr val="535353"/>
                          </a:solidFill>
                          <a:latin typeface="Tahoma"/>
                          <a:cs typeface="Tahoma"/>
                        </a:rPr>
                        <a:t>20</a:t>
                      </a:r>
                      <a:endParaRPr sz="1700">
                        <a:latin typeface="Tahoma"/>
                        <a:cs typeface="Tahoma"/>
                      </a:endParaRPr>
                    </a:p>
                  </a:txBody>
                  <a:tcPr marL="0" marR="0" marT="43815" marB="0">
                    <a:solidFill>
                      <a:srgbClr val="D9D9D9">
                        <a:alpha val="74900"/>
                      </a:srgbClr>
                    </a:solidFill>
                  </a:tcPr>
                </a:tc>
                <a:tc>
                  <a:txBody>
                    <a:bodyPr/>
                    <a:lstStyle/>
                    <a:p>
                      <a:pPr marL="577215">
                        <a:lnSpc>
                          <a:spcPct val="100000"/>
                        </a:lnSpc>
                        <a:spcBef>
                          <a:spcPts val="25"/>
                        </a:spcBef>
                      </a:pPr>
                      <a:r>
                        <a:rPr sz="1700" spc="-25" dirty="0">
                          <a:solidFill>
                            <a:srgbClr val="535353"/>
                          </a:solidFill>
                          <a:latin typeface="Tahoma"/>
                          <a:cs typeface="Tahoma"/>
                        </a:rPr>
                        <a:t>50</a:t>
                      </a:r>
                      <a:endParaRPr sz="1700">
                        <a:latin typeface="Tahoma"/>
                        <a:cs typeface="Tahoma"/>
                      </a:endParaRPr>
                    </a:p>
                  </a:txBody>
                  <a:tcPr marL="0" marR="0" marT="3175" marB="0">
                    <a:solidFill>
                      <a:srgbClr val="D9D9D9">
                        <a:alpha val="74900"/>
                      </a:srgbClr>
                    </a:solidFill>
                  </a:tcPr>
                </a:tc>
                <a:tc>
                  <a:txBody>
                    <a:bodyPr/>
                    <a:lstStyle/>
                    <a:p>
                      <a:pPr marL="609600">
                        <a:lnSpc>
                          <a:spcPct val="100000"/>
                        </a:lnSpc>
                        <a:spcBef>
                          <a:spcPts val="30"/>
                        </a:spcBef>
                      </a:pPr>
                      <a:r>
                        <a:rPr sz="1700" spc="-25" dirty="0">
                          <a:solidFill>
                            <a:srgbClr val="535353"/>
                          </a:solidFill>
                          <a:latin typeface="Tahoma"/>
                          <a:cs typeface="Tahoma"/>
                        </a:rPr>
                        <a:t>40</a:t>
                      </a:r>
                      <a:endParaRPr sz="1700">
                        <a:latin typeface="Tahoma"/>
                        <a:cs typeface="Tahoma"/>
                      </a:endParaRPr>
                    </a:p>
                  </a:txBody>
                  <a:tcPr marL="0" marR="0" marT="3810" marB="0">
                    <a:solidFill>
                      <a:srgbClr val="D9D9D9">
                        <a:alpha val="74900"/>
                      </a:srgbClr>
                    </a:solidFill>
                  </a:tcPr>
                </a:tc>
                <a:tc>
                  <a:txBody>
                    <a:bodyPr/>
                    <a:lstStyle/>
                    <a:p>
                      <a:pPr marL="702310">
                        <a:lnSpc>
                          <a:spcPct val="100000"/>
                        </a:lnSpc>
                        <a:spcBef>
                          <a:spcPts val="190"/>
                        </a:spcBef>
                      </a:pPr>
                      <a:r>
                        <a:rPr sz="1700" spc="-25" dirty="0">
                          <a:solidFill>
                            <a:srgbClr val="535353"/>
                          </a:solidFill>
                          <a:latin typeface="Tahoma"/>
                          <a:cs typeface="Tahoma"/>
                        </a:rPr>
                        <a:t>50</a:t>
                      </a:r>
                      <a:endParaRPr sz="1700">
                        <a:latin typeface="Tahoma"/>
                        <a:cs typeface="Tahoma"/>
                      </a:endParaRPr>
                    </a:p>
                  </a:txBody>
                  <a:tcPr marL="0" marR="0" marT="24130" marB="0">
                    <a:solidFill>
                      <a:srgbClr val="D9D9D9">
                        <a:alpha val="74900"/>
                      </a:srgbClr>
                    </a:solidFill>
                  </a:tcPr>
                </a:tc>
                <a:tc>
                  <a:txBody>
                    <a:bodyPr/>
                    <a:lstStyle/>
                    <a:p>
                      <a:pPr marL="780415">
                        <a:lnSpc>
                          <a:spcPct val="100000"/>
                        </a:lnSpc>
                        <a:spcBef>
                          <a:spcPts val="190"/>
                        </a:spcBef>
                      </a:pPr>
                      <a:r>
                        <a:rPr sz="1700" spc="-25" dirty="0">
                          <a:solidFill>
                            <a:srgbClr val="535353"/>
                          </a:solidFill>
                          <a:latin typeface="Tahoma"/>
                          <a:cs typeface="Tahoma"/>
                        </a:rPr>
                        <a:t>30</a:t>
                      </a:r>
                      <a:endParaRPr sz="1700">
                        <a:latin typeface="Tahoma"/>
                        <a:cs typeface="Tahoma"/>
                      </a:endParaRPr>
                    </a:p>
                  </a:txBody>
                  <a:tcPr marL="0" marR="0" marT="24130" marB="0">
                    <a:solidFill>
                      <a:srgbClr val="D9D9D9">
                        <a:alpha val="74900"/>
                      </a:srgbClr>
                    </a:solidFill>
                  </a:tcPr>
                </a:tc>
                <a:tc gridSpan="2">
                  <a:txBody>
                    <a:bodyPr/>
                    <a:lstStyle/>
                    <a:p>
                      <a:pPr marL="857250">
                        <a:lnSpc>
                          <a:spcPts val="2050"/>
                        </a:lnSpc>
                        <a:tabLst>
                          <a:tab pos="3072130" algn="l"/>
                        </a:tabLst>
                      </a:pPr>
                      <a:r>
                        <a:rPr sz="1700" spc="-25" dirty="0">
                          <a:solidFill>
                            <a:srgbClr val="535353"/>
                          </a:solidFill>
                          <a:latin typeface="Tahoma"/>
                          <a:cs typeface="Tahoma"/>
                        </a:rPr>
                        <a:t>25</a:t>
                      </a:r>
                      <a:r>
                        <a:rPr sz="1700" dirty="0">
                          <a:solidFill>
                            <a:srgbClr val="535353"/>
                          </a:solidFill>
                          <a:latin typeface="Tahoma"/>
                          <a:cs typeface="Tahoma"/>
                        </a:rPr>
                        <a:t>	</a:t>
                      </a:r>
                      <a:r>
                        <a:rPr sz="3000" spc="-75" baseline="-8333" dirty="0">
                          <a:solidFill>
                            <a:srgbClr val="535353"/>
                          </a:solidFill>
                          <a:latin typeface="Tahoma"/>
                          <a:cs typeface="Tahoma"/>
                        </a:rPr>
                        <a:t>-</a:t>
                      </a:r>
                      <a:endParaRPr sz="3000" baseline="-8333">
                        <a:latin typeface="Tahoma"/>
                        <a:cs typeface="Tahoma"/>
                      </a:endParaRPr>
                    </a:p>
                  </a:txBody>
                  <a:tcPr marL="0" marR="0" marT="0" marB="0">
                    <a:solidFill>
                      <a:srgbClr val="D9D9D9">
                        <a:alpha val="74900"/>
                      </a:srgbClr>
                    </a:solidFill>
                  </a:tcPr>
                </a:tc>
                <a:tc hMerge="1">
                  <a:txBody>
                    <a:bodyPr/>
                    <a:lstStyle/>
                    <a:p>
                      <a:endParaRPr/>
                    </a:p>
                  </a:txBody>
                  <a:tcPr marL="0" marR="0" marT="0" marB="0"/>
                </a:tc>
                <a:extLst>
                  <a:ext uri="{0D108BD9-81ED-4DB2-BD59-A6C34878D82A}">
                    <a16:rowId xmlns:a16="http://schemas.microsoft.com/office/drawing/2014/main" val="10007"/>
                  </a:ext>
                </a:extLst>
              </a:tr>
              <a:tr h="299720">
                <a:tc>
                  <a:txBody>
                    <a:bodyPr/>
                    <a:lstStyle/>
                    <a:p>
                      <a:pPr marL="43815">
                        <a:lnSpc>
                          <a:spcPts val="1845"/>
                        </a:lnSpc>
                        <a:spcBef>
                          <a:spcPts val="370"/>
                        </a:spcBef>
                        <a:tabLst>
                          <a:tab pos="2455545" algn="l"/>
                        </a:tabLst>
                      </a:pPr>
                      <a:r>
                        <a:rPr sz="1700" spc="-20" dirty="0">
                          <a:solidFill>
                            <a:srgbClr val="535353"/>
                          </a:solidFill>
                          <a:latin typeface="Times New Roman"/>
                          <a:cs typeface="Times New Roman"/>
                        </a:rPr>
                        <a:t>Night</a:t>
                      </a:r>
                      <a:r>
                        <a:rPr sz="1700" spc="-60" dirty="0">
                          <a:solidFill>
                            <a:srgbClr val="535353"/>
                          </a:solidFill>
                          <a:latin typeface="Times New Roman"/>
                          <a:cs typeface="Times New Roman"/>
                        </a:rPr>
                        <a:t> </a:t>
                      </a:r>
                      <a:r>
                        <a:rPr sz="1700" spc="-20" dirty="0">
                          <a:solidFill>
                            <a:srgbClr val="535353"/>
                          </a:solidFill>
                          <a:latin typeface="Times New Roman"/>
                          <a:cs typeface="Times New Roman"/>
                        </a:rPr>
                        <a:t>Club</a:t>
                      </a:r>
                      <a:r>
                        <a:rPr sz="1700" dirty="0">
                          <a:solidFill>
                            <a:srgbClr val="535353"/>
                          </a:solidFill>
                          <a:latin typeface="Times New Roman"/>
                          <a:cs typeface="Times New Roman"/>
                        </a:rPr>
                        <a:t>	</a:t>
                      </a:r>
                      <a:r>
                        <a:rPr sz="2550" spc="-30" baseline="6535" dirty="0">
                          <a:solidFill>
                            <a:srgbClr val="535353"/>
                          </a:solidFill>
                          <a:latin typeface="Tahoma"/>
                          <a:cs typeface="Tahoma"/>
                        </a:rPr>
                        <a:t>60m2</a:t>
                      </a:r>
                      <a:endParaRPr sz="2550" baseline="6535">
                        <a:latin typeface="Tahoma"/>
                        <a:cs typeface="Tahoma"/>
                      </a:endParaRPr>
                    </a:p>
                  </a:txBody>
                  <a:tcPr marL="0" marR="0" marT="46990" marB="0"/>
                </a:tc>
                <a:tc>
                  <a:txBody>
                    <a:bodyPr/>
                    <a:lstStyle/>
                    <a:p>
                      <a:pPr marL="400050">
                        <a:lnSpc>
                          <a:spcPct val="100000"/>
                        </a:lnSpc>
                        <a:spcBef>
                          <a:spcPts val="145"/>
                        </a:spcBef>
                      </a:pPr>
                      <a:r>
                        <a:rPr sz="1700" spc="-25" dirty="0">
                          <a:solidFill>
                            <a:srgbClr val="535353"/>
                          </a:solidFill>
                          <a:latin typeface="Tahoma"/>
                          <a:cs typeface="Tahoma"/>
                        </a:rPr>
                        <a:t>80</a:t>
                      </a:r>
                      <a:endParaRPr sz="1700">
                        <a:latin typeface="Tahoma"/>
                        <a:cs typeface="Tahoma"/>
                      </a:endParaRPr>
                    </a:p>
                  </a:txBody>
                  <a:tcPr marL="0" marR="0" marT="18415" marB="0"/>
                </a:tc>
                <a:tc>
                  <a:txBody>
                    <a:bodyPr/>
                    <a:lstStyle/>
                    <a:p>
                      <a:pPr marR="569595" algn="r">
                        <a:lnSpc>
                          <a:spcPts val="1964"/>
                        </a:lnSpc>
                      </a:pPr>
                      <a:r>
                        <a:rPr sz="1700" spc="-25" dirty="0">
                          <a:solidFill>
                            <a:srgbClr val="535353"/>
                          </a:solidFill>
                          <a:latin typeface="Tahoma"/>
                          <a:cs typeface="Tahoma"/>
                        </a:rPr>
                        <a:t>30</a:t>
                      </a:r>
                      <a:endParaRPr sz="1700">
                        <a:latin typeface="Tahoma"/>
                        <a:cs typeface="Tahoma"/>
                      </a:endParaRPr>
                    </a:p>
                  </a:txBody>
                  <a:tcPr marL="0" marR="0" marT="0" marB="0"/>
                </a:tc>
                <a:tc>
                  <a:txBody>
                    <a:bodyPr/>
                    <a:lstStyle/>
                    <a:p>
                      <a:pPr marL="577215">
                        <a:lnSpc>
                          <a:spcPts val="1964"/>
                        </a:lnSpc>
                      </a:pPr>
                      <a:r>
                        <a:rPr sz="1700" spc="-25" dirty="0">
                          <a:solidFill>
                            <a:srgbClr val="535353"/>
                          </a:solidFill>
                          <a:latin typeface="Tahoma"/>
                          <a:cs typeface="Tahoma"/>
                        </a:rPr>
                        <a:t>64</a:t>
                      </a:r>
                      <a:endParaRPr sz="1700">
                        <a:latin typeface="Tahoma"/>
                        <a:cs typeface="Tahoma"/>
                      </a:endParaRPr>
                    </a:p>
                  </a:txBody>
                  <a:tcPr marL="0" marR="0" marT="0" marB="0"/>
                </a:tc>
                <a:tc>
                  <a:txBody>
                    <a:bodyPr/>
                    <a:lstStyle/>
                    <a:p>
                      <a:pPr marL="619760">
                        <a:lnSpc>
                          <a:spcPct val="100000"/>
                        </a:lnSpc>
                        <a:spcBef>
                          <a:spcPts val="15"/>
                        </a:spcBef>
                      </a:pPr>
                      <a:r>
                        <a:rPr sz="1700" spc="-25" dirty="0">
                          <a:solidFill>
                            <a:srgbClr val="535353"/>
                          </a:solidFill>
                          <a:latin typeface="Tahoma"/>
                          <a:cs typeface="Tahoma"/>
                        </a:rPr>
                        <a:t>80</a:t>
                      </a:r>
                      <a:endParaRPr sz="1700">
                        <a:latin typeface="Tahoma"/>
                        <a:cs typeface="Tahoma"/>
                      </a:endParaRPr>
                    </a:p>
                  </a:txBody>
                  <a:tcPr marL="0" marR="0" marT="1905" marB="0"/>
                </a:tc>
                <a:tc>
                  <a:txBody>
                    <a:bodyPr/>
                    <a:lstStyle/>
                    <a:p>
                      <a:pPr marL="702310">
                        <a:lnSpc>
                          <a:spcPct val="100000"/>
                        </a:lnSpc>
                        <a:spcBef>
                          <a:spcPts val="15"/>
                        </a:spcBef>
                      </a:pPr>
                      <a:r>
                        <a:rPr sz="1700" spc="-25" dirty="0">
                          <a:solidFill>
                            <a:srgbClr val="535353"/>
                          </a:solidFill>
                          <a:latin typeface="Tahoma"/>
                          <a:cs typeface="Tahoma"/>
                        </a:rPr>
                        <a:t>80</a:t>
                      </a:r>
                      <a:endParaRPr sz="1700">
                        <a:latin typeface="Tahoma"/>
                        <a:cs typeface="Tahoma"/>
                      </a:endParaRPr>
                    </a:p>
                  </a:txBody>
                  <a:tcPr marL="0" marR="0" marT="1905" marB="0"/>
                </a:tc>
                <a:tc>
                  <a:txBody>
                    <a:bodyPr/>
                    <a:lstStyle/>
                    <a:p>
                      <a:pPr marL="780415">
                        <a:lnSpc>
                          <a:spcPct val="100000"/>
                        </a:lnSpc>
                        <a:spcBef>
                          <a:spcPts val="145"/>
                        </a:spcBef>
                      </a:pPr>
                      <a:r>
                        <a:rPr sz="1700" spc="-25" dirty="0">
                          <a:solidFill>
                            <a:srgbClr val="535353"/>
                          </a:solidFill>
                          <a:latin typeface="Tahoma"/>
                          <a:cs typeface="Tahoma"/>
                        </a:rPr>
                        <a:t>54</a:t>
                      </a:r>
                      <a:endParaRPr sz="1700">
                        <a:latin typeface="Tahoma"/>
                        <a:cs typeface="Tahoma"/>
                      </a:endParaRPr>
                    </a:p>
                  </a:txBody>
                  <a:tcPr marL="0" marR="0" marT="18415" marB="0"/>
                </a:tc>
                <a:tc gridSpan="2">
                  <a:txBody>
                    <a:bodyPr/>
                    <a:lstStyle/>
                    <a:p>
                      <a:pPr marL="857250">
                        <a:lnSpc>
                          <a:spcPts val="2025"/>
                        </a:lnSpc>
                        <a:tabLst>
                          <a:tab pos="3072130" algn="l"/>
                        </a:tabLst>
                      </a:pPr>
                      <a:r>
                        <a:rPr sz="1700" spc="-25" dirty="0">
                          <a:solidFill>
                            <a:srgbClr val="535353"/>
                          </a:solidFill>
                          <a:latin typeface="Tahoma"/>
                          <a:cs typeface="Tahoma"/>
                        </a:rPr>
                        <a:t>30</a:t>
                      </a:r>
                      <a:r>
                        <a:rPr sz="1700" dirty="0">
                          <a:solidFill>
                            <a:srgbClr val="535353"/>
                          </a:solidFill>
                          <a:latin typeface="Tahoma"/>
                          <a:cs typeface="Tahoma"/>
                        </a:rPr>
                        <a:t>	</a:t>
                      </a:r>
                      <a:r>
                        <a:rPr sz="3000" spc="-75" baseline="-9722" dirty="0">
                          <a:solidFill>
                            <a:srgbClr val="535353"/>
                          </a:solidFill>
                          <a:latin typeface="Tahoma"/>
                          <a:cs typeface="Tahoma"/>
                        </a:rPr>
                        <a:t>-</a:t>
                      </a:r>
                      <a:endParaRPr sz="3000" baseline="-9722">
                        <a:latin typeface="Tahoma"/>
                        <a:cs typeface="Tahoma"/>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bl>
          </a:graphicData>
        </a:graphic>
      </p:graphicFrame>
      <p:pic>
        <p:nvPicPr>
          <p:cNvPr id="54" name="object 54"/>
          <p:cNvPicPr/>
          <p:nvPr/>
        </p:nvPicPr>
        <p:blipFill>
          <a:blip r:embed="rId11" cstate="print"/>
          <a:stretch>
            <a:fillRect/>
          </a:stretch>
        </p:blipFill>
        <p:spPr>
          <a:xfrm>
            <a:off x="7002144" y="179959"/>
            <a:ext cx="4110735" cy="149593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73581" y="4076674"/>
            <a:ext cx="16164560" cy="5433568"/>
          </a:xfrm>
          <a:prstGeom prst="rect">
            <a:avLst/>
          </a:prstGeom>
        </p:spPr>
      </p:pic>
      <p:sp>
        <p:nvSpPr>
          <p:cNvPr id="3" name="object 3"/>
          <p:cNvSpPr txBox="1">
            <a:spLocks noGrp="1"/>
          </p:cNvSpPr>
          <p:nvPr>
            <p:ph type="title"/>
          </p:nvPr>
        </p:nvSpPr>
        <p:spPr>
          <a:xfrm>
            <a:off x="2258948" y="2192273"/>
            <a:ext cx="13609955" cy="1402715"/>
          </a:xfrm>
          <a:prstGeom prst="rect">
            <a:avLst/>
          </a:prstGeom>
        </p:spPr>
        <p:txBody>
          <a:bodyPr vert="horz" wrap="square" lIns="0" tIns="17145" rIns="0" bIns="0" rtlCol="0">
            <a:spAutoFit/>
          </a:bodyPr>
          <a:lstStyle/>
          <a:p>
            <a:pPr marL="12700">
              <a:lnSpc>
                <a:spcPct val="100000"/>
              </a:lnSpc>
              <a:spcBef>
                <a:spcPts val="135"/>
              </a:spcBef>
              <a:tabLst>
                <a:tab pos="5526405" algn="l"/>
                <a:tab pos="10054590" algn="l"/>
                <a:tab pos="11066780" algn="l"/>
                <a:tab pos="12548235" algn="l"/>
              </a:tabLst>
            </a:pPr>
            <a:r>
              <a:rPr sz="9000" spc="1560" dirty="0"/>
              <a:t>G</a:t>
            </a:r>
            <a:r>
              <a:rPr sz="9000" spc="1550" dirty="0"/>
              <a:t>r</a:t>
            </a:r>
            <a:r>
              <a:rPr sz="9000" spc="1555" dirty="0"/>
              <a:t>a</a:t>
            </a:r>
            <a:r>
              <a:rPr sz="9000" spc="1550" dirty="0"/>
              <a:t>h</a:t>
            </a:r>
            <a:r>
              <a:rPr sz="9000" spc="1555" dirty="0"/>
              <a:t>a</a:t>
            </a:r>
            <a:r>
              <a:rPr sz="9000" spc="665" dirty="0"/>
              <a:t>m</a:t>
            </a:r>
            <a:r>
              <a:rPr sz="9000" dirty="0"/>
              <a:t>	</a:t>
            </a:r>
            <a:r>
              <a:rPr sz="9000" spc="1100" dirty="0"/>
              <a:t>Room</a:t>
            </a:r>
            <a:r>
              <a:rPr sz="9000" spc="210" dirty="0"/>
              <a:t>s</a:t>
            </a:r>
            <a:r>
              <a:rPr sz="9000" dirty="0"/>
              <a:t>	</a:t>
            </a:r>
            <a:r>
              <a:rPr sz="9000" spc="705" dirty="0"/>
              <a:t>I</a:t>
            </a:r>
            <a:r>
              <a:rPr sz="9000" dirty="0"/>
              <a:t>	</a:t>
            </a:r>
            <a:r>
              <a:rPr sz="9000" spc="1125" dirty="0"/>
              <a:t>&amp;</a:t>
            </a:r>
            <a:r>
              <a:rPr sz="9000" dirty="0"/>
              <a:t>	</a:t>
            </a:r>
            <a:r>
              <a:rPr sz="9000" spc="1620" dirty="0"/>
              <a:t>I</a:t>
            </a:r>
            <a:r>
              <a:rPr sz="9000" spc="730" dirty="0"/>
              <a:t>I</a:t>
            </a:r>
            <a:endParaRPr sz="9000"/>
          </a:p>
        </p:txBody>
      </p:sp>
      <p:pic>
        <p:nvPicPr>
          <p:cNvPr id="4" name="object 4"/>
          <p:cNvPicPr/>
          <p:nvPr/>
        </p:nvPicPr>
        <p:blipFill>
          <a:blip r:embed="rId3" cstate="print"/>
          <a:stretch>
            <a:fillRect/>
          </a:stretch>
        </p:blipFill>
        <p:spPr>
          <a:xfrm>
            <a:off x="7088631" y="428116"/>
            <a:ext cx="4110735" cy="149593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442842"/>
            <a:ext cx="18277840" cy="6844665"/>
            <a:chOff x="0" y="3442842"/>
            <a:chExt cx="18277840" cy="6844665"/>
          </a:xfrm>
        </p:grpSpPr>
        <p:pic>
          <p:nvPicPr>
            <p:cNvPr id="3" name="object 3"/>
            <p:cNvPicPr/>
            <p:nvPr/>
          </p:nvPicPr>
          <p:blipFill>
            <a:blip r:embed="rId2" cstate="print"/>
            <a:stretch>
              <a:fillRect/>
            </a:stretch>
          </p:blipFill>
          <p:spPr>
            <a:xfrm>
              <a:off x="1094701" y="3442842"/>
              <a:ext cx="16164559" cy="5433568"/>
            </a:xfrm>
            <a:prstGeom prst="rect">
              <a:avLst/>
            </a:prstGeom>
          </p:spPr>
        </p:pic>
        <p:sp>
          <p:nvSpPr>
            <p:cNvPr id="4" name="object 4"/>
            <p:cNvSpPr/>
            <p:nvPr/>
          </p:nvSpPr>
          <p:spPr>
            <a:xfrm>
              <a:off x="7673085" y="8876401"/>
              <a:ext cx="3009900" cy="127000"/>
            </a:xfrm>
            <a:custGeom>
              <a:avLst/>
              <a:gdLst/>
              <a:ahLst/>
              <a:cxnLst/>
              <a:rect l="l" t="t" r="r" b="b"/>
              <a:pathLst>
                <a:path w="3009900" h="127000">
                  <a:moveTo>
                    <a:pt x="3009646" y="0"/>
                  </a:moveTo>
                  <a:lnTo>
                    <a:pt x="0" y="0"/>
                  </a:lnTo>
                  <a:lnTo>
                    <a:pt x="0" y="126500"/>
                  </a:lnTo>
                  <a:lnTo>
                    <a:pt x="3009646" y="126500"/>
                  </a:lnTo>
                  <a:lnTo>
                    <a:pt x="3009646" y="0"/>
                  </a:lnTo>
                  <a:close/>
                </a:path>
              </a:pathLst>
            </a:custGeom>
            <a:solidFill>
              <a:srgbClr val="C3A12D"/>
            </a:solidFill>
          </p:spPr>
          <p:txBody>
            <a:bodyPr wrap="square" lIns="0" tIns="0" rIns="0" bIns="0" rtlCol="0"/>
            <a:lstStyle/>
            <a:p>
              <a:endParaRPr/>
            </a:p>
          </p:txBody>
        </p:sp>
      </p:grpSp>
      <p:sp>
        <p:nvSpPr>
          <p:cNvPr id="5" name="object 5"/>
          <p:cNvSpPr txBox="1">
            <a:spLocks noGrp="1"/>
          </p:cNvSpPr>
          <p:nvPr>
            <p:ph type="title"/>
          </p:nvPr>
        </p:nvSpPr>
        <p:spPr>
          <a:xfrm>
            <a:off x="4073397" y="1657045"/>
            <a:ext cx="9878695" cy="1399540"/>
          </a:xfrm>
          <a:prstGeom prst="rect">
            <a:avLst/>
          </a:prstGeom>
        </p:spPr>
        <p:txBody>
          <a:bodyPr vert="horz" wrap="square" lIns="0" tIns="14605" rIns="0" bIns="0" rtlCol="0">
            <a:spAutoFit/>
          </a:bodyPr>
          <a:lstStyle/>
          <a:p>
            <a:pPr marL="12700">
              <a:lnSpc>
                <a:spcPct val="100000"/>
              </a:lnSpc>
              <a:spcBef>
                <a:spcPts val="115"/>
              </a:spcBef>
              <a:tabLst>
                <a:tab pos="5511165" algn="l"/>
                <a:tab pos="9399270" algn="l"/>
              </a:tabLst>
            </a:pPr>
            <a:r>
              <a:rPr sz="9000" spc="1520" dirty="0"/>
              <a:t>Gr</a:t>
            </a:r>
            <a:r>
              <a:rPr sz="9000" spc="1530" dirty="0"/>
              <a:t>aha</a:t>
            </a:r>
            <a:r>
              <a:rPr sz="9000" spc="640" dirty="0"/>
              <a:t>m</a:t>
            </a:r>
            <a:r>
              <a:rPr sz="9000" dirty="0"/>
              <a:t>	</a:t>
            </a:r>
            <a:r>
              <a:rPr sz="9000" spc="1070" dirty="0"/>
              <a:t>R</a:t>
            </a:r>
            <a:r>
              <a:rPr sz="9000" spc="1080" dirty="0"/>
              <a:t>oo</a:t>
            </a:r>
            <a:r>
              <a:rPr sz="9000" spc="190" dirty="0"/>
              <a:t>m</a:t>
            </a:r>
            <a:r>
              <a:rPr sz="9000" dirty="0"/>
              <a:t>	</a:t>
            </a:r>
            <a:r>
              <a:rPr sz="9000" spc="705" dirty="0"/>
              <a:t>I</a:t>
            </a:r>
            <a:endParaRPr sz="9000"/>
          </a:p>
        </p:txBody>
      </p:sp>
      <p:pic>
        <p:nvPicPr>
          <p:cNvPr id="6" name="object 6"/>
          <p:cNvPicPr/>
          <p:nvPr/>
        </p:nvPicPr>
        <p:blipFill>
          <a:blip r:embed="rId3" cstate="print"/>
          <a:stretch>
            <a:fillRect/>
          </a:stretch>
        </p:blipFill>
        <p:spPr>
          <a:xfrm>
            <a:off x="7121652" y="264795"/>
            <a:ext cx="4110736" cy="14959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7579E-9591-A6B5-D087-3EF25017D072}"/>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66172A26-83E3-24E0-E2DB-7905060487B3}"/>
              </a:ext>
            </a:extLst>
          </p:cNvPr>
          <p:cNvGrpSpPr/>
          <p:nvPr/>
        </p:nvGrpSpPr>
        <p:grpSpPr>
          <a:xfrm>
            <a:off x="0" y="0"/>
            <a:ext cx="18288000" cy="10287000"/>
            <a:chOff x="0" y="0"/>
            <a:chExt cx="18288000" cy="10287000"/>
          </a:xfrm>
        </p:grpSpPr>
        <p:sp>
          <p:nvSpPr>
            <p:cNvPr id="3" name="object 3">
              <a:extLst>
                <a:ext uri="{FF2B5EF4-FFF2-40B4-BE49-F238E27FC236}">
                  <a16:creationId xmlns:a16="http://schemas.microsoft.com/office/drawing/2014/main" id="{1EE0E3B7-D4D9-257F-065B-19B1FFAE54AD}"/>
                </a:ext>
              </a:extLst>
            </p:cNvPr>
            <p:cNvSpPr/>
            <p:nvPr/>
          </p:nvSpPr>
          <p:spPr>
            <a:xfrm>
              <a:off x="0" y="0"/>
              <a:ext cx="11582400" cy="10287000"/>
            </a:xfrm>
            <a:custGeom>
              <a:avLst/>
              <a:gdLst/>
              <a:ahLst/>
              <a:cxnLst/>
              <a:rect l="l" t="t" r="r" b="b"/>
              <a:pathLst>
                <a:path w="11582400" h="10287000">
                  <a:moveTo>
                    <a:pt x="0" y="10287000"/>
                  </a:moveTo>
                  <a:lnTo>
                    <a:pt x="11582400" y="10287000"/>
                  </a:lnTo>
                  <a:lnTo>
                    <a:pt x="11582400" y="0"/>
                  </a:lnTo>
                  <a:lnTo>
                    <a:pt x="0" y="0"/>
                  </a:lnTo>
                  <a:lnTo>
                    <a:pt x="0" y="10287000"/>
                  </a:lnTo>
                  <a:close/>
                </a:path>
              </a:pathLst>
            </a:custGeom>
            <a:solidFill>
              <a:srgbClr val="FBF4F0"/>
            </a:solidFill>
          </p:spPr>
          <p:txBody>
            <a:bodyPr wrap="square" lIns="0" tIns="0" rIns="0" bIns="0" rtlCol="0"/>
            <a:lstStyle/>
            <a:p>
              <a:endParaRPr/>
            </a:p>
          </p:txBody>
        </p:sp>
        <p:sp>
          <p:nvSpPr>
            <p:cNvPr id="4" name="object 4">
              <a:extLst>
                <a:ext uri="{FF2B5EF4-FFF2-40B4-BE49-F238E27FC236}">
                  <a16:creationId xmlns:a16="http://schemas.microsoft.com/office/drawing/2014/main" id="{E235C220-DB30-4444-2103-BF648717FD2A}"/>
                </a:ext>
              </a:extLst>
            </p:cNvPr>
            <p:cNvSpPr/>
            <p:nvPr/>
          </p:nvSpPr>
          <p:spPr>
            <a:xfrm>
              <a:off x="11582400" y="0"/>
              <a:ext cx="6705600" cy="10287000"/>
            </a:xfrm>
            <a:custGeom>
              <a:avLst/>
              <a:gdLst/>
              <a:ahLst/>
              <a:cxnLst/>
              <a:rect l="l" t="t" r="r" b="b"/>
              <a:pathLst>
                <a:path w="6705600" h="10287000">
                  <a:moveTo>
                    <a:pt x="6705600" y="0"/>
                  </a:moveTo>
                  <a:lnTo>
                    <a:pt x="0" y="0"/>
                  </a:lnTo>
                  <a:lnTo>
                    <a:pt x="0" y="10287000"/>
                  </a:lnTo>
                  <a:lnTo>
                    <a:pt x="6705600" y="10287000"/>
                  </a:lnTo>
                  <a:lnTo>
                    <a:pt x="6705600" y="0"/>
                  </a:lnTo>
                  <a:close/>
                </a:path>
              </a:pathLst>
            </a:custGeom>
            <a:solidFill>
              <a:srgbClr val="DDD9C3"/>
            </a:solidFill>
          </p:spPr>
          <p:txBody>
            <a:bodyPr wrap="square" lIns="0" tIns="0" rIns="0" bIns="0" rtlCol="0"/>
            <a:lstStyle/>
            <a:p>
              <a:endParaRPr/>
            </a:p>
          </p:txBody>
        </p:sp>
        <p:pic>
          <p:nvPicPr>
            <p:cNvPr id="5" name="object 5">
              <a:extLst>
                <a:ext uri="{FF2B5EF4-FFF2-40B4-BE49-F238E27FC236}">
                  <a16:creationId xmlns:a16="http://schemas.microsoft.com/office/drawing/2014/main" id="{1A28BF7B-F14D-EF58-CC28-29866BFE5931}"/>
                </a:ext>
              </a:extLst>
            </p:cNvPr>
            <p:cNvPicPr/>
            <p:nvPr/>
          </p:nvPicPr>
          <p:blipFill>
            <a:blip r:embed="rId2" cstate="print"/>
            <a:stretch>
              <a:fillRect/>
            </a:stretch>
          </p:blipFill>
          <p:spPr>
            <a:xfrm>
              <a:off x="1266558" y="892175"/>
              <a:ext cx="5029200" cy="2035809"/>
            </a:xfrm>
            <a:prstGeom prst="rect">
              <a:avLst/>
            </a:prstGeom>
          </p:spPr>
        </p:pic>
        <p:pic>
          <p:nvPicPr>
            <p:cNvPr id="6" name="object 6">
              <a:extLst>
                <a:ext uri="{FF2B5EF4-FFF2-40B4-BE49-F238E27FC236}">
                  <a16:creationId xmlns:a16="http://schemas.microsoft.com/office/drawing/2014/main" id="{8E0C69EB-7EFF-6DE0-1AF7-ABBD54A31293}"/>
                </a:ext>
              </a:extLst>
            </p:cNvPr>
            <p:cNvPicPr/>
            <p:nvPr/>
          </p:nvPicPr>
          <p:blipFill>
            <a:blip r:embed="rId3" cstate="print">
              <a:extLst>
                <a:ext uri="{28A0092B-C50C-407E-A947-70E740481C1C}">
                  <a14:useLocalDpi xmlns:a14="http://schemas.microsoft.com/office/drawing/2010/main" val="0"/>
                </a:ext>
              </a:extLst>
            </a:blip>
            <a:srcRect/>
            <a:stretch/>
          </p:blipFill>
          <p:spPr>
            <a:xfrm>
              <a:off x="12000369" y="1104900"/>
              <a:ext cx="6002273" cy="7501757"/>
            </a:xfrm>
            <a:prstGeom prst="rect">
              <a:avLst/>
            </a:prstGeom>
          </p:spPr>
        </p:pic>
      </p:grpSp>
      <p:pic>
        <p:nvPicPr>
          <p:cNvPr id="8" name="object 8">
            <a:extLst>
              <a:ext uri="{FF2B5EF4-FFF2-40B4-BE49-F238E27FC236}">
                <a16:creationId xmlns:a16="http://schemas.microsoft.com/office/drawing/2014/main" id="{A2857A91-0A59-CF41-46D9-F32568C8A49F}"/>
              </a:ext>
            </a:extLst>
          </p:cNvPr>
          <p:cNvPicPr/>
          <p:nvPr/>
        </p:nvPicPr>
        <p:blipFill>
          <a:blip r:embed="rId4" cstate="print"/>
          <a:stretch>
            <a:fillRect/>
          </a:stretch>
        </p:blipFill>
        <p:spPr>
          <a:xfrm>
            <a:off x="7151623" y="714629"/>
            <a:ext cx="2563241" cy="2088261"/>
          </a:xfrm>
          <a:prstGeom prst="rect">
            <a:avLst/>
          </a:prstGeom>
        </p:spPr>
      </p:pic>
      <p:sp>
        <p:nvSpPr>
          <p:cNvPr id="9" name="object 9">
            <a:extLst>
              <a:ext uri="{FF2B5EF4-FFF2-40B4-BE49-F238E27FC236}">
                <a16:creationId xmlns:a16="http://schemas.microsoft.com/office/drawing/2014/main" id="{1568D8B7-956E-F100-803F-286444691A53}"/>
              </a:ext>
            </a:extLst>
          </p:cNvPr>
          <p:cNvSpPr txBox="1">
            <a:spLocks noGrp="1"/>
          </p:cNvSpPr>
          <p:nvPr>
            <p:ph type="title"/>
          </p:nvPr>
        </p:nvSpPr>
        <p:spPr>
          <a:xfrm>
            <a:off x="1447800" y="3238500"/>
            <a:ext cx="8912225" cy="5833648"/>
          </a:xfrm>
          <a:prstGeom prst="rect">
            <a:avLst/>
          </a:prstGeom>
        </p:spPr>
        <p:txBody>
          <a:bodyPr vert="horz" wrap="square" lIns="0" tIns="229870" rIns="0" bIns="0" rtlCol="0">
            <a:spAutoFit/>
          </a:bodyPr>
          <a:lstStyle/>
          <a:p>
            <a:pPr marL="12700">
              <a:lnSpc>
                <a:spcPct val="100000"/>
              </a:lnSpc>
              <a:spcBef>
                <a:spcPts val="1810"/>
              </a:spcBef>
            </a:pPr>
            <a:r>
              <a:rPr lang="en-US" sz="4400" dirty="0"/>
              <a:t>Message from the General Manager:</a:t>
            </a:r>
            <a:br>
              <a:rPr lang="en-US" sz="4400" dirty="0"/>
            </a:br>
            <a:br>
              <a:rPr lang="en-US" sz="4400" dirty="0"/>
            </a:br>
            <a:r>
              <a:rPr lang="en-US" sz="2000" dirty="0"/>
              <a:t>Wairakei Resort Taupō holds a special place in the hearts of both locals and travelers. This unique destination offers everything families, couples, groups, and business guests need for a complete getaway. With 187 guest rooms, nine conference venues, two hot pools, two spas, a tennis court, gym, sauna, nine-hole golf course, squash court, and a full sports oval, visitors can create their own style of holiday and lasting memories.</a:t>
            </a:r>
            <a:br>
              <a:rPr lang="en-US" sz="2000" dirty="0"/>
            </a:br>
            <a:r>
              <a:rPr lang="en-US" sz="2000" dirty="0"/>
              <a:t>I am </a:t>
            </a:r>
            <a:r>
              <a:rPr lang="en-US" sz="2000" dirty="0" err="1"/>
              <a:t>honoured</a:t>
            </a:r>
            <a:r>
              <a:rPr lang="en-US" sz="2000" dirty="0"/>
              <a:t> to have stepped into the role of General Manager this year and look forward to working with our talented team to elevate the resort’s experience under the Accor banner.</a:t>
            </a:r>
            <a:br>
              <a:rPr lang="en-US" sz="2000" dirty="0"/>
            </a:br>
            <a:br>
              <a:rPr lang="en-US" sz="2000" dirty="0"/>
            </a:br>
            <a:r>
              <a:rPr lang="en-US" sz="3200" dirty="0">
                <a:latin typeface="Freestyle Script" panose="030804020302050B0404" pitchFamily="66" charset="0"/>
              </a:rPr>
              <a:t>Jade Bolstad.</a:t>
            </a:r>
            <a:br>
              <a:rPr lang="en-US" sz="4400" dirty="0"/>
            </a:br>
            <a:endParaRPr sz="4400" dirty="0"/>
          </a:p>
        </p:txBody>
      </p:sp>
    </p:spTree>
    <p:extLst>
      <p:ext uri="{BB962C8B-B14F-4D97-AF65-F5344CB8AC3E}">
        <p14:creationId xmlns:p14="http://schemas.microsoft.com/office/powerpoint/2010/main" val="1468974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442842"/>
            <a:ext cx="18277840" cy="6844665"/>
            <a:chOff x="0" y="3442842"/>
            <a:chExt cx="18277840" cy="6844665"/>
          </a:xfrm>
        </p:grpSpPr>
        <p:pic>
          <p:nvPicPr>
            <p:cNvPr id="3" name="object 3"/>
            <p:cNvPicPr/>
            <p:nvPr/>
          </p:nvPicPr>
          <p:blipFill>
            <a:blip r:embed="rId2" cstate="print"/>
            <a:stretch>
              <a:fillRect/>
            </a:stretch>
          </p:blipFill>
          <p:spPr>
            <a:xfrm>
              <a:off x="1094701" y="3442842"/>
              <a:ext cx="16164559" cy="5433568"/>
            </a:xfrm>
            <a:prstGeom prst="rect">
              <a:avLst/>
            </a:prstGeom>
          </p:spPr>
        </p:pic>
        <p:sp>
          <p:nvSpPr>
            <p:cNvPr id="4" name="object 4"/>
            <p:cNvSpPr/>
            <p:nvPr/>
          </p:nvSpPr>
          <p:spPr>
            <a:xfrm>
              <a:off x="7673085" y="8876401"/>
              <a:ext cx="3009900" cy="127000"/>
            </a:xfrm>
            <a:custGeom>
              <a:avLst/>
              <a:gdLst/>
              <a:ahLst/>
              <a:cxnLst/>
              <a:rect l="l" t="t" r="r" b="b"/>
              <a:pathLst>
                <a:path w="3009900" h="127000">
                  <a:moveTo>
                    <a:pt x="3009646" y="0"/>
                  </a:moveTo>
                  <a:lnTo>
                    <a:pt x="0" y="0"/>
                  </a:lnTo>
                  <a:lnTo>
                    <a:pt x="0" y="126500"/>
                  </a:lnTo>
                  <a:lnTo>
                    <a:pt x="3009646" y="126500"/>
                  </a:lnTo>
                  <a:lnTo>
                    <a:pt x="3009646" y="0"/>
                  </a:lnTo>
                  <a:close/>
                </a:path>
              </a:pathLst>
            </a:custGeom>
            <a:solidFill>
              <a:srgbClr val="C3A12D"/>
            </a:solidFill>
          </p:spPr>
          <p:txBody>
            <a:bodyPr wrap="square" lIns="0" tIns="0" rIns="0" bIns="0" rtlCol="0"/>
            <a:lstStyle/>
            <a:p>
              <a:endParaRPr/>
            </a:p>
          </p:txBody>
        </p:sp>
      </p:grpSp>
      <p:sp>
        <p:nvSpPr>
          <p:cNvPr id="5" name="object 5"/>
          <p:cNvSpPr txBox="1">
            <a:spLocks noGrp="1"/>
          </p:cNvSpPr>
          <p:nvPr>
            <p:ph type="title"/>
          </p:nvPr>
        </p:nvSpPr>
        <p:spPr>
          <a:xfrm>
            <a:off x="3767454" y="1627073"/>
            <a:ext cx="10473690" cy="1403350"/>
          </a:xfrm>
          <a:prstGeom prst="rect">
            <a:avLst/>
          </a:prstGeom>
        </p:spPr>
        <p:txBody>
          <a:bodyPr vert="horz" wrap="square" lIns="0" tIns="17145" rIns="0" bIns="0" rtlCol="0">
            <a:spAutoFit/>
          </a:bodyPr>
          <a:lstStyle/>
          <a:p>
            <a:pPr marL="12700">
              <a:lnSpc>
                <a:spcPct val="100000"/>
              </a:lnSpc>
              <a:spcBef>
                <a:spcPts val="135"/>
              </a:spcBef>
              <a:tabLst>
                <a:tab pos="5527675" algn="l"/>
                <a:tab pos="9412605" algn="l"/>
              </a:tabLst>
            </a:pPr>
            <a:r>
              <a:rPr sz="9000" spc="1560" dirty="0"/>
              <a:t>G</a:t>
            </a:r>
            <a:r>
              <a:rPr sz="9000" spc="1550" dirty="0"/>
              <a:t>r</a:t>
            </a:r>
            <a:r>
              <a:rPr sz="9000" spc="1555" dirty="0"/>
              <a:t>a</a:t>
            </a:r>
            <a:r>
              <a:rPr sz="9000" spc="1550" dirty="0"/>
              <a:t>h</a:t>
            </a:r>
            <a:r>
              <a:rPr sz="9000" spc="1555" dirty="0"/>
              <a:t>a</a:t>
            </a:r>
            <a:r>
              <a:rPr sz="9000" spc="665" dirty="0"/>
              <a:t>m</a:t>
            </a:r>
            <a:r>
              <a:rPr sz="9000" dirty="0"/>
              <a:t>	</a:t>
            </a:r>
            <a:r>
              <a:rPr sz="9000" spc="1080" dirty="0"/>
              <a:t>Roo</a:t>
            </a:r>
            <a:r>
              <a:rPr sz="9000" spc="190" dirty="0"/>
              <a:t>m</a:t>
            </a:r>
            <a:r>
              <a:rPr sz="9000" dirty="0"/>
              <a:t>	</a:t>
            </a:r>
            <a:r>
              <a:rPr sz="9000" spc="1620" dirty="0"/>
              <a:t>I</a:t>
            </a:r>
            <a:r>
              <a:rPr sz="9000" spc="730" dirty="0"/>
              <a:t>I</a:t>
            </a:r>
            <a:endParaRPr sz="9000"/>
          </a:p>
        </p:txBody>
      </p:sp>
      <p:pic>
        <p:nvPicPr>
          <p:cNvPr id="6" name="object 6"/>
          <p:cNvPicPr/>
          <p:nvPr/>
        </p:nvPicPr>
        <p:blipFill>
          <a:blip r:embed="rId3" cstate="print"/>
          <a:stretch>
            <a:fillRect/>
          </a:stretch>
        </p:blipFill>
        <p:spPr>
          <a:xfrm>
            <a:off x="7078091" y="294766"/>
            <a:ext cx="4110735" cy="149593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94701" y="3442842"/>
            <a:ext cx="16164559" cy="5433568"/>
          </a:xfrm>
          <a:prstGeom prst="rect">
            <a:avLst/>
          </a:prstGeom>
        </p:spPr>
      </p:pic>
      <p:sp>
        <p:nvSpPr>
          <p:cNvPr id="3" name="object 3"/>
          <p:cNvSpPr txBox="1">
            <a:spLocks noGrp="1"/>
          </p:cNvSpPr>
          <p:nvPr>
            <p:ph type="title"/>
          </p:nvPr>
        </p:nvSpPr>
        <p:spPr>
          <a:xfrm>
            <a:off x="5661786" y="1857831"/>
            <a:ext cx="6819265" cy="1403350"/>
          </a:xfrm>
          <a:prstGeom prst="rect">
            <a:avLst/>
          </a:prstGeom>
        </p:spPr>
        <p:txBody>
          <a:bodyPr vert="horz" wrap="square" lIns="0" tIns="17145" rIns="0" bIns="0" rtlCol="0">
            <a:spAutoFit/>
          </a:bodyPr>
          <a:lstStyle/>
          <a:p>
            <a:pPr marL="12700">
              <a:lnSpc>
                <a:spcPct val="100000"/>
              </a:lnSpc>
              <a:spcBef>
                <a:spcPts val="135"/>
              </a:spcBef>
            </a:pPr>
            <a:r>
              <a:rPr sz="9000" spc="1100" dirty="0"/>
              <a:t>Boa</a:t>
            </a:r>
            <a:r>
              <a:rPr sz="9000" spc="1095" dirty="0"/>
              <a:t>r</a:t>
            </a:r>
            <a:r>
              <a:rPr sz="9000" spc="1090" dirty="0"/>
              <a:t>d</a:t>
            </a:r>
            <a:r>
              <a:rPr sz="9000" spc="1095" dirty="0"/>
              <a:t>r</a:t>
            </a:r>
            <a:r>
              <a:rPr sz="9000" spc="1100" dirty="0"/>
              <a:t>oo</a:t>
            </a:r>
            <a:r>
              <a:rPr sz="9000" spc="210" dirty="0"/>
              <a:t>m</a:t>
            </a:r>
            <a:endParaRPr sz="9000"/>
          </a:p>
        </p:txBody>
      </p:sp>
      <p:pic>
        <p:nvPicPr>
          <p:cNvPr id="4" name="object 4"/>
          <p:cNvPicPr/>
          <p:nvPr/>
        </p:nvPicPr>
        <p:blipFill>
          <a:blip r:embed="rId3" cstate="print"/>
          <a:stretch>
            <a:fillRect/>
          </a:stretch>
        </p:blipFill>
        <p:spPr>
          <a:xfrm>
            <a:off x="7078091" y="299211"/>
            <a:ext cx="4110735" cy="149593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94701" y="3442842"/>
            <a:ext cx="16164559" cy="5433568"/>
          </a:xfrm>
          <a:prstGeom prst="rect">
            <a:avLst/>
          </a:prstGeom>
        </p:spPr>
      </p:pic>
      <p:sp>
        <p:nvSpPr>
          <p:cNvPr id="3" name="object 3"/>
          <p:cNvSpPr txBox="1">
            <a:spLocks noGrp="1"/>
          </p:cNvSpPr>
          <p:nvPr>
            <p:ph type="title"/>
          </p:nvPr>
        </p:nvSpPr>
        <p:spPr>
          <a:xfrm>
            <a:off x="3145282" y="1628394"/>
            <a:ext cx="11861800" cy="1402715"/>
          </a:xfrm>
          <a:prstGeom prst="rect">
            <a:avLst/>
          </a:prstGeom>
        </p:spPr>
        <p:txBody>
          <a:bodyPr vert="horz" wrap="square" lIns="0" tIns="17145" rIns="0" bIns="0" rtlCol="0">
            <a:spAutoFit/>
          </a:bodyPr>
          <a:lstStyle/>
          <a:p>
            <a:pPr marL="12700">
              <a:lnSpc>
                <a:spcPct val="100000"/>
              </a:lnSpc>
              <a:spcBef>
                <a:spcPts val="135"/>
              </a:spcBef>
              <a:tabLst>
                <a:tab pos="7353300" algn="l"/>
              </a:tabLst>
            </a:pPr>
            <a:r>
              <a:rPr sz="9000" spc="1100" dirty="0"/>
              <a:t>Boa</a:t>
            </a:r>
            <a:r>
              <a:rPr sz="9000" spc="1095" dirty="0"/>
              <a:t>r</a:t>
            </a:r>
            <a:r>
              <a:rPr sz="9000" spc="1090" dirty="0"/>
              <a:t>d</a:t>
            </a:r>
            <a:r>
              <a:rPr sz="9000" spc="1095" dirty="0"/>
              <a:t>r</a:t>
            </a:r>
            <a:r>
              <a:rPr sz="9000" spc="1100" dirty="0"/>
              <a:t>oo</a:t>
            </a:r>
            <a:r>
              <a:rPr sz="9000" spc="210" dirty="0"/>
              <a:t>m</a:t>
            </a:r>
            <a:r>
              <a:rPr sz="9000" dirty="0"/>
              <a:t>	</a:t>
            </a:r>
            <a:r>
              <a:rPr sz="9000" spc="1260" dirty="0"/>
              <a:t>L</a:t>
            </a:r>
            <a:r>
              <a:rPr sz="9000" spc="1265" dirty="0"/>
              <a:t>o</a:t>
            </a:r>
            <a:r>
              <a:rPr sz="9000" spc="1260" dirty="0"/>
              <a:t>un</a:t>
            </a:r>
            <a:r>
              <a:rPr sz="9000" spc="1255" dirty="0"/>
              <a:t>g</a:t>
            </a:r>
            <a:r>
              <a:rPr sz="9000" spc="375" dirty="0"/>
              <a:t>e</a:t>
            </a:r>
            <a:endParaRPr sz="9000"/>
          </a:p>
        </p:txBody>
      </p:sp>
      <p:pic>
        <p:nvPicPr>
          <p:cNvPr id="4" name="object 4"/>
          <p:cNvPicPr/>
          <p:nvPr/>
        </p:nvPicPr>
        <p:blipFill>
          <a:blip r:embed="rId3" cstate="print"/>
          <a:stretch>
            <a:fillRect/>
          </a:stretch>
        </p:blipFill>
        <p:spPr>
          <a:xfrm>
            <a:off x="7088631" y="295529"/>
            <a:ext cx="4110735" cy="149593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94701" y="3442842"/>
            <a:ext cx="16164559" cy="5433568"/>
          </a:xfrm>
          <a:prstGeom prst="rect">
            <a:avLst/>
          </a:prstGeom>
        </p:spPr>
      </p:pic>
      <p:sp>
        <p:nvSpPr>
          <p:cNvPr id="3" name="object 3"/>
          <p:cNvSpPr txBox="1">
            <a:spLocks noGrp="1"/>
          </p:cNvSpPr>
          <p:nvPr>
            <p:ph type="title"/>
          </p:nvPr>
        </p:nvSpPr>
        <p:spPr>
          <a:xfrm>
            <a:off x="4521453" y="1628394"/>
            <a:ext cx="9120505" cy="1402715"/>
          </a:xfrm>
          <a:prstGeom prst="rect">
            <a:avLst/>
          </a:prstGeom>
        </p:spPr>
        <p:txBody>
          <a:bodyPr vert="horz" wrap="square" lIns="0" tIns="17145" rIns="0" bIns="0" rtlCol="0">
            <a:spAutoFit/>
          </a:bodyPr>
          <a:lstStyle/>
          <a:p>
            <a:pPr marL="12700">
              <a:lnSpc>
                <a:spcPct val="100000"/>
              </a:lnSpc>
              <a:spcBef>
                <a:spcPts val="135"/>
              </a:spcBef>
              <a:tabLst>
                <a:tab pos="5767705" algn="l"/>
              </a:tabLst>
            </a:pPr>
            <a:r>
              <a:rPr sz="9000" spc="1250" dirty="0"/>
              <a:t>Ba</a:t>
            </a:r>
            <a:r>
              <a:rPr sz="9000" spc="1240" dirty="0"/>
              <a:t>yv</a:t>
            </a:r>
            <a:r>
              <a:rPr sz="9000" spc="1245" dirty="0"/>
              <a:t>i</a:t>
            </a:r>
            <a:r>
              <a:rPr sz="9000" spc="1260" dirty="0"/>
              <a:t>e</a:t>
            </a:r>
            <a:r>
              <a:rPr sz="9000" spc="360" dirty="0"/>
              <a:t>w</a:t>
            </a:r>
            <a:r>
              <a:rPr sz="9000" dirty="0"/>
              <a:t>	</a:t>
            </a:r>
            <a:r>
              <a:rPr sz="9000" spc="1080" dirty="0"/>
              <a:t>R</a:t>
            </a:r>
            <a:r>
              <a:rPr sz="9000" spc="1090" dirty="0"/>
              <a:t>oo</a:t>
            </a:r>
            <a:r>
              <a:rPr sz="9000" spc="190" dirty="0"/>
              <a:t>m</a:t>
            </a:r>
            <a:endParaRPr sz="9000"/>
          </a:p>
        </p:txBody>
      </p:sp>
      <p:pic>
        <p:nvPicPr>
          <p:cNvPr id="4" name="object 4"/>
          <p:cNvPicPr/>
          <p:nvPr/>
        </p:nvPicPr>
        <p:blipFill>
          <a:blip r:embed="rId3" cstate="print"/>
          <a:stretch>
            <a:fillRect/>
          </a:stretch>
        </p:blipFill>
        <p:spPr>
          <a:xfrm>
            <a:off x="7078091" y="295529"/>
            <a:ext cx="4110735" cy="149593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C0AC6-2140-C099-1125-C716ACDAC131}"/>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6E9B4A98-7274-F691-EC33-6691168613F6}"/>
              </a:ext>
            </a:extLst>
          </p:cNvPr>
          <p:cNvGrpSpPr/>
          <p:nvPr/>
        </p:nvGrpSpPr>
        <p:grpSpPr>
          <a:xfrm>
            <a:off x="0" y="0"/>
            <a:ext cx="18288000" cy="10287000"/>
            <a:chOff x="0" y="0"/>
            <a:chExt cx="18288000" cy="10287000"/>
          </a:xfrm>
        </p:grpSpPr>
        <p:sp>
          <p:nvSpPr>
            <p:cNvPr id="3" name="object 3">
              <a:extLst>
                <a:ext uri="{FF2B5EF4-FFF2-40B4-BE49-F238E27FC236}">
                  <a16:creationId xmlns:a16="http://schemas.microsoft.com/office/drawing/2014/main" id="{57D70A82-70C9-4B3A-68EA-6A8A59E9C1D9}"/>
                </a:ext>
              </a:extLst>
            </p:cNvPr>
            <p:cNvSpPr/>
            <p:nvPr/>
          </p:nvSpPr>
          <p:spPr>
            <a:xfrm>
              <a:off x="0" y="0"/>
              <a:ext cx="11582400" cy="10287000"/>
            </a:xfrm>
            <a:custGeom>
              <a:avLst/>
              <a:gdLst/>
              <a:ahLst/>
              <a:cxnLst/>
              <a:rect l="l" t="t" r="r" b="b"/>
              <a:pathLst>
                <a:path w="11582400" h="10287000">
                  <a:moveTo>
                    <a:pt x="0" y="10287000"/>
                  </a:moveTo>
                  <a:lnTo>
                    <a:pt x="11582400" y="10287000"/>
                  </a:lnTo>
                  <a:lnTo>
                    <a:pt x="11582400" y="0"/>
                  </a:lnTo>
                  <a:lnTo>
                    <a:pt x="0" y="0"/>
                  </a:lnTo>
                  <a:lnTo>
                    <a:pt x="0" y="10287000"/>
                  </a:lnTo>
                  <a:close/>
                </a:path>
              </a:pathLst>
            </a:custGeom>
            <a:solidFill>
              <a:srgbClr val="FBF4F0"/>
            </a:solidFill>
          </p:spPr>
          <p:txBody>
            <a:bodyPr wrap="square" lIns="0" tIns="0" rIns="0" bIns="0" rtlCol="0"/>
            <a:lstStyle/>
            <a:p>
              <a:endParaRPr/>
            </a:p>
          </p:txBody>
        </p:sp>
        <p:sp>
          <p:nvSpPr>
            <p:cNvPr id="4" name="object 4">
              <a:extLst>
                <a:ext uri="{FF2B5EF4-FFF2-40B4-BE49-F238E27FC236}">
                  <a16:creationId xmlns:a16="http://schemas.microsoft.com/office/drawing/2014/main" id="{C842024E-F9F5-8B30-7914-57CCBD497BA0}"/>
                </a:ext>
              </a:extLst>
            </p:cNvPr>
            <p:cNvSpPr/>
            <p:nvPr/>
          </p:nvSpPr>
          <p:spPr>
            <a:xfrm>
              <a:off x="11582400" y="0"/>
              <a:ext cx="6705600" cy="10287000"/>
            </a:xfrm>
            <a:custGeom>
              <a:avLst/>
              <a:gdLst/>
              <a:ahLst/>
              <a:cxnLst/>
              <a:rect l="l" t="t" r="r" b="b"/>
              <a:pathLst>
                <a:path w="6705600" h="10287000">
                  <a:moveTo>
                    <a:pt x="6705600" y="0"/>
                  </a:moveTo>
                  <a:lnTo>
                    <a:pt x="0" y="0"/>
                  </a:lnTo>
                  <a:lnTo>
                    <a:pt x="0" y="10287000"/>
                  </a:lnTo>
                  <a:lnTo>
                    <a:pt x="6705600" y="10287000"/>
                  </a:lnTo>
                  <a:lnTo>
                    <a:pt x="6705600" y="0"/>
                  </a:lnTo>
                  <a:close/>
                </a:path>
              </a:pathLst>
            </a:custGeom>
            <a:solidFill>
              <a:srgbClr val="DDD9C3"/>
            </a:solidFill>
          </p:spPr>
          <p:txBody>
            <a:bodyPr wrap="square" lIns="0" tIns="0" rIns="0" bIns="0" rtlCol="0"/>
            <a:lstStyle/>
            <a:p>
              <a:endParaRPr/>
            </a:p>
          </p:txBody>
        </p:sp>
        <p:pic>
          <p:nvPicPr>
            <p:cNvPr id="5" name="object 5">
              <a:extLst>
                <a:ext uri="{FF2B5EF4-FFF2-40B4-BE49-F238E27FC236}">
                  <a16:creationId xmlns:a16="http://schemas.microsoft.com/office/drawing/2014/main" id="{E3512651-85A4-CC94-4BEB-CD060F0738F5}"/>
                </a:ext>
              </a:extLst>
            </p:cNvPr>
            <p:cNvPicPr/>
            <p:nvPr/>
          </p:nvPicPr>
          <p:blipFill>
            <a:blip r:embed="rId2" cstate="print"/>
            <a:stretch>
              <a:fillRect/>
            </a:stretch>
          </p:blipFill>
          <p:spPr>
            <a:xfrm>
              <a:off x="1266558" y="892175"/>
              <a:ext cx="5029200" cy="2035809"/>
            </a:xfrm>
            <a:prstGeom prst="rect">
              <a:avLst/>
            </a:prstGeom>
          </p:spPr>
        </p:pic>
      </p:grpSp>
      <p:pic>
        <p:nvPicPr>
          <p:cNvPr id="8" name="object 8">
            <a:extLst>
              <a:ext uri="{FF2B5EF4-FFF2-40B4-BE49-F238E27FC236}">
                <a16:creationId xmlns:a16="http://schemas.microsoft.com/office/drawing/2014/main" id="{0C31D53E-15FF-49A9-CF67-ABC2AA4C632E}"/>
              </a:ext>
            </a:extLst>
          </p:cNvPr>
          <p:cNvPicPr/>
          <p:nvPr/>
        </p:nvPicPr>
        <p:blipFill>
          <a:blip r:embed="rId3" cstate="print"/>
          <a:stretch>
            <a:fillRect/>
          </a:stretch>
        </p:blipFill>
        <p:spPr>
          <a:xfrm>
            <a:off x="7151623" y="714629"/>
            <a:ext cx="2563241" cy="2088261"/>
          </a:xfrm>
          <a:prstGeom prst="rect">
            <a:avLst/>
          </a:prstGeom>
        </p:spPr>
      </p:pic>
      <p:sp>
        <p:nvSpPr>
          <p:cNvPr id="9" name="object 9">
            <a:extLst>
              <a:ext uri="{FF2B5EF4-FFF2-40B4-BE49-F238E27FC236}">
                <a16:creationId xmlns:a16="http://schemas.microsoft.com/office/drawing/2014/main" id="{3FF39FA0-101F-A9D0-20B3-1DEDCA338DB3}"/>
              </a:ext>
            </a:extLst>
          </p:cNvPr>
          <p:cNvSpPr txBox="1">
            <a:spLocks noGrp="1"/>
          </p:cNvSpPr>
          <p:nvPr>
            <p:ph type="title"/>
          </p:nvPr>
        </p:nvSpPr>
        <p:spPr>
          <a:xfrm>
            <a:off x="1455053" y="2956985"/>
            <a:ext cx="8912225" cy="5587427"/>
          </a:xfrm>
          <a:prstGeom prst="rect">
            <a:avLst/>
          </a:prstGeom>
        </p:spPr>
        <p:txBody>
          <a:bodyPr vert="horz" wrap="square" lIns="0" tIns="229870" rIns="0" bIns="0" rtlCol="0">
            <a:spAutoFit/>
          </a:bodyPr>
          <a:lstStyle/>
          <a:p>
            <a:pPr marL="12700">
              <a:lnSpc>
                <a:spcPct val="100000"/>
              </a:lnSpc>
              <a:spcBef>
                <a:spcPts val="1810"/>
              </a:spcBef>
            </a:pPr>
            <a:r>
              <a:rPr lang="en-US" sz="3600" dirty="0"/>
              <a:t>WHERE TO FIND US &amp; CONTACT DETAILS:</a:t>
            </a:r>
            <a:br>
              <a:rPr lang="en-US" sz="4400" dirty="0"/>
            </a:br>
            <a:br>
              <a:rPr lang="en-US" sz="4400" dirty="0"/>
            </a:br>
            <a:r>
              <a:rPr lang="en-US" sz="2000" b="1" dirty="0"/>
              <a:t>Address: 		</a:t>
            </a:r>
            <a:r>
              <a:rPr lang="en-US" sz="2000" dirty="0"/>
              <a:t>640 Wairakei Drive, Taupō 3384, New Zealand.</a:t>
            </a:r>
            <a:br>
              <a:rPr lang="en-US" sz="2000" dirty="0"/>
            </a:br>
            <a:br>
              <a:rPr lang="en-US" sz="2000" dirty="0"/>
            </a:br>
            <a:r>
              <a:rPr lang="en-US" sz="2000" b="1" dirty="0"/>
              <a:t>Region: 		</a:t>
            </a:r>
            <a:r>
              <a:rPr lang="en-US" sz="2000" dirty="0"/>
              <a:t>North Island, near Lake Taupō</a:t>
            </a:r>
            <a:br>
              <a:rPr lang="en-US" sz="2000" dirty="0"/>
            </a:br>
            <a:br>
              <a:rPr lang="en-US" sz="2000" dirty="0"/>
            </a:br>
            <a:r>
              <a:rPr lang="en-US" sz="2000" b="1" dirty="0"/>
              <a:t>Phone Number: 	</a:t>
            </a:r>
            <a:r>
              <a:rPr lang="en-US" sz="2000" dirty="0"/>
              <a:t>+64 7 374 9004</a:t>
            </a:r>
            <a:br>
              <a:rPr lang="en-US" sz="2000" dirty="0"/>
            </a:br>
            <a:br>
              <a:rPr lang="en-US" sz="2000" dirty="0"/>
            </a:br>
            <a:r>
              <a:rPr lang="en-US" sz="2000" b="1" dirty="0"/>
              <a:t>Email:			</a:t>
            </a:r>
            <a:r>
              <a:rPr lang="en-US" sz="2000" dirty="0">
                <a:hlinkClick r:id="rId4"/>
              </a:rPr>
              <a:t>reservations@wairakei.co.nz</a:t>
            </a:r>
            <a:br>
              <a:rPr lang="en-US" sz="2000" dirty="0"/>
            </a:br>
            <a:br>
              <a:rPr lang="en-US" sz="2000" dirty="0"/>
            </a:br>
            <a:r>
              <a:rPr lang="en-US" sz="2000" b="1" dirty="0"/>
              <a:t>Website: 		www.wairakei.co.nz</a:t>
            </a:r>
            <a:br>
              <a:rPr lang="en-US" sz="4400" dirty="0"/>
            </a:br>
            <a:br>
              <a:rPr lang="en-US" sz="4400" dirty="0"/>
            </a:br>
            <a:endParaRPr sz="4400" dirty="0"/>
          </a:p>
        </p:txBody>
      </p:sp>
      <p:pic>
        <p:nvPicPr>
          <p:cNvPr id="10" name="Picture 9" descr="A map of the new zealand&#10;&#10;AI-generated content may be incorrect.">
            <a:extLst>
              <a:ext uri="{FF2B5EF4-FFF2-40B4-BE49-F238E27FC236}">
                <a16:creationId xmlns:a16="http://schemas.microsoft.com/office/drawing/2014/main" id="{AD2D78A3-BE09-580F-B5D0-1D28F0F104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19692" y="0"/>
            <a:ext cx="7268308" cy="10287000"/>
          </a:xfrm>
          <a:prstGeom prst="rect">
            <a:avLst/>
          </a:prstGeom>
        </p:spPr>
      </p:pic>
    </p:spTree>
    <p:extLst>
      <p:ext uri="{BB962C8B-B14F-4D97-AF65-F5344CB8AC3E}">
        <p14:creationId xmlns:p14="http://schemas.microsoft.com/office/powerpoint/2010/main" val="2652045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107429"/>
            <a:ext cx="18288000" cy="4179570"/>
            <a:chOff x="0" y="6107429"/>
            <a:chExt cx="18288000" cy="4179570"/>
          </a:xfrm>
        </p:grpSpPr>
        <p:sp>
          <p:nvSpPr>
            <p:cNvPr id="3" name="object 3"/>
            <p:cNvSpPr/>
            <p:nvPr/>
          </p:nvSpPr>
          <p:spPr>
            <a:xfrm>
              <a:off x="0" y="6107429"/>
              <a:ext cx="18288000" cy="4179570"/>
            </a:xfrm>
            <a:custGeom>
              <a:avLst/>
              <a:gdLst/>
              <a:ahLst/>
              <a:cxnLst/>
              <a:rect l="l" t="t" r="r" b="b"/>
              <a:pathLst>
                <a:path w="18288000" h="4179570">
                  <a:moveTo>
                    <a:pt x="18288000" y="0"/>
                  </a:moveTo>
                  <a:lnTo>
                    <a:pt x="0" y="0"/>
                  </a:lnTo>
                  <a:lnTo>
                    <a:pt x="0" y="4179570"/>
                  </a:lnTo>
                  <a:lnTo>
                    <a:pt x="18288000" y="4179570"/>
                  </a:lnTo>
                  <a:lnTo>
                    <a:pt x="182880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2800350" y="6210236"/>
              <a:ext cx="12687300" cy="3816985"/>
            </a:xfrm>
            <a:prstGeom prst="rect">
              <a:avLst/>
            </a:prstGeom>
          </p:spPr>
        </p:pic>
      </p:grpSp>
      <p:sp>
        <p:nvSpPr>
          <p:cNvPr id="5" name="object 5"/>
          <p:cNvSpPr txBox="1"/>
          <p:nvPr/>
        </p:nvSpPr>
        <p:spPr>
          <a:xfrm>
            <a:off x="1054100" y="1747525"/>
            <a:ext cx="16181705" cy="3568700"/>
          </a:xfrm>
          <a:prstGeom prst="rect">
            <a:avLst/>
          </a:prstGeom>
        </p:spPr>
        <p:txBody>
          <a:bodyPr vert="horz" wrap="square" lIns="0" tIns="101600" rIns="0" bIns="0" rtlCol="0">
            <a:spAutoFit/>
          </a:bodyPr>
          <a:lstStyle/>
          <a:p>
            <a:pPr marL="12700">
              <a:lnSpc>
                <a:spcPct val="100000"/>
              </a:lnSpc>
              <a:spcBef>
                <a:spcPts val="800"/>
              </a:spcBef>
            </a:pPr>
            <a:r>
              <a:rPr sz="2000" spc="-55" dirty="0">
                <a:solidFill>
                  <a:srgbClr val="535353"/>
                </a:solidFill>
                <a:latin typeface="Tahoma"/>
                <a:cs typeface="Tahoma"/>
              </a:rPr>
              <a:t>Wairakei</a:t>
            </a:r>
            <a:r>
              <a:rPr sz="2000" spc="-145" dirty="0">
                <a:solidFill>
                  <a:srgbClr val="535353"/>
                </a:solidFill>
                <a:latin typeface="Tahoma"/>
                <a:cs typeface="Tahoma"/>
              </a:rPr>
              <a:t> </a:t>
            </a:r>
            <a:r>
              <a:rPr sz="2000" spc="-55" dirty="0">
                <a:solidFill>
                  <a:srgbClr val="535353"/>
                </a:solidFill>
                <a:latin typeface="Tahoma"/>
                <a:cs typeface="Tahoma"/>
              </a:rPr>
              <a:t>Resort</a:t>
            </a:r>
            <a:r>
              <a:rPr sz="2000" spc="-150" dirty="0">
                <a:solidFill>
                  <a:srgbClr val="535353"/>
                </a:solidFill>
                <a:latin typeface="Tahoma"/>
                <a:cs typeface="Tahoma"/>
              </a:rPr>
              <a:t> </a:t>
            </a:r>
            <a:r>
              <a:rPr sz="2000" spc="-40" dirty="0">
                <a:solidFill>
                  <a:srgbClr val="535353"/>
                </a:solidFill>
                <a:latin typeface="Tahoma"/>
                <a:cs typeface="Tahoma"/>
              </a:rPr>
              <a:t>Taupō</a:t>
            </a:r>
            <a:r>
              <a:rPr sz="2000" spc="-135" dirty="0">
                <a:solidFill>
                  <a:srgbClr val="535353"/>
                </a:solidFill>
                <a:latin typeface="Tahoma"/>
                <a:cs typeface="Tahoma"/>
              </a:rPr>
              <a:t> </a:t>
            </a:r>
            <a:r>
              <a:rPr sz="2000" spc="-25" dirty="0">
                <a:solidFill>
                  <a:srgbClr val="535353"/>
                </a:solidFill>
                <a:latin typeface="Tahoma"/>
                <a:cs typeface="Tahoma"/>
              </a:rPr>
              <a:t>is</a:t>
            </a:r>
            <a:r>
              <a:rPr sz="2000" spc="-140" dirty="0">
                <a:solidFill>
                  <a:srgbClr val="535353"/>
                </a:solidFill>
                <a:latin typeface="Tahoma"/>
                <a:cs typeface="Tahoma"/>
              </a:rPr>
              <a:t> </a:t>
            </a:r>
            <a:r>
              <a:rPr sz="2000" spc="-50" dirty="0">
                <a:solidFill>
                  <a:srgbClr val="535353"/>
                </a:solidFill>
                <a:latin typeface="Tahoma"/>
                <a:cs typeface="Tahoma"/>
              </a:rPr>
              <a:t>a</a:t>
            </a:r>
            <a:r>
              <a:rPr sz="2000" spc="-145" dirty="0">
                <a:solidFill>
                  <a:srgbClr val="535353"/>
                </a:solidFill>
                <a:latin typeface="Tahoma"/>
                <a:cs typeface="Tahoma"/>
              </a:rPr>
              <a:t> </a:t>
            </a:r>
            <a:r>
              <a:rPr sz="2000" spc="-20" dirty="0">
                <a:solidFill>
                  <a:srgbClr val="535353"/>
                </a:solidFill>
                <a:latin typeface="Tahoma"/>
                <a:cs typeface="Tahoma"/>
              </a:rPr>
              <a:t>landmark</a:t>
            </a:r>
            <a:r>
              <a:rPr sz="2000" spc="-140" dirty="0">
                <a:solidFill>
                  <a:srgbClr val="535353"/>
                </a:solidFill>
                <a:latin typeface="Tahoma"/>
                <a:cs typeface="Tahoma"/>
              </a:rPr>
              <a:t> </a:t>
            </a:r>
            <a:r>
              <a:rPr sz="2000" spc="-30" dirty="0">
                <a:solidFill>
                  <a:srgbClr val="535353"/>
                </a:solidFill>
                <a:latin typeface="Tahoma"/>
                <a:cs typeface="Tahoma"/>
              </a:rPr>
              <a:t>property</a:t>
            </a:r>
            <a:r>
              <a:rPr sz="2000" spc="-145" dirty="0">
                <a:solidFill>
                  <a:srgbClr val="535353"/>
                </a:solidFill>
                <a:latin typeface="Tahoma"/>
                <a:cs typeface="Tahoma"/>
              </a:rPr>
              <a:t> </a:t>
            </a:r>
            <a:r>
              <a:rPr sz="2000" spc="-40" dirty="0">
                <a:solidFill>
                  <a:srgbClr val="535353"/>
                </a:solidFill>
                <a:latin typeface="Tahoma"/>
                <a:cs typeface="Tahoma"/>
              </a:rPr>
              <a:t>set</a:t>
            </a:r>
            <a:r>
              <a:rPr sz="2000" spc="-150" dirty="0">
                <a:solidFill>
                  <a:srgbClr val="535353"/>
                </a:solidFill>
                <a:latin typeface="Tahoma"/>
                <a:cs typeface="Tahoma"/>
              </a:rPr>
              <a:t> </a:t>
            </a:r>
            <a:r>
              <a:rPr sz="2000" spc="-20" dirty="0">
                <a:solidFill>
                  <a:srgbClr val="535353"/>
                </a:solidFill>
                <a:latin typeface="Tahoma"/>
                <a:cs typeface="Tahoma"/>
              </a:rPr>
              <a:t>within</a:t>
            </a:r>
            <a:r>
              <a:rPr sz="2000" spc="-160" dirty="0">
                <a:solidFill>
                  <a:srgbClr val="535353"/>
                </a:solidFill>
                <a:latin typeface="Tahoma"/>
                <a:cs typeface="Tahoma"/>
              </a:rPr>
              <a:t> </a:t>
            </a:r>
            <a:r>
              <a:rPr sz="2000" spc="-40" dirty="0">
                <a:solidFill>
                  <a:srgbClr val="535353"/>
                </a:solidFill>
                <a:latin typeface="Tahoma"/>
                <a:cs typeface="Tahoma"/>
              </a:rPr>
              <a:t>the</a:t>
            </a:r>
            <a:r>
              <a:rPr sz="2000" spc="-140" dirty="0">
                <a:solidFill>
                  <a:srgbClr val="535353"/>
                </a:solidFill>
                <a:latin typeface="Tahoma"/>
                <a:cs typeface="Tahoma"/>
              </a:rPr>
              <a:t> </a:t>
            </a:r>
            <a:r>
              <a:rPr sz="2000" spc="-55" dirty="0">
                <a:solidFill>
                  <a:srgbClr val="535353"/>
                </a:solidFill>
                <a:latin typeface="Tahoma"/>
                <a:cs typeface="Tahoma"/>
              </a:rPr>
              <a:t>Wairakei</a:t>
            </a:r>
            <a:r>
              <a:rPr sz="2000" spc="-155" dirty="0">
                <a:solidFill>
                  <a:srgbClr val="535353"/>
                </a:solidFill>
                <a:latin typeface="Tahoma"/>
                <a:cs typeface="Tahoma"/>
              </a:rPr>
              <a:t> </a:t>
            </a:r>
            <a:r>
              <a:rPr sz="2000" spc="-40" dirty="0">
                <a:solidFill>
                  <a:srgbClr val="535353"/>
                </a:solidFill>
                <a:latin typeface="Tahoma"/>
                <a:cs typeface="Tahoma"/>
              </a:rPr>
              <a:t>Geothermal</a:t>
            </a:r>
            <a:r>
              <a:rPr sz="2000" spc="-145" dirty="0">
                <a:solidFill>
                  <a:srgbClr val="535353"/>
                </a:solidFill>
                <a:latin typeface="Tahoma"/>
                <a:cs typeface="Tahoma"/>
              </a:rPr>
              <a:t> </a:t>
            </a:r>
            <a:r>
              <a:rPr sz="2000" spc="-55" dirty="0">
                <a:solidFill>
                  <a:srgbClr val="535353"/>
                </a:solidFill>
                <a:latin typeface="Tahoma"/>
                <a:cs typeface="Tahoma"/>
              </a:rPr>
              <a:t>Valley,</a:t>
            </a:r>
            <a:r>
              <a:rPr sz="2000" spc="-130" dirty="0">
                <a:solidFill>
                  <a:srgbClr val="535353"/>
                </a:solidFill>
                <a:latin typeface="Tahoma"/>
                <a:cs typeface="Tahoma"/>
              </a:rPr>
              <a:t> </a:t>
            </a:r>
            <a:r>
              <a:rPr sz="2000" spc="-50" dirty="0">
                <a:solidFill>
                  <a:srgbClr val="535353"/>
                </a:solidFill>
                <a:latin typeface="Tahoma"/>
                <a:cs typeface="Tahoma"/>
              </a:rPr>
              <a:t>offering</a:t>
            </a:r>
            <a:r>
              <a:rPr sz="2000" spc="-145" dirty="0">
                <a:solidFill>
                  <a:srgbClr val="535353"/>
                </a:solidFill>
                <a:latin typeface="Tahoma"/>
                <a:cs typeface="Tahoma"/>
              </a:rPr>
              <a:t> </a:t>
            </a:r>
            <a:r>
              <a:rPr sz="2000" spc="-50" dirty="0">
                <a:solidFill>
                  <a:srgbClr val="535353"/>
                </a:solidFill>
                <a:latin typeface="Tahoma"/>
                <a:cs typeface="Tahoma"/>
              </a:rPr>
              <a:t>a</a:t>
            </a:r>
            <a:r>
              <a:rPr sz="2000" spc="-145" dirty="0">
                <a:solidFill>
                  <a:srgbClr val="535353"/>
                </a:solidFill>
                <a:latin typeface="Tahoma"/>
                <a:cs typeface="Tahoma"/>
              </a:rPr>
              <a:t> </a:t>
            </a:r>
            <a:r>
              <a:rPr sz="2000" dirty="0">
                <a:solidFill>
                  <a:srgbClr val="535353"/>
                </a:solidFill>
                <a:latin typeface="Tahoma"/>
                <a:cs typeface="Tahoma"/>
              </a:rPr>
              <a:t>blend</a:t>
            </a:r>
            <a:r>
              <a:rPr sz="2000" spc="-140" dirty="0">
                <a:solidFill>
                  <a:srgbClr val="535353"/>
                </a:solidFill>
                <a:latin typeface="Tahoma"/>
                <a:cs typeface="Tahoma"/>
              </a:rPr>
              <a:t> </a:t>
            </a:r>
            <a:r>
              <a:rPr sz="2000" spc="-35" dirty="0">
                <a:solidFill>
                  <a:srgbClr val="535353"/>
                </a:solidFill>
                <a:latin typeface="Tahoma"/>
                <a:cs typeface="Tahoma"/>
              </a:rPr>
              <a:t>of</a:t>
            </a:r>
            <a:r>
              <a:rPr sz="2000" spc="-140" dirty="0">
                <a:solidFill>
                  <a:srgbClr val="535353"/>
                </a:solidFill>
                <a:latin typeface="Tahoma"/>
                <a:cs typeface="Tahoma"/>
              </a:rPr>
              <a:t> </a:t>
            </a:r>
            <a:r>
              <a:rPr sz="2000" spc="-15" dirty="0">
                <a:solidFill>
                  <a:srgbClr val="535353"/>
                </a:solidFill>
                <a:latin typeface="Tahoma"/>
                <a:cs typeface="Tahoma"/>
              </a:rPr>
              <a:t>historic</a:t>
            </a:r>
            <a:r>
              <a:rPr sz="2000" spc="-145" dirty="0">
                <a:solidFill>
                  <a:srgbClr val="535353"/>
                </a:solidFill>
                <a:latin typeface="Tahoma"/>
                <a:cs typeface="Tahoma"/>
              </a:rPr>
              <a:t> </a:t>
            </a:r>
            <a:r>
              <a:rPr sz="2000" spc="-40" dirty="0">
                <a:solidFill>
                  <a:srgbClr val="535353"/>
                </a:solidFill>
                <a:latin typeface="Tahoma"/>
                <a:cs typeface="Tahoma"/>
              </a:rPr>
              <a:t>character</a:t>
            </a:r>
            <a:r>
              <a:rPr sz="2000" spc="-125" dirty="0">
                <a:solidFill>
                  <a:srgbClr val="535353"/>
                </a:solidFill>
                <a:latin typeface="Tahoma"/>
                <a:cs typeface="Tahoma"/>
              </a:rPr>
              <a:t> </a:t>
            </a:r>
            <a:r>
              <a:rPr sz="2000" spc="-30" dirty="0">
                <a:solidFill>
                  <a:srgbClr val="535353"/>
                </a:solidFill>
                <a:latin typeface="Tahoma"/>
                <a:cs typeface="Tahoma"/>
              </a:rPr>
              <a:t>and</a:t>
            </a:r>
            <a:r>
              <a:rPr sz="2000" spc="-140" dirty="0">
                <a:solidFill>
                  <a:srgbClr val="535353"/>
                </a:solidFill>
                <a:latin typeface="Tahoma"/>
                <a:cs typeface="Tahoma"/>
              </a:rPr>
              <a:t> </a:t>
            </a:r>
            <a:r>
              <a:rPr sz="2000" spc="-35" dirty="0">
                <a:solidFill>
                  <a:srgbClr val="535353"/>
                </a:solidFill>
                <a:latin typeface="Tahoma"/>
                <a:cs typeface="Tahoma"/>
              </a:rPr>
              <a:t>cosycomfort</a:t>
            </a:r>
            <a:r>
              <a:rPr sz="2000" spc="-140" dirty="0">
                <a:solidFill>
                  <a:srgbClr val="535353"/>
                </a:solidFill>
                <a:latin typeface="Tahoma"/>
                <a:cs typeface="Tahoma"/>
              </a:rPr>
              <a:t> </a:t>
            </a:r>
            <a:r>
              <a:rPr sz="2000" spc="-35" dirty="0">
                <a:solidFill>
                  <a:srgbClr val="535353"/>
                </a:solidFill>
                <a:latin typeface="Tahoma"/>
                <a:cs typeface="Tahoma"/>
              </a:rPr>
              <a:t>since</a:t>
            </a:r>
            <a:r>
              <a:rPr sz="2000" spc="-145" dirty="0">
                <a:solidFill>
                  <a:srgbClr val="535353"/>
                </a:solidFill>
                <a:latin typeface="Tahoma"/>
                <a:cs typeface="Tahoma"/>
              </a:rPr>
              <a:t> </a:t>
            </a:r>
            <a:r>
              <a:rPr sz="2000" spc="-25" dirty="0">
                <a:solidFill>
                  <a:srgbClr val="535353"/>
                </a:solidFill>
                <a:latin typeface="Tahoma"/>
                <a:cs typeface="Tahoma"/>
              </a:rPr>
              <a:t>its</a:t>
            </a:r>
            <a:endParaRPr sz="2000">
              <a:latin typeface="Tahoma"/>
              <a:cs typeface="Tahoma"/>
            </a:endParaRPr>
          </a:p>
          <a:p>
            <a:pPr marL="12700">
              <a:lnSpc>
                <a:spcPct val="100000"/>
              </a:lnSpc>
              <a:spcBef>
                <a:spcPts val="695"/>
              </a:spcBef>
            </a:pPr>
            <a:r>
              <a:rPr sz="2000" spc="-30" dirty="0">
                <a:solidFill>
                  <a:srgbClr val="535353"/>
                </a:solidFill>
                <a:latin typeface="Tahoma"/>
                <a:cs typeface="Tahoma"/>
              </a:rPr>
              <a:t>origins</a:t>
            </a:r>
            <a:r>
              <a:rPr sz="2000" spc="-195" dirty="0">
                <a:solidFill>
                  <a:srgbClr val="535353"/>
                </a:solidFill>
                <a:latin typeface="Tahoma"/>
                <a:cs typeface="Tahoma"/>
              </a:rPr>
              <a:t> </a:t>
            </a:r>
            <a:r>
              <a:rPr sz="2000" spc="-10" dirty="0">
                <a:solidFill>
                  <a:srgbClr val="535353"/>
                </a:solidFill>
                <a:latin typeface="Tahoma"/>
                <a:cs typeface="Tahoma"/>
              </a:rPr>
              <a:t>in</a:t>
            </a:r>
            <a:r>
              <a:rPr sz="2000" spc="-195" dirty="0">
                <a:solidFill>
                  <a:srgbClr val="535353"/>
                </a:solidFill>
                <a:latin typeface="Tahoma"/>
                <a:cs typeface="Tahoma"/>
              </a:rPr>
              <a:t> </a:t>
            </a:r>
            <a:r>
              <a:rPr sz="2000" spc="-10" dirty="0">
                <a:solidFill>
                  <a:srgbClr val="535353"/>
                </a:solidFill>
                <a:latin typeface="Tahoma"/>
                <a:cs typeface="Tahoma"/>
              </a:rPr>
              <a:t>1886.</a:t>
            </a:r>
            <a:endParaRPr sz="2000">
              <a:latin typeface="Tahoma"/>
              <a:cs typeface="Tahoma"/>
            </a:endParaRPr>
          </a:p>
          <a:p>
            <a:pPr>
              <a:lnSpc>
                <a:spcPct val="100000"/>
              </a:lnSpc>
              <a:spcBef>
                <a:spcPts val="1390"/>
              </a:spcBef>
            </a:pPr>
            <a:endParaRPr sz="2000">
              <a:latin typeface="Tahoma"/>
              <a:cs typeface="Tahoma"/>
            </a:endParaRPr>
          </a:p>
          <a:p>
            <a:pPr marL="12700">
              <a:lnSpc>
                <a:spcPct val="100000"/>
              </a:lnSpc>
            </a:pPr>
            <a:r>
              <a:rPr sz="2000" spc="-25" dirty="0">
                <a:solidFill>
                  <a:srgbClr val="535353"/>
                </a:solidFill>
                <a:latin typeface="Tahoma"/>
                <a:cs typeface="Tahoma"/>
              </a:rPr>
              <a:t>Located</a:t>
            </a:r>
            <a:r>
              <a:rPr sz="2000" spc="-180" dirty="0">
                <a:solidFill>
                  <a:srgbClr val="535353"/>
                </a:solidFill>
                <a:latin typeface="Tahoma"/>
                <a:cs typeface="Tahoma"/>
              </a:rPr>
              <a:t> </a:t>
            </a:r>
            <a:r>
              <a:rPr sz="2000" spc="-30" dirty="0">
                <a:solidFill>
                  <a:srgbClr val="535353"/>
                </a:solidFill>
                <a:latin typeface="Tahoma"/>
                <a:cs typeface="Tahoma"/>
              </a:rPr>
              <a:t>approximately</a:t>
            </a:r>
            <a:r>
              <a:rPr sz="2000" spc="-180" dirty="0">
                <a:solidFill>
                  <a:srgbClr val="535353"/>
                </a:solidFill>
                <a:latin typeface="Tahoma"/>
                <a:cs typeface="Tahoma"/>
              </a:rPr>
              <a:t> </a:t>
            </a:r>
            <a:r>
              <a:rPr sz="2000" spc="-45" dirty="0">
                <a:solidFill>
                  <a:srgbClr val="535353"/>
                </a:solidFill>
                <a:latin typeface="Tahoma"/>
                <a:cs typeface="Tahoma"/>
              </a:rPr>
              <a:t>halfway</a:t>
            </a:r>
            <a:r>
              <a:rPr sz="2000" spc="-185" dirty="0">
                <a:solidFill>
                  <a:srgbClr val="535353"/>
                </a:solidFill>
                <a:latin typeface="Tahoma"/>
                <a:cs typeface="Tahoma"/>
              </a:rPr>
              <a:t> </a:t>
            </a:r>
            <a:r>
              <a:rPr sz="2000" spc="-50" dirty="0">
                <a:solidFill>
                  <a:srgbClr val="535353"/>
                </a:solidFill>
                <a:latin typeface="Tahoma"/>
                <a:cs typeface="Tahoma"/>
              </a:rPr>
              <a:t>between</a:t>
            </a:r>
            <a:r>
              <a:rPr sz="2000" spc="-180" dirty="0">
                <a:solidFill>
                  <a:srgbClr val="535353"/>
                </a:solidFill>
                <a:latin typeface="Tahoma"/>
                <a:cs typeface="Tahoma"/>
              </a:rPr>
              <a:t> </a:t>
            </a:r>
            <a:r>
              <a:rPr sz="2000" spc="-25" dirty="0">
                <a:solidFill>
                  <a:srgbClr val="535353"/>
                </a:solidFill>
                <a:latin typeface="Tahoma"/>
                <a:cs typeface="Tahoma"/>
              </a:rPr>
              <a:t>Auckland</a:t>
            </a:r>
            <a:r>
              <a:rPr sz="2000" spc="-180" dirty="0">
                <a:solidFill>
                  <a:srgbClr val="535353"/>
                </a:solidFill>
                <a:latin typeface="Tahoma"/>
                <a:cs typeface="Tahoma"/>
              </a:rPr>
              <a:t> </a:t>
            </a:r>
            <a:r>
              <a:rPr sz="2000" spc="-30" dirty="0">
                <a:solidFill>
                  <a:srgbClr val="535353"/>
                </a:solidFill>
                <a:latin typeface="Tahoma"/>
                <a:cs typeface="Tahoma"/>
              </a:rPr>
              <a:t>and</a:t>
            </a:r>
            <a:r>
              <a:rPr sz="2000" spc="-170" dirty="0">
                <a:solidFill>
                  <a:srgbClr val="535353"/>
                </a:solidFill>
                <a:latin typeface="Tahoma"/>
                <a:cs typeface="Tahoma"/>
              </a:rPr>
              <a:t> </a:t>
            </a:r>
            <a:r>
              <a:rPr sz="2000" spc="-45" dirty="0">
                <a:solidFill>
                  <a:srgbClr val="535353"/>
                </a:solidFill>
                <a:latin typeface="Tahoma"/>
                <a:cs typeface="Tahoma"/>
              </a:rPr>
              <a:t>Wellington,</a:t>
            </a:r>
            <a:r>
              <a:rPr sz="2000" spc="-175" dirty="0">
                <a:solidFill>
                  <a:srgbClr val="535353"/>
                </a:solidFill>
                <a:latin typeface="Tahoma"/>
                <a:cs typeface="Tahoma"/>
              </a:rPr>
              <a:t> </a:t>
            </a:r>
            <a:r>
              <a:rPr sz="2000" spc="-55" dirty="0">
                <a:solidFill>
                  <a:srgbClr val="535353"/>
                </a:solidFill>
                <a:latin typeface="Tahoma"/>
                <a:cs typeface="Tahoma"/>
              </a:rPr>
              <a:t>Wairakei</a:t>
            </a:r>
            <a:r>
              <a:rPr sz="2000" spc="-185" dirty="0">
                <a:solidFill>
                  <a:srgbClr val="535353"/>
                </a:solidFill>
                <a:latin typeface="Tahoma"/>
                <a:cs typeface="Tahoma"/>
              </a:rPr>
              <a:t> </a:t>
            </a:r>
            <a:r>
              <a:rPr sz="2000" spc="-50" dirty="0">
                <a:solidFill>
                  <a:srgbClr val="535353"/>
                </a:solidFill>
                <a:latin typeface="Tahoma"/>
                <a:cs typeface="Tahoma"/>
              </a:rPr>
              <a:t>Resort</a:t>
            </a:r>
            <a:r>
              <a:rPr sz="2000" spc="-185" dirty="0">
                <a:solidFill>
                  <a:srgbClr val="535353"/>
                </a:solidFill>
                <a:latin typeface="Tahoma"/>
                <a:cs typeface="Tahoma"/>
              </a:rPr>
              <a:t> </a:t>
            </a:r>
            <a:r>
              <a:rPr sz="2000" spc="-45" dirty="0">
                <a:solidFill>
                  <a:srgbClr val="535353"/>
                </a:solidFill>
                <a:latin typeface="Tahoma"/>
                <a:cs typeface="Tahoma"/>
              </a:rPr>
              <a:t>Taupō</a:t>
            </a:r>
            <a:r>
              <a:rPr sz="2000" spc="-170" dirty="0">
                <a:solidFill>
                  <a:srgbClr val="535353"/>
                </a:solidFill>
                <a:latin typeface="Tahoma"/>
                <a:cs typeface="Tahoma"/>
              </a:rPr>
              <a:t> </a:t>
            </a:r>
            <a:r>
              <a:rPr sz="2000" spc="-25" dirty="0">
                <a:solidFill>
                  <a:srgbClr val="535353"/>
                </a:solidFill>
                <a:latin typeface="Tahoma"/>
                <a:cs typeface="Tahoma"/>
              </a:rPr>
              <a:t>is</a:t>
            </a:r>
            <a:r>
              <a:rPr sz="2000" spc="-185" dirty="0">
                <a:solidFill>
                  <a:srgbClr val="535353"/>
                </a:solidFill>
                <a:latin typeface="Tahoma"/>
                <a:cs typeface="Tahoma"/>
              </a:rPr>
              <a:t> </a:t>
            </a:r>
            <a:r>
              <a:rPr sz="2000" spc="-40" dirty="0">
                <a:solidFill>
                  <a:srgbClr val="535353"/>
                </a:solidFill>
                <a:latin typeface="Tahoma"/>
                <a:cs typeface="Tahoma"/>
              </a:rPr>
              <a:t>easily</a:t>
            </a:r>
            <a:r>
              <a:rPr sz="2000" spc="-180" dirty="0">
                <a:solidFill>
                  <a:srgbClr val="535353"/>
                </a:solidFill>
                <a:latin typeface="Tahoma"/>
                <a:cs typeface="Tahoma"/>
              </a:rPr>
              <a:t> </a:t>
            </a:r>
            <a:r>
              <a:rPr sz="2000" spc="-30" dirty="0">
                <a:solidFill>
                  <a:srgbClr val="535353"/>
                </a:solidFill>
                <a:latin typeface="Tahoma"/>
                <a:cs typeface="Tahoma"/>
              </a:rPr>
              <a:t>accessible</a:t>
            </a:r>
            <a:r>
              <a:rPr sz="2000" spc="-180" dirty="0">
                <a:solidFill>
                  <a:srgbClr val="535353"/>
                </a:solidFill>
                <a:latin typeface="Tahoma"/>
                <a:cs typeface="Tahoma"/>
              </a:rPr>
              <a:t> </a:t>
            </a:r>
            <a:r>
              <a:rPr sz="2000" spc="-40" dirty="0">
                <a:solidFill>
                  <a:srgbClr val="535353"/>
                </a:solidFill>
                <a:latin typeface="Tahoma"/>
                <a:cs typeface="Tahoma"/>
              </a:rPr>
              <a:t>by</a:t>
            </a:r>
            <a:r>
              <a:rPr sz="2000" spc="-180" dirty="0">
                <a:solidFill>
                  <a:srgbClr val="535353"/>
                </a:solidFill>
                <a:latin typeface="Tahoma"/>
                <a:cs typeface="Tahoma"/>
              </a:rPr>
              <a:t> </a:t>
            </a:r>
            <a:r>
              <a:rPr sz="2000" spc="-25" dirty="0">
                <a:solidFill>
                  <a:srgbClr val="535353"/>
                </a:solidFill>
                <a:latin typeface="Tahoma"/>
                <a:cs typeface="Tahoma"/>
              </a:rPr>
              <a:t>road</a:t>
            </a:r>
            <a:r>
              <a:rPr sz="2000" spc="-180" dirty="0">
                <a:solidFill>
                  <a:srgbClr val="535353"/>
                </a:solidFill>
                <a:latin typeface="Tahoma"/>
                <a:cs typeface="Tahoma"/>
              </a:rPr>
              <a:t> </a:t>
            </a:r>
            <a:r>
              <a:rPr sz="2000" spc="-140" dirty="0">
                <a:solidFill>
                  <a:srgbClr val="535353"/>
                </a:solidFill>
                <a:latin typeface="Tahoma"/>
                <a:cs typeface="Tahoma"/>
              </a:rPr>
              <a:t>–</a:t>
            </a:r>
            <a:r>
              <a:rPr sz="2000" spc="-175" dirty="0">
                <a:solidFill>
                  <a:srgbClr val="535353"/>
                </a:solidFill>
                <a:latin typeface="Tahoma"/>
                <a:cs typeface="Tahoma"/>
              </a:rPr>
              <a:t> </a:t>
            </a:r>
            <a:r>
              <a:rPr sz="2000" spc="-50" dirty="0">
                <a:solidFill>
                  <a:srgbClr val="535353"/>
                </a:solidFill>
                <a:latin typeface="Tahoma"/>
                <a:cs typeface="Tahoma"/>
              </a:rPr>
              <a:t>just</a:t>
            </a:r>
            <a:r>
              <a:rPr sz="2000" spc="-185" dirty="0">
                <a:solidFill>
                  <a:srgbClr val="535353"/>
                </a:solidFill>
                <a:latin typeface="Tahoma"/>
                <a:cs typeface="Tahoma"/>
              </a:rPr>
              <a:t> </a:t>
            </a:r>
            <a:r>
              <a:rPr sz="2000" spc="-105" dirty="0">
                <a:solidFill>
                  <a:srgbClr val="535353"/>
                </a:solidFill>
                <a:latin typeface="Tahoma"/>
                <a:cs typeface="Tahoma"/>
              </a:rPr>
              <a:t>3.5</a:t>
            </a:r>
            <a:r>
              <a:rPr sz="2000" spc="-185" dirty="0">
                <a:solidFill>
                  <a:srgbClr val="535353"/>
                </a:solidFill>
                <a:latin typeface="Tahoma"/>
                <a:cs typeface="Tahoma"/>
              </a:rPr>
              <a:t> </a:t>
            </a:r>
            <a:r>
              <a:rPr sz="2000" spc="-35" dirty="0">
                <a:solidFill>
                  <a:srgbClr val="535353"/>
                </a:solidFill>
                <a:latin typeface="Tahoma"/>
                <a:cs typeface="Tahoma"/>
              </a:rPr>
              <a:t>hours</a:t>
            </a:r>
            <a:r>
              <a:rPr sz="2000" spc="-180" dirty="0">
                <a:solidFill>
                  <a:srgbClr val="535353"/>
                </a:solidFill>
                <a:latin typeface="Tahoma"/>
                <a:cs typeface="Tahoma"/>
              </a:rPr>
              <a:t> </a:t>
            </a:r>
            <a:r>
              <a:rPr sz="2000" spc="-35" dirty="0">
                <a:solidFill>
                  <a:srgbClr val="535353"/>
                </a:solidFill>
                <a:latin typeface="Tahoma"/>
                <a:cs typeface="Tahoma"/>
              </a:rPr>
              <a:t>from</a:t>
            </a:r>
            <a:r>
              <a:rPr sz="2000" spc="-190" dirty="0">
                <a:solidFill>
                  <a:srgbClr val="535353"/>
                </a:solidFill>
                <a:latin typeface="Tahoma"/>
                <a:cs typeface="Tahoma"/>
              </a:rPr>
              <a:t> </a:t>
            </a:r>
            <a:r>
              <a:rPr sz="2000" spc="-25" dirty="0">
                <a:solidFill>
                  <a:srgbClr val="535353"/>
                </a:solidFill>
                <a:latin typeface="Tahoma"/>
                <a:cs typeface="Tahoma"/>
              </a:rPr>
              <a:t>Auckland</a:t>
            </a:r>
            <a:r>
              <a:rPr sz="2000" spc="-175" dirty="0">
                <a:solidFill>
                  <a:srgbClr val="535353"/>
                </a:solidFill>
                <a:latin typeface="Tahoma"/>
                <a:cs typeface="Tahoma"/>
              </a:rPr>
              <a:t> </a:t>
            </a:r>
            <a:r>
              <a:rPr sz="2000" spc="-25" dirty="0">
                <a:solidFill>
                  <a:srgbClr val="535353"/>
                </a:solidFill>
                <a:latin typeface="Tahoma"/>
                <a:cs typeface="Tahoma"/>
              </a:rPr>
              <a:t>and</a:t>
            </a:r>
            <a:endParaRPr sz="2000">
              <a:latin typeface="Tahoma"/>
              <a:cs typeface="Tahoma"/>
            </a:endParaRPr>
          </a:p>
          <a:p>
            <a:pPr marL="12700">
              <a:lnSpc>
                <a:spcPct val="100000"/>
              </a:lnSpc>
              <a:spcBef>
                <a:spcPts val="695"/>
              </a:spcBef>
            </a:pPr>
            <a:r>
              <a:rPr sz="2000" spc="-100" dirty="0">
                <a:solidFill>
                  <a:srgbClr val="535353"/>
                </a:solidFill>
                <a:latin typeface="Tahoma"/>
                <a:cs typeface="Tahoma"/>
              </a:rPr>
              <a:t>4.5</a:t>
            </a:r>
            <a:r>
              <a:rPr sz="2000" spc="-75" dirty="0">
                <a:solidFill>
                  <a:srgbClr val="535353"/>
                </a:solidFill>
                <a:latin typeface="Tahoma"/>
                <a:cs typeface="Tahoma"/>
              </a:rPr>
              <a:t> </a:t>
            </a:r>
            <a:r>
              <a:rPr sz="2000" spc="-20" dirty="0">
                <a:solidFill>
                  <a:srgbClr val="535353"/>
                </a:solidFill>
                <a:latin typeface="Tahoma"/>
                <a:cs typeface="Tahoma"/>
              </a:rPr>
              <a:t>hours</a:t>
            </a:r>
            <a:r>
              <a:rPr sz="2000" spc="-140" dirty="0">
                <a:solidFill>
                  <a:srgbClr val="535353"/>
                </a:solidFill>
                <a:latin typeface="Tahoma"/>
                <a:cs typeface="Tahoma"/>
              </a:rPr>
              <a:t> </a:t>
            </a:r>
            <a:r>
              <a:rPr sz="2000" spc="-20" dirty="0">
                <a:solidFill>
                  <a:srgbClr val="535353"/>
                </a:solidFill>
                <a:latin typeface="Tahoma"/>
                <a:cs typeface="Tahoma"/>
              </a:rPr>
              <a:t>from</a:t>
            </a:r>
            <a:r>
              <a:rPr sz="2000" spc="-135" dirty="0">
                <a:solidFill>
                  <a:srgbClr val="535353"/>
                </a:solidFill>
                <a:latin typeface="Tahoma"/>
                <a:cs typeface="Tahoma"/>
              </a:rPr>
              <a:t> </a:t>
            </a:r>
            <a:r>
              <a:rPr sz="2000" spc="-30" dirty="0">
                <a:solidFill>
                  <a:srgbClr val="535353"/>
                </a:solidFill>
                <a:latin typeface="Tahoma"/>
                <a:cs typeface="Tahoma"/>
              </a:rPr>
              <a:t>Wellington</a:t>
            </a:r>
            <a:r>
              <a:rPr sz="2000" spc="-95" dirty="0">
                <a:solidFill>
                  <a:srgbClr val="535353"/>
                </a:solidFill>
                <a:latin typeface="Tahoma"/>
                <a:cs typeface="Tahoma"/>
              </a:rPr>
              <a:t> </a:t>
            </a:r>
            <a:r>
              <a:rPr sz="2000" spc="-140" dirty="0">
                <a:solidFill>
                  <a:srgbClr val="535353"/>
                </a:solidFill>
                <a:latin typeface="Tahoma"/>
                <a:cs typeface="Tahoma"/>
              </a:rPr>
              <a:t>–</a:t>
            </a:r>
            <a:r>
              <a:rPr sz="2000" spc="-75" dirty="0">
                <a:solidFill>
                  <a:srgbClr val="535353"/>
                </a:solidFill>
                <a:latin typeface="Tahoma"/>
                <a:cs typeface="Tahoma"/>
              </a:rPr>
              <a:t> </a:t>
            </a:r>
            <a:r>
              <a:rPr sz="2000" dirty="0">
                <a:solidFill>
                  <a:srgbClr val="535353"/>
                </a:solidFill>
                <a:latin typeface="Tahoma"/>
                <a:cs typeface="Tahoma"/>
              </a:rPr>
              <a:t>or</a:t>
            </a:r>
            <a:r>
              <a:rPr sz="2000" spc="-100" dirty="0">
                <a:solidFill>
                  <a:srgbClr val="535353"/>
                </a:solidFill>
                <a:latin typeface="Tahoma"/>
                <a:cs typeface="Tahoma"/>
              </a:rPr>
              <a:t> </a:t>
            </a:r>
            <a:r>
              <a:rPr sz="2000" dirty="0">
                <a:solidFill>
                  <a:srgbClr val="535353"/>
                </a:solidFill>
                <a:latin typeface="Tahoma"/>
                <a:cs typeface="Tahoma"/>
              </a:rPr>
              <a:t>via</a:t>
            </a:r>
            <a:r>
              <a:rPr sz="2000" spc="-100" dirty="0">
                <a:solidFill>
                  <a:srgbClr val="535353"/>
                </a:solidFill>
                <a:latin typeface="Tahoma"/>
                <a:cs typeface="Tahoma"/>
              </a:rPr>
              <a:t> </a:t>
            </a:r>
            <a:r>
              <a:rPr sz="2000" spc="-30" dirty="0">
                <a:solidFill>
                  <a:srgbClr val="535353"/>
                </a:solidFill>
                <a:latin typeface="Tahoma"/>
                <a:cs typeface="Tahoma"/>
              </a:rPr>
              <a:t>regular</a:t>
            </a:r>
            <a:r>
              <a:rPr sz="2000" spc="-95" dirty="0">
                <a:solidFill>
                  <a:srgbClr val="535353"/>
                </a:solidFill>
                <a:latin typeface="Tahoma"/>
                <a:cs typeface="Tahoma"/>
              </a:rPr>
              <a:t> </a:t>
            </a:r>
            <a:r>
              <a:rPr sz="2000" spc="-10" dirty="0">
                <a:solidFill>
                  <a:srgbClr val="535353"/>
                </a:solidFill>
                <a:latin typeface="Tahoma"/>
                <a:cs typeface="Tahoma"/>
              </a:rPr>
              <a:t>domestic</a:t>
            </a:r>
            <a:r>
              <a:rPr sz="2000" spc="-95" dirty="0">
                <a:solidFill>
                  <a:srgbClr val="535353"/>
                </a:solidFill>
                <a:latin typeface="Tahoma"/>
                <a:cs typeface="Tahoma"/>
              </a:rPr>
              <a:t> </a:t>
            </a:r>
            <a:r>
              <a:rPr sz="2000" spc="-20" dirty="0">
                <a:solidFill>
                  <a:srgbClr val="535353"/>
                </a:solidFill>
                <a:latin typeface="Tahoma"/>
                <a:cs typeface="Tahoma"/>
              </a:rPr>
              <a:t>flights</a:t>
            </a:r>
            <a:r>
              <a:rPr sz="2000" spc="-100" dirty="0">
                <a:solidFill>
                  <a:srgbClr val="535353"/>
                </a:solidFill>
                <a:latin typeface="Tahoma"/>
                <a:cs typeface="Tahoma"/>
              </a:rPr>
              <a:t> </a:t>
            </a:r>
            <a:r>
              <a:rPr sz="2000" dirty="0">
                <a:solidFill>
                  <a:srgbClr val="535353"/>
                </a:solidFill>
                <a:latin typeface="Tahoma"/>
                <a:cs typeface="Tahoma"/>
              </a:rPr>
              <a:t>into</a:t>
            </a:r>
            <a:r>
              <a:rPr sz="2000" spc="-95" dirty="0">
                <a:solidFill>
                  <a:srgbClr val="535353"/>
                </a:solidFill>
                <a:latin typeface="Tahoma"/>
                <a:cs typeface="Tahoma"/>
              </a:rPr>
              <a:t> </a:t>
            </a:r>
            <a:r>
              <a:rPr sz="2000" spc="-25" dirty="0">
                <a:solidFill>
                  <a:srgbClr val="535353"/>
                </a:solidFill>
                <a:latin typeface="Tahoma"/>
                <a:cs typeface="Tahoma"/>
              </a:rPr>
              <a:t>Taupō</a:t>
            </a:r>
            <a:r>
              <a:rPr sz="2000" spc="-90" dirty="0">
                <a:solidFill>
                  <a:srgbClr val="535353"/>
                </a:solidFill>
                <a:latin typeface="Tahoma"/>
                <a:cs typeface="Tahoma"/>
              </a:rPr>
              <a:t> </a:t>
            </a:r>
            <a:r>
              <a:rPr sz="2000" dirty="0">
                <a:solidFill>
                  <a:srgbClr val="535353"/>
                </a:solidFill>
                <a:latin typeface="Tahoma"/>
                <a:cs typeface="Tahoma"/>
              </a:rPr>
              <a:t>airport</a:t>
            </a:r>
            <a:r>
              <a:rPr sz="2000" spc="-105" dirty="0">
                <a:solidFill>
                  <a:srgbClr val="535353"/>
                </a:solidFill>
                <a:latin typeface="Tahoma"/>
                <a:cs typeface="Tahoma"/>
              </a:rPr>
              <a:t> </a:t>
            </a:r>
            <a:r>
              <a:rPr sz="2000" spc="-125" dirty="0">
                <a:solidFill>
                  <a:srgbClr val="535353"/>
                </a:solidFill>
                <a:latin typeface="Tahoma"/>
                <a:cs typeface="Tahoma"/>
              </a:rPr>
              <a:t>(20</a:t>
            </a:r>
            <a:r>
              <a:rPr sz="2000" spc="-85" dirty="0">
                <a:solidFill>
                  <a:srgbClr val="535353"/>
                </a:solidFill>
                <a:latin typeface="Tahoma"/>
                <a:cs typeface="Tahoma"/>
              </a:rPr>
              <a:t> </a:t>
            </a:r>
            <a:r>
              <a:rPr sz="2000" spc="-25" dirty="0">
                <a:solidFill>
                  <a:srgbClr val="535353"/>
                </a:solidFill>
                <a:latin typeface="Tahoma"/>
                <a:cs typeface="Tahoma"/>
              </a:rPr>
              <a:t>minutes</a:t>
            </a:r>
            <a:r>
              <a:rPr sz="2000" spc="-95" dirty="0">
                <a:solidFill>
                  <a:srgbClr val="535353"/>
                </a:solidFill>
                <a:latin typeface="Tahoma"/>
                <a:cs typeface="Tahoma"/>
              </a:rPr>
              <a:t> </a:t>
            </a:r>
            <a:r>
              <a:rPr sz="2000" spc="-20" dirty="0">
                <a:solidFill>
                  <a:srgbClr val="535353"/>
                </a:solidFill>
                <a:latin typeface="Tahoma"/>
                <a:cs typeface="Tahoma"/>
              </a:rPr>
              <a:t>drive</a:t>
            </a:r>
            <a:r>
              <a:rPr sz="2000" spc="-105" dirty="0">
                <a:solidFill>
                  <a:srgbClr val="535353"/>
                </a:solidFill>
                <a:latin typeface="Tahoma"/>
                <a:cs typeface="Tahoma"/>
              </a:rPr>
              <a:t> </a:t>
            </a:r>
            <a:r>
              <a:rPr sz="2000" spc="-10" dirty="0">
                <a:solidFill>
                  <a:srgbClr val="535353"/>
                </a:solidFill>
                <a:latin typeface="Tahoma"/>
                <a:cs typeface="Tahoma"/>
              </a:rPr>
              <a:t>from</a:t>
            </a:r>
            <a:r>
              <a:rPr sz="2000" spc="-95" dirty="0">
                <a:solidFill>
                  <a:srgbClr val="535353"/>
                </a:solidFill>
                <a:latin typeface="Tahoma"/>
                <a:cs typeface="Tahoma"/>
              </a:rPr>
              <a:t> </a:t>
            </a:r>
            <a:r>
              <a:rPr sz="2000" spc="-10" dirty="0">
                <a:solidFill>
                  <a:srgbClr val="535353"/>
                </a:solidFill>
                <a:latin typeface="Tahoma"/>
                <a:cs typeface="Tahoma"/>
              </a:rPr>
              <a:t>the</a:t>
            </a:r>
            <a:r>
              <a:rPr sz="2000" spc="-100" dirty="0">
                <a:solidFill>
                  <a:srgbClr val="535353"/>
                </a:solidFill>
                <a:latin typeface="Tahoma"/>
                <a:cs typeface="Tahoma"/>
              </a:rPr>
              <a:t> </a:t>
            </a:r>
            <a:r>
              <a:rPr sz="2000" spc="-65" dirty="0">
                <a:solidFill>
                  <a:srgbClr val="535353"/>
                </a:solidFill>
                <a:latin typeface="Tahoma"/>
                <a:cs typeface="Tahoma"/>
              </a:rPr>
              <a:t>resort).</a:t>
            </a:r>
            <a:r>
              <a:rPr sz="2000" spc="-90" dirty="0">
                <a:solidFill>
                  <a:srgbClr val="535353"/>
                </a:solidFill>
                <a:latin typeface="Tahoma"/>
                <a:cs typeface="Tahoma"/>
              </a:rPr>
              <a:t> </a:t>
            </a:r>
            <a:r>
              <a:rPr sz="2000" dirty="0">
                <a:solidFill>
                  <a:srgbClr val="535353"/>
                </a:solidFill>
                <a:latin typeface="Tahoma"/>
                <a:cs typeface="Tahoma"/>
              </a:rPr>
              <a:t>All</a:t>
            </a:r>
            <a:r>
              <a:rPr sz="2000" spc="-100" dirty="0">
                <a:solidFill>
                  <a:srgbClr val="535353"/>
                </a:solidFill>
                <a:latin typeface="Tahoma"/>
                <a:cs typeface="Tahoma"/>
              </a:rPr>
              <a:t> </a:t>
            </a:r>
            <a:r>
              <a:rPr sz="2000" spc="-20" dirty="0">
                <a:solidFill>
                  <a:srgbClr val="535353"/>
                </a:solidFill>
                <a:latin typeface="Tahoma"/>
                <a:cs typeface="Tahoma"/>
              </a:rPr>
              <a:t>international</a:t>
            </a:r>
            <a:r>
              <a:rPr sz="2000" spc="-95" dirty="0">
                <a:solidFill>
                  <a:srgbClr val="535353"/>
                </a:solidFill>
                <a:latin typeface="Tahoma"/>
                <a:cs typeface="Tahoma"/>
              </a:rPr>
              <a:t> </a:t>
            </a:r>
            <a:r>
              <a:rPr sz="2000" spc="-20" dirty="0">
                <a:solidFill>
                  <a:srgbClr val="535353"/>
                </a:solidFill>
                <a:latin typeface="Tahoma"/>
                <a:cs typeface="Tahoma"/>
              </a:rPr>
              <a:t>arrivals</a:t>
            </a:r>
            <a:r>
              <a:rPr sz="2000" spc="-90" dirty="0">
                <a:solidFill>
                  <a:srgbClr val="535353"/>
                </a:solidFill>
                <a:latin typeface="Tahoma"/>
                <a:cs typeface="Tahoma"/>
              </a:rPr>
              <a:t> </a:t>
            </a:r>
            <a:r>
              <a:rPr sz="2000" spc="-25" dirty="0">
                <a:solidFill>
                  <a:srgbClr val="535353"/>
                </a:solidFill>
                <a:latin typeface="Tahoma"/>
                <a:cs typeface="Tahoma"/>
              </a:rPr>
              <a:t>transiting</a:t>
            </a:r>
            <a:r>
              <a:rPr sz="2000" spc="-100" dirty="0">
                <a:solidFill>
                  <a:srgbClr val="535353"/>
                </a:solidFill>
                <a:latin typeface="Tahoma"/>
                <a:cs typeface="Tahoma"/>
              </a:rPr>
              <a:t> </a:t>
            </a:r>
            <a:r>
              <a:rPr sz="2000" spc="-25" dirty="0">
                <a:solidFill>
                  <a:srgbClr val="535353"/>
                </a:solidFill>
                <a:latin typeface="Tahoma"/>
                <a:cs typeface="Tahoma"/>
              </a:rPr>
              <a:t>in</a:t>
            </a:r>
            <a:endParaRPr sz="2000">
              <a:latin typeface="Tahoma"/>
              <a:cs typeface="Tahoma"/>
            </a:endParaRPr>
          </a:p>
          <a:p>
            <a:pPr marL="12700">
              <a:lnSpc>
                <a:spcPct val="100000"/>
              </a:lnSpc>
              <a:spcBef>
                <a:spcPts val="700"/>
              </a:spcBef>
            </a:pPr>
            <a:r>
              <a:rPr sz="2000" spc="-25" dirty="0">
                <a:solidFill>
                  <a:srgbClr val="535353"/>
                </a:solidFill>
                <a:latin typeface="Tahoma"/>
                <a:cs typeface="Tahoma"/>
              </a:rPr>
              <a:t>Auckland</a:t>
            </a:r>
            <a:r>
              <a:rPr sz="2000" spc="-215" dirty="0">
                <a:solidFill>
                  <a:srgbClr val="535353"/>
                </a:solidFill>
                <a:latin typeface="Tahoma"/>
                <a:cs typeface="Tahoma"/>
              </a:rPr>
              <a:t> </a:t>
            </a:r>
            <a:r>
              <a:rPr sz="2000" spc="-25" dirty="0">
                <a:solidFill>
                  <a:srgbClr val="535353"/>
                </a:solidFill>
                <a:latin typeface="Tahoma"/>
                <a:cs typeface="Tahoma"/>
              </a:rPr>
              <a:t>or</a:t>
            </a:r>
            <a:r>
              <a:rPr sz="2000" spc="-195" dirty="0">
                <a:solidFill>
                  <a:srgbClr val="535353"/>
                </a:solidFill>
                <a:latin typeface="Tahoma"/>
                <a:cs typeface="Tahoma"/>
              </a:rPr>
              <a:t> </a:t>
            </a:r>
            <a:r>
              <a:rPr sz="2000" spc="-10" dirty="0">
                <a:solidFill>
                  <a:srgbClr val="535353"/>
                </a:solidFill>
                <a:latin typeface="Tahoma"/>
                <a:cs typeface="Tahoma"/>
              </a:rPr>
              <a:t>Wellington.</a:t>
            </a:r>
            <a:endParaRPr sz="2000">
              <a:latin typeface="Tahoma"/>
              <a:cs typeface="Tahoma"/>
            </a:endParaRPr>
          </a:p>
          <a:p>
            <a:pPr>
              <a:lnSpc>
                <a:spcPct val="100000"/>
              </a:lnSpc>
              <a:spcBef>
                <a:spcPts val="695"/>
              </a:spcBef>
            </a:pPr>
            <a:endParaRPr sz="2000">
              <a:latin typeface="Tahoma"/>
              <a:cs typeface="Tahoma"/>
            </a:endParaRPr>
          </a:p>
          <a:p>
            <a:pPr marL="12700" marR="5080">
              <a:lnSpc>
                <a:spcPct val="129000"/>
              </a:lnSpc>
            </a:pPr>
            <a:r>
              <a:rPr sz="2000" spc="-90" dirty="0">
                <a:solidFill>
                  <a:srgbClr val="535353"/>
                </a:solidFill>
                <a:latin typeface="Tahoma"/>
                <a:cs typeface="Tahoma"/>
              </a:rPr>
              <a:t>As</a:t>
            </a:r>
            <a:r>
              <a:rPr sz="2000" spc="-110" dirty="0">
                <a:solidFill>
                  <a:srgbClr val="535353"/>
                </a:solidFill>
                <a:latin typeface="Tahoma"/>
                <a:cs typeface="Tahoma"/>
              </a:rPr>
              <a:t> </a:t>
            </a:r>
            <a:r>
              <a:rPr sz="2000" spc="-35" dirty="0">
                <a:solidFill>
                  <a:srgbClr val="535353"/>
                </a:solidFill>
                <a:latin typeface="Tahoma"/>
                <a:cs typeface="Tahoma"/>
              </a:rPr>
              <a:t>the</a:t>
            </a:r>
            <a:r>
              <a:rPr sz="2000" spc="-110" dirty="0">
                <a:solidFill>
                  <a:srgbClr val="535353"/>
                </a:solidFill>
                <a:latin typeface="Tahoma"/>
                <a:cs typeface="Tahoma"/>
              </a:rPr>
              <a:t> </a:t>
            </a:r>
            <a:r>
              <a:rPr sz="2000" spc="-35" dirty="0">
                <a:solidFill>
                  <a:srgbClr val="535353"/>
                </a:solidFill>
                <a:latin typeface="Tahoma"/>
                <a:cs typeface="Tahoma"/>
              </a:rPr>
              <a:t>largest</a:t>
            </a:r>
            <a:r>
              <a:rPr sz="2000" spc="-100" dirty="0">
                <a:solidFill>
                  <a:srgbClr val="535353"/>
                </a:solidFill>
                <a:latin typeface="Tahoma"/>
                <a:cs typeface="Tahoma"/>
              </a:rPr>
              <a:t> </a:t>
            </a:r>
            <a:r>
              <a:rPr sz="2000" spc="-20" dirty="0">
                <a:solidFill>
                  <a:srgbClr val="535353"/>
                </a:solidFill>
                <a:latin typeface="Tahoma"/>
                <a:cs typeface="Tahoma"/>
              </a:rPr>
              <a:t>accommodation</a:t>
            </a:r>
            <a:r>
              <a:rPr sz="2000" spc="-100" dirty="0">
                <a:solidFill>
                  <a:srgbClr val="535353"/>
                </a:solidFill>
                <a:latin typeface="Tahoma"/>
                <a:cs typeface="Tahoma"/>
              </a:rPr>
              <a:t> </a:t>
            </a:r>
            <a:r>
              <a:rPr sz="2000" spc="-10" dirty="0">
                <a:solidFill>
                  <a:srgbClr val="535353"/>
                </a:solidFill>
                <a:latin typeface="Tahoma"/>
                <a:cs typeface="Tahoma"/>
              </a:rPr>
              <a:t>and</a:t>
            </a:r>
            <a:r>
              <a:rPr sz="2000" spc="-95" dirty="0">
                <a:solidFill>
                  <a:srgbClr val="535353"/>
                </a:solidFill>
                <a:latin typeface="Tahoma"/>
                <a:cs typeface="Tahoma"/>
              </a:rPr>
              <a:t> </a:t>
            </a:r>
            <a:r>
              <a:rPr sz="2000" spc="-50" dirty="0">
                <a:solidFill>
                  <a:srgbClr val="535353"/>
                </a:solidFill>
                <a:latin typeface="Tahoma"/>
                <a:cs typeface="Tahoma"/>
              </a:rPr>
              <a:t>events</a:t>
            </a:r>
            <a:r>
              <a:rPr sz="2000" spc="-110" dirty="0">
                <a:solidFill>
                  <a:srgbClr val="535353"/>
                </a:solidFill>
                <a:latin typeface="Tahoma"/>
                <a:cs typeface="Tahoma"/>
              </a:rPr>
              <a:t> </a:t>
            </a:r>
            <a:r>
              <a:rPr sz="2000" spc="-10" dirty="0">
                <a:solidFill>
                  <a:srgbClr val="535353"/>
                </a:solidFill>
                <a:latin typeface="Tahoma"/>
                <a:cs typeface="Tahoma"/>
              </a:rPr>
              <a:t>facility</a:t>
            </a:r>
            <a:r>
              <a:rPr sz="2000" spc="-110" dirty="0">
                <a:solidFill>
                  <a:srgbClr val="535353"/>
                </a:solidFill>
                <a:latin typeface="Tahoma"/>
                <a:cs typeface="Tahoma"/>
              </a:rPr>
              <a:t> </a:t>
            </a:r>
            <a:r>
              <a:rPr sz="2000" spc="-10" dirty="0">
                <a:solidFill>
                  <a:srgbClr val="535353"/>
                </a:solidFill>
                <a:latin typeface="Tahoma"/>
                <a:cs typeface="Tahoma"/>
              </a:rPr>
              <a:t>within</a:t>
            </a:r>
            <a:r>
              <a:rPr sz="2000" spc="-105" dirty="0">
                <a:solidFill>
                  <a:srgbClr val="535353"/>
                </a:solidFill>
                <a:latin typeface="Tahoma"/>
                <a:cs typeface="Tahoma"/>
              </a:rPr>
              <a:t> </a:t>
            </a:r>
            <a:r>
              <a:rPr sz="2000" spc="-35" dirty="0">
                <a:solidFill>
                  <a:srgbClr val="535353"/>
                </a:solidFill>
                <a:latin typeface="Tahoma"/>
                <a:cs typeface="Tahoma"/>
              </a:rPr>
              <a:t>the</a:t>
            </a:r>
            <a:r>
              <a:rPr sz="2000" spc="-110" dirty="0">
                <a:solidFill>
                  <a:srgbClr val="535353"/>
                </a:solidFill>
                <a:latin typeface="Tahoma"/>
                <a:cs typeface="Tahoma"/>
              </a:rPr>
              <a:t> </a:t>
            </a:r>
            <a:r>
              <a:rPr sz="2000" spc="-45" dirty="0">
                <a:solidFill>
                  <a:srgbClr val="535353"/>
                </a:solidFill>
                <a:latin typeface="Tahoma"/>
                <a:cs typeface="Tahoma"/>
              </a:rPr>
              <a:t>Taupō</a:t>
            </a:r>
            <a:r>
              <a:rPr sz="2000" spc="-100" dirty="0">
                <a:solidFill>
                  <a:srgbClr val="535353"/>
                </a:solidFill>
                <a:latin typeface="Tahoma"/>
                <a:cs typeface="Tahoma"/>
              </a:rPr>
              <a:t> </a:t>
            </a:r>
            <a:r>
              <a:rPr sz="2000" spc="-45" dirty="0">
                <a:solidFill>
                  <a:srgbClr val="535353"/>
                </a:solidFill>
                <a:latin typeface="Tahoma"/>
                <a:cs typeface="Tahoma"/>
              </a:rPr>
              <a:t>region,</a:t>
            </a:r>
            <a:r>
              <a:rPr sz="2000" spc="-110" dirty="0">
                <a:solidFill>
                  <a:srgbClr val="535353"/>
                </a:solidFill>
                <a:latin typeface="Tahoma"/>
                <a:cs typeface="Tahoma"/>
              </a:rPr>
              <a:t> </a:t>
            </a:r>
            <a:r>
              <a:rPr sz="2000" spc="-35" dirty="0">
                <a:solidFill>
                  <a:srgbClr val="535353"/>
                </a:solidFill>
                <a:latin typeface="Tahoma"/>
                <a:cs typeface="Tahoma"/>
              </a:rPr>
              <a:t>the</a:t>
            </a:r>
            <a:r>
              <a:rPr sz="2000" spc="-105" dirty="0">
                <a:solidFill>
                  <a:srgbClr val="535353"/>
                </a:solidFill>
                <a:latin typeface="Tahoma"/>
                <a:cs typeface="Tahoma"/>
              </a:rPr>
              <a:t> </a:t>
            </a:r>
            <a:r>
              <a:rPr sz="2000" spc="-30" dirty="0">
                <a:solidFill>
                  <a:srgbClr val="535353"/>
                </a:solidFill>
                <a:latin typeface="Tahoma"/>
                <a:cs typeface="Tahoma"/>
              </a:rPr>
              <a:t>resort</a:t>
            </a:r>
            <a:r>
              <a:rPr sz="2000" spc="-110" dirty="0">
                <a:solidFill>
                  <a:srgbClr val="535353"/>
                </a:solidFill>
                <a:latin typeface="Tahoma"/>
                <a:cs typeface="Tahoma"/>
              </a:rPr>
              <a:t> </a:t>
            </a:r>
            <a:r>
              <a:rPr sz="2000" spc="-45" dirty="0">
                <a:solidFill>
                  <a:srgbClr val="535353"/>
                </a:solidFill>
                <a:latin typeface="Tahoma"/>
                <a:cs typeface="Tahoma"/>
              </a:rPr>
              <a:t>offers</a:t>
            </a:r>
            <a:r>
              <a:rPr sz="2000" spc="-100" dirty="0">
                <a:solidFill>
                  <a:srgbClr val="535353"/>
                </a:solidFill>
                <a:latin typeface="Tahoma"/>
                <a:cs typeface="Tahoma"/>
              </a:rPr>
              <a:t> </a:t>
            </a:r>
            <a:r>
              <a:rPr sz="2000" spc="-50" dirty="0">
                <a:solidFill>
                  <a:srgbClr val="535353"/>
                </a:solidFill>
                <a:latin typeface="Tahoma"/>
                <a:cs typeface="Tahoma"/>
              </a:rPr>
              <a:t>a</a:t>
            </a:r>
            <a:r>
              <a:rPr sz="2000" spc="-100" dirty="0">
                <a:solidFill>
                  <a:srgbClr val="535353"/>
                </a:solidFill>
                <a:latin typeface="Tahoma"/>
                <a:cs typeface="Tahoma"/>
              </a:rPr>
              <a:t> </a:t>
            </a:r>
            <a:r>
              <a:rPr sz="2000" spc="-30" dirty="0">
                <a:solidFill>
                  <a:srgbClr val="535353"/>
                </a:solidFill>
                <a:latin typeface="Tahoma"/>
                <a:cs typeface="Tahoma"/>
              </a:rPr>
              <a:t>peaceful</a:t>
            </a:r>
            <a:r>
              <a:rPr sz="2000" spc="-95" dirty="0">
                <a:solidFill>
                  <a:srgbClr val="535353"/>
                </a:solidFill>
                <a:latin typeface="Tahoma"/>
                <a:cs typeface="Tahoma"/>
              </a:rPr>
              <a:t> </a:t>
            </a:r>
            <a:r>
              <a:rPr sz="2000" spc="-20" dirty="0">
                <a:solidFill>
                  <a:srgbClr val="535353"/>
                </a:solidFill>
                <a:latin typeface="Tahoma"/>
                <a:cs typeface="Tahoma"/>
              </a:rPr>
              <a:t>and</a:t>
            </a:r>
            <a:r>
              <a:rPr sz="2000" spc="-100" dirty="0">
                <a:solidFill>
                  <a:srgbClr val="535353"/>
                </a:solidFill>
                <a:latin typeface="Tahoma"/>
                <a:cs typeface="Tahoma"/>
              </a:rPr>
              <a:t> </a:t>
            </a:r>
            <a:r>
              <a:rPr sz="2000" spc="-25" dirty="0">
                <a:solidFill>
                  <a:srgbClr val="535353"/>
                </a:solidFill>
                <a:latin typeface="Tahoma"/>
                <a:cs typeface="Tahoma"/>
              </a:rPr>
              <a:t>spacious</a:t>
            </a:r>
            <a:r>
              <a:rPr sz="2000" spc="-105" dirty="0">
                <a:solidFill>
                  <a:srgbClr val="535353"/>
                </a:solidFill>
                <a:latin typeface="Tahoma"/>
                <a:cs typeface="Tahoma"/>
              </a:rPr>
              <a:t> </a:t>
            </a:r>
            <a:r>
              <a:rPr sz="2000" spc="-30" dirty="0">
                <a:solidFill>
                  <a:srgbClr val="535353"/>
                </a:solidFill>
                <a:latin typeface="Tahoma"/>
                <a:cs typeface="Tahoma"/>
              </a:rPr>
              <a:t>environment</a:t>
            </a:r>
            <a:r>
              <a:rPr sz="2000" spc="-114" dirty="0">
                <a:solidFill>
                  <a:srgbClr val="535353"/>
                </a:solidFill>
                <a:latin typeface="Tahoma"/>
                <a:cs typeface="Tahoma"/>
              </a:rPr>
              <a:t> </a:t>
            </a:r>
            <a:r>
              <a:rPr sz="2000" dirty="0">
                <a:solidFill>
                  <a:srgbClr val="535353"/>
                </a:solidFill>
                <a:latin typeface="Tahoma"/>
                <a:cs typeface="Tahoma"/>
              </a:rPr>
              <a:t>ideal</a:t>
            </a:r>
            <a:r>
              <a:rPr sz="2000" spc="-100" dirty="0">
                <a:solidFill>
                  <a:srgbClr val="535353"/>
                </a:solidFill>
                <a:latin typeface="Tahoma"/>
                <a:cs typeface="Tahoma"/>
              </a:rPr>
              <a:t> </a:t>
            </a:r>
            <a:r>
              <a:rPr sz="2000" spc="-35" dirty="0">
                <a:solidFill>
                  <a:srgbClr val="535353"/>
                </a:solidFill>
                <a:latin typeface="Tahoma"/>
                <a:cs typeface="Tahoma"/>
              </a:rPr>
              <a:t>for</a:t>
            </a:r>
            <a:r>
              <a:rPr sz="2000" spc="-95" dirty="0">
                <a:solidFill>
                  <a:srgbClr val="535353"/>
                </a:solidFill>
                <a:latin typeface="Tahoma"/>
                <a:cs typeface="Tahoma"/>
              </a:rPr>
              <a:t> </a:t>
            </a:r>
            <a:r>
              <a:rPr sz="2000" dirty="0">
                <a:solidFill>
                  <a:srgbClr val="535353"/>
                </a:solidFill>
                <a:latin typeface="Tahoma"/>
                <a:cs typeface="Tahoma"/>
              </a:rPr>
              <a:t>all</a:t>
            </a:r>
            <a:r>
              <a:rPr sz="2000" spc="-90" dirty="0">
                <a:solidFill>
                  <a:srgbClr val="535353"/>
                </a:solidFill>
                <a:latin typeface="Tahoma"/>
                <a:cs typeface="Tahoma"/>
              </a:rPr>
              <a:t> </a:t>
            </a:r>
            <a:r>
              <a:rPr sz="2000" spc="-10" dirty="0">
                <a:solidFill>
                  <a:srgbClr val="535353"/>
                </a:solidFill>
                <a:latin typeface="Tahoma"/>
                <a:cs typeface="Tahoma"/>
              </a:rPr>
              <a:t>travelers including</a:t>
            </a:r>
            <a:r>
              <a:rPr sz="2000" spc="-190" dirty="0">
                <a:solidFill>
                  <a:srgbClr val="535353"/>
                </a:solidFill>
                <a:latin typeface="Tahoma"/>
                <a:cs typeface="Tahoma"/>
              </a:rPr>
              <a:t> </a:t>
            </a:r>
            <a:r>
              <a:rPr sz="2000" spc="-20" dirty="0">
                <a:solidFill>
                  <a:srgbClr val="535353"/>
                </a:solidFill>
                <a:latin typeface="Tahoma"/>
                <a:cs typeface="Tahoma"/>
              </a:rPr>
              <a:t>residential</a:t>
            </a:r>
            <a:r>
              <a:rPr sz="2000" spc="-195" dirty="0">
                <a:solidFill>
                  <a:srgbClr val="535353"/>
                </a:solidFill>
                <a:latin typeface="Tahoma"/>
                <a:cs typeface="Tahoma"/>
              </a:rPr>
              <a:t> </a:t>
            </a:r>
            <a:r>
              <a:rPr sz="2000" spc="-50" dirty="0">
                <a:solidFill>
                  <a:srgbClr val="535353"/>
                </a:solidFill>
                <a:latin typeface="Tahoma"/>
                <a:cs typeface="Tahoma"/>
              </a:rPr>
              <a:t>conferences,</a:t>
            </a:r>
            <a:r>
              <a:rPr sz="2000" spc="-190" dirty="0">
                <a:solidFill>
                  <a:srgbClr val="535353"/>
                </a:solidFill>
                <a:latin typeface="Tahoma"/>
                <a:cs typeface="Tahoma"/>
              </a:rPr>
              <a:t> </a:t>
            </a:r>
            <a:r>
              <a:rPr sz="2000" spc="-20" dirty="0">
                <a:solidFill>
                  <a:srgbClr val="535353"/>
                </a:solidFill>
                <a:latin typeface="Tahoma"/>
                <a:cs typeface="Tahoma"/>
              </a:rPr>
              <a:t>romantic</a:t>
            </a:r>
            <a:r>
              <a:rPr sz="2000" spc="-160" dirty="0">
                <a:solidFill>
                  <a:srgbClr val="535353"/>
                </a:solidFill>
                <a:latin typeface="Tahoma"/>
                <a:cs typeface="Tahoma"/>
              </a:rPr>
              <a:t> </a:t>
            </a:r>
            <a:r>
              <a:rPr sz="2000" spc="-70" dirty="0">
                <a:solidFill>
                  <a:srgbClr val="535353"/>
                </a:solidFill>
                <a:latin typeface="Tahoma"/>
                <a:cs typeface="Tahoma"/>
              </a:rPr>
              <a:t>getaways,</a:t>
            </a:r>
            <a:r>
              <a:rPr sz="2000" spc="-165" dirty="0">
                <a:solidFill>
                  <a:srgbClr val="535353"/>
                </a:solidFill>
                <a:latin typeface="Tahoma"/>
                <a:cs typeface="Tahoma"/>
              </a:rPr>
              <a:t> </a:t>
            </a:r>
            <a:r>
              <a:rPr sz="2000" spc="-25" dirty="0">
                <a:solidFill>
                  <a:srgbClr val="535353"/>
                </a:solidFill>
                <a:latin typeface="Tahoma"/>
                <a:cs typeface="Tahoma"/>
              </a:rPr>
              <a:t>family</a:t>
            </a:r>
            <a:r>
              <a:rPr sz="2000" spc="-190" dirty="0">
                <a:solidFill>
                  <a:srgbClr val="535353"/>
                </a:solidFill>
                <a:latin typeface="Tahoma"/>
                <a:cs typeface="Tahoma"/>
              </a:rPr>
              <a:t> </a:t>
            </a:r>
            <a:r>
              <a:rPr sz="2000" spc="-35" dirty="0">
                <a:solidFill>
                  <a:srgbClr val="535353"/>
                </a:solidFill>
                <a:latin typeface="Tahoma"/>
                <a:cs typeface="Tahoma"/>
              </a:rPr>
              <a:t>holidays,</a:t>
            </a:r>
            <a:r>
              <a:rPr sz="2000" spc="-190" dirty="0">
                <a:solidFill>
                  <a:srgbClr val="535353"/>
                </a:solidFill>
                <a:latin typeface="Tahoma"/>
                <a:cs typeface="Tahoma"/>
              </a:rPr>
              <a:t> </a:t>
            </a:r>
            <a:r>
              <a:rPr sz="2000" spc="-25" dirty="0">
                <a:solidFill>
                  <a:srgbClr val="535353"/>
                </a:solidFill>
                <a:latin typeface="Tahoma"/>
                <a:cs typeface="Tahoma"/>
              </a:rPr>
              <a:t>or</a:t>
            </a:r>
            <a:r>
              <a:rPr sz="2000" spc="-185" dirty="0">
                <a:solidFill>
                  <a:srgbClr val="535353"/>
                </a:solidFill>
                <a:latin typeface="Tahoma"/>
                <a:cs typeface="Tahoma"/>
              </a:rPr>
              <a:t> </a:t>
            </a:r>
            <a:r>
              <a:rPr sz="2000" spc="-30" dirty="0">
                <a:solidFill>
                  <a:srgbClr val="535353"/>
                </a:solidFill>
                <a:latin typeface="Tahoma"/>
                <a:cs typeface="Tahoma"/>
              </a:rPr>
              <a:t>group</a:t>
            </a:r>
            <a:r>
              <a:rPr sz="2000" spc="-180" dirty="0">
                <a:solidFill>
                  <a:srgbClr val="535353"/>
                </a:solidFill>
                <a:latin typeface="Tahoma"/>
                <a:cs typeface="Tahoma"/>
              </a:rPr>
              <a:t> </a:t>
            </a:r>
            <a:r>
              <a:rPr sz="2000" spc="-10" dirty="0">
                <a:solidFill>
                  <a:srgbClr val="535353"/>
                </a:solidFill>
                <a:latin typeface="Tahoma"/>
                <a:cs typeface="Tahoma"/>
              </a:rPr>
              <a:t>retreats.</a:t>
            </a:r>
            <a:endParaRPr sz="2000">
              <a:latin typeface="Tahoma"/>
              <a:cs typeface="Tahoma"/>
            </a:endParaRPr>
          </a:p>
        </p:txBody>
      </p:sp>
      <p:sp>
        <p:nvSpPr>
          <p:cNvPr id="6" name="object 6"/>
          <p:cNvSpPr txBox="1">
            <a:spLocks noGrp="1"/>
          </p:cNvSpPr>
          <p:nvPr>
            <p:ph type="title"/>
          </p:nvPr>
        </p:nvSpPr>
        <p:spPr>
          <a:xfrm>
            <a:off x="4426965" y="599313"/>
            <a:ext cx="8105775" cy="939800"/>
          </a:xfrm>
          <a:prstGeom prst="rect">
            <a:avLst/>
          </a:prstGeom>
        </p:spPr>
        <p:txBody>
          <a:bodyPr vert="horz" wrap="square" lIns="0" tIns="12700" rIns="0" bIns="0" rtlCol="0">
            <a:spAutoFit/>
          </a:bodyPr>
          <a:lstStyle/>
          <a:p>
            <a:pPr marL="12700">
              <a:lnSpc>
                <a:spcPct val="100000"/>
              </a:lnSpc>
              <a:spcBef>
                <a:spcPts val="100"/>
              </a:spcBef>
            </a:pPr>
            <a:r>
              <a:rPr sz="6000" spc="220" dirty="0"/>
              <a:t>Wairakei</a:t>
            </a:r>
            <a:r>
              <a:rPr sz="6000" spc="350" dirty="0"/>
              <a:t> </a:t>
            </a:r>
            <a:r>
              <a:rPr sz="6000" spc="165" dirty="0"/>
              <a:t>Resort</a:t>
            </a:r>
            <a:r>
              <a:rPr sz="6000" spc="350" dirty="0"/>
              <a:t> </a:t>
            </a:r>
            <a:r>
              <a:rPr sz="6000" spc="120" dirty="0"/>
              <a:t>Taupō</a:t>
            </a:r>
            <a:endParaRPr sz="6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954000" y="11049"/>
            <a:ext cx="5334000" cy="10276205"/>
            <a:chOff x="12954000" y="11049"/>
            <a:chExt cx="5334000" cy="10276205"/>
          </a:xfrm>
        </p:grpSpPr>
        <p:sp>
          <p:nvSpPr>
            <p:cNvPr id="3" name="object 3"/>
            <p:cNvSpPr/>
            <p:nvPr/>
          </p:nvSpPr>
          <p:spPr>
            <a:xfrm>
              <a:off x="12954000" y="11049"/>
              <a:ext cx="5334000" cy="10276205"/>
            </a:xfrm>
            <a:custGeom>
              <a:avLst/>
              <a:gdLst/>
              <a:ahLst/>
              <a:cxnLst/>
              <a:rect l="l" t="t" r="r" b="b"/>
              <a:pathLst>
                <a:path w="5334000" h="10276205">
                  <a:moveTo>
                    <a:pt x="5334000" y="0"/>
                  </a:moveTo>
                  <a:lnTo>
                    <a:pt x="0" y="0"/>
                  </a:lnTo>
                  <a:lnTo>
                    <a:pt x="0" y="10275952"/>
                  </a:lnTo>
                  <a:lnTo>
                    <a:pt x="5334000" y="10275952"/>
                  </a:lnTo>
                  <a:lnTo>
                    <a:pt x="53340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13258800" y="226821"/>
              <a:ext cx="4607052" cy="3251708"/>
            </a:xfrm>
            <a:prstGeom prst="rect">
              <a:avLst/>
            </a:prstGeom>
          </p:spPr>
        </p:pic>
        <p:pic>
          <p:nvPicPr>
            <p:cNvPr id="5" name="object 5"/>
            <p:cNvPicPr/>
            <p:nvPr/>
          </p:nvPicPr>
          <p:blipFill>
            <a:blip r:embed="rId3" cstate="print"/>
            <a:stretch>
              <a:fillRect/>
            </a:stretch>
          </p:blipFill>
          <p:spPr>
            <a:xfrm>
              <a:off x="13278484" y="7129450"/>
              <a:ext cx="4615688" cy="3157548"/>
            </a:xfrm>
            <a:prstGeom prst="rect">
              <a:avLst/>
            </a:prstGeom>
          </p:spPr>
        </p:pic>
        <p:pic>
          <p:nvPicPr>
            <p:cNvPr id="6" name="object 6"/>
            <p:cNvPicPr/>
            <p:nvPr/>
          </p:nvPicPr>
          <p:blipFill>
            <a:blip r:embed="rId4" cstate="print"/>
            <a:stretch>
              <a:fillRect/>
            </a:stretch>
          </p:blipFill>
          <p:spPr>
            <a:xfrm>
              <a:off x="13250163" y="3644010"/>
              <a:ext cx="4615688" cy="3390010"/>
            </a:xfrm>
            <a:prstGeom prst="rect">
              <a:avLst/>
            </a:prstGeom>
          </p:spPr>
        </p:pic>
      </p:grpSp>
      <p:sp>
        <p:nvSpPr>
          <p:cNvPr id="7" name="object 7"/>
          <p:cNvSpPr txBox="1">
            <a:spLocks noGrp="1"/>
          </p:cNvSpPr>
          <p:nvPr>
            <p:ph type="title"/>
          </p:nvPr>
        </p:nvSpPr>
        <p:spPr>
          <a:xfrm>
            <a:off x="1308353" y="145257"/>
            <a:ext cx="9997440" cy="2082800"/>
          </a:xfrm>
          <a:prstGeom prst="rect">
            <a:avLst/>
          </a:prstGeom>
        </p:spPr>
        <p:txBody>
          <a:bodyPr vert="horz" wrap="square" lIns="0" tIns="126364" rIns="0" bIns="0" rtlCol="0">
            <a:spAutoFit/>
          </a:bodyPr>
          <a:lstStyle/>
          <a:p>
            <a:pPr algn="ctr">
              <a:lnSpc>
                <a:spcPct val="100000"/>
              </a:lnSpc>
              <a:spcBef>
                <a:spcPts val="994"/>
              </a:spcBef>
            </a:pPr>
            <a:r>
              <a:rPr sz="6000" spc="385" dirty="0"/>
              <a:t>Great</a:t>
            </a:r>
            <a:r>
              <a:rPr sz="6000" spc="355" dirty="0"/>
              <a:t> </a:t>
            </a:r>
            <a:r>
              <a:rPr sz="6000" spc="400" dirty="0"/>
              <a:t>Lake</a:t>
            </a:r>
            <a:r>
              <a:rPr sz="6000" spc="360" dirty="0"/>
              <a:t> </a:t>
            </a:r>
            <a:r>
              <a:rPr sz="6000" spc="130" dirty="0"/>
              <a:t>Taupō</a:t>
            </a:r>
            <a:r>
              <a:rPr sz="6000" spc="360" dirty="0"/>
              <a:t> </a:t>
            </a:r>
            <a:r>
              <a:rPr sz="6000" spc="740" dirty="0"/>
              <a:t>&amp;</a:t>
            </a:r>
            <a:r>
              <a:rPr sz="6000" spc="355" dirty="0"/>
              <a:t> </a:t>
            </a:r>
            <a:r>
              <a:rPr sz="6000" spc="310" dirty="0"/>
              <a:t>Mighty</a:t>
            </a:r>
            <a:endParaRPr sz="6000"/>
          </a:p>
          <a:p>
            <a:pPr marL="3175" algn="ctr">
              <a:lnSpc>
                <a:spcPct val="100000"/>
              </a:lnSpc>
              <a:spcBef>
                <a:spcPts val="900"/>
              </a:spcBef>
            </a:pPr>
            <a:r>
              <a:rPr sz="6000" spc="204" dirty="0"/>
              <a:t>Waikato</a:t>
            </a:r>
            <a:r>
              <a:rPr sz="6000" spc="365" dirty="0"/>
              <a:t> </a:t>
            </a:r>
            <a:r>
              <a:rPr sz="6000" spc="235" dirty="0"/>
              <a:t>River</a:t>
            </a:r>
            <a:endParaRPr sz="6000"/>
          </a:p>
        </p:txBody>
      </p:sp>
      <p:sp>
        <p:nvSpPr>
          <p:cNvPr id="8" name="object 8"/>
          <p:cNvSpPr txBox="1"/>
          <p:nvPr/>
        </p:nvSpPr>
        <p:spPr>
          <a:xfrm>
            <a:off x="381101" y="2417038"/>
            <a:ext cx="12426315" cy="6718934"/>
          </a:xfrm>
          <a:prstGeom prst="rect">
            <a:avLst/>
          </a:prstGeom>
        </p:spPr>
        <p:txBody>
          <a:bodyPr vert="horz" wrap="square" lIns="0" tIns="12700" rIns="0" bIns="0" rtlCol="0">
            <a:spAutoFit/>
          </a:bodyPr>
          <a:lstStyle/>
          <a:p>
            <a:pPr marL="12700" marR="5080" algn="just">
              <a:lnSpc>
                <a:spcPct val="129099"/>
              </a:lnSpc>
              <a:spcBef>
                <a:spcPts val="100"/>
              </a:spcBef>
            </a:pPr>
            <a:r>
              <a:rPr sz="2000" spc="-65" dirty="0">
                <a:solidFill>
                  <a:srgbClr val="535353"/>
                </a:solidFill>
                <a:latin typeface="Tahoma"/>
                <a:cs typeface="Tahoma"/>
              </a:rPr>
              <a:t>Whether</a:t>
            </a:r>
            <a:r>
              <a:rPr sz="2000" spc="-235" dirty="0">
                <a:solidFill>
                  <a:srgbClr val="535353"/>
                </a:solidFill>
                <a:latin typeface="Tahoma"/>
                <a:cs typeface="Tahoma"/>
              </a:rPr>
              <a:t> </a:t>
            </a:r>
            <a:r>
              <a:rPr sz="2000" spc="-40" dirty="0">
                <a:solidFill>
                  <a:srgbClr val="535353"/>
                </a:solidFill>
                <a:latin typeface="Tahoma"/>
                <a:cs typeface="Tahoma"/>
              </a:rPr>
              <a:t>enjoyed</a:t>
            </a:r>
            <a:r>
              <a:rPr sz="2000" spc="-225" dirty="0">
                <a:solidFill>
                  <a:srgbClr val="535353"/>
                </a:solidFill>
                <a:latin typeface="Tahoma"/>
                <a:cs typeface="Tahoma"/>
              </a:rPr>
              <a:t> </a:t>
            </a:r>
            <a:r>
              <a:rPr sz="2000" spc="-35" dirty="0">
                <a:solidFill>
                  <a:srgbClr val="535353"/>
                </a:solidFill>
                <a:latin typeface="Tahoma"/>
                <a:cs typeface="Tahoma"/>
              </a:rPr>
              <a:t>for</a:t>
            </a:r>
            <a:r>
              <a:rPr sz="2000" spc="-229" dirty="0">
                <a:solidFill>
                  <a:srgbClr val="535353"/>
                </a:solidFill>
                <a:latin typeface="Tahoma"/>
                <a:cs typeface="Tahoma"/>
              </a:rPr>
              <a:t> </a:t>
            </a:r>
            <a:r>
              <a:rPr sz="2000" spc="-15" dirty="0">
                <a:solidFill>
                  <a:srgbClr val="535353"/>
                </a:solidFill>
                <a:latin typeface="Tahoma"/>
                <a:cs typeface="Tahoma"/>
              </a:rPr>
              <a:t>its</a:t>
            </a:r>
            <a:r>
              <a:rPr sz="2000" spc="-229" dirty="0">
                <a:solidFill>
                  <a:srgbClr val="535353"/>
                </a:solidFill>
                <a:latin typeface="Tahoma"/>
                <a:cs typeface="Tahoma"/>
              </a:rPr>
              <a:t> </a:t>
            </a:r>
            <a:r>
              <a:rPr sz="2000" spc="-40" dirty="0">
                <a:solidFill>
                  <a:srgbClr val="535353"/>
                </a:solidFill>
                <a:latin typeface="Tahoma"/>
                <a:cs typeface="Tahoma"/>
              </a:rPr>
              <a:t>serenity</a:t>
            </a:r>
            <a:r>
              <a:rPr sz="2000" spc="-229" dirty="0">
                <a:solidFill>
                  <a:srgbClr val="535353"/>
                </a:solidFill>
                <a:latin typeface="Tahoma"/>
                <a:cs typeface="Tahoma"/>
              </a:rPr>
              <a:t> </a:t>
            </a:r>
            <a:r>
              <a:rPr sz="2000" spc="-20" dirty="0">
                <a:solidFill>
                  <a:srgbClr val="535353"/>
                </a:solidFill>
                <a:latin typeface="Tahoma"/>
                <a:cs typeface="Tahoma"/>
              </a:rPr>
              <a:t>or</a:t>
            </a:r>
            <a:r>
              <a:rPr sz="2000" spc="-229" dirty="0">
                <a:solidFill>
                  <a:srgbClr val="535353"/>
                </a:solidFill>
                <a:latin typeface="Tahoma"/>
                <a:cs typeface="Tahoma"/>
              </a:rPr>
              <a:t> </a:t>
            </a:r>
            <a:r>
              <a:rPr sz="2000" spc="-35" dirty="0">
                <a:solidFill>
                  <a:srgbClr val="535353"/>
                </a:solidFill>
                <a:latin typeface="Tahoma"/>
                <a:cs typeface="Tahoma"/>
              </a:rPr>
              <a:t>sport,</a:t>
            </a:r>
            <a:r>
              <a:rPr sz="2000" spc="-229" dirty="0">
                <a:solidFill>
                  <a:srgbClr val="535353"/>
                </a:solidFill>
                <a:latin typeface="Tahoma"/>
                <a:cs typeface="Tahoma"/>
              </a:rPr>
              <a:t> </a:t>
            </a:r>
            <a:r>
              <a:rPr sz="2000" spc="-40" dirty="0">
                <a:solidFill>
                  <a:srgbClr val="535353"/>
                </a:solidFill>
                <a:latin typeface="Tahoma"/>
                <a:cs typeface="Tahoma"/>
              </a:rPr>
              <a:t>Lake</a:t>
            </a:r>
            <a:r>
              <a:rPr sz="2000" spc="-225" dirty="0">
                <a:solidFill>
                  <a:srgbClr val="535353"/>
                </a:solidFill>
                <a:latin typeface="Tahoma"/>
                <a:cs typeface="Tahoma"/>
              </a:rPr>
              <a:t> </a:t>
            </a:r>
            <a:r>
              <a:rPr sz="2000" spc="-35" dirty="0">
                <a:solidFill>
                  <a:srgbClr val="535353"/>
                </a:solidFill>
                <a:latin typeface="Tahoma"/>
                <a:cs typeface="Tahoma"/>
              </a:rPr>
              <a:t>Taupō</a:t>
            </a:r>
            <a:r>
              <a:rPr sz="2000" spc="-229" dirty="0">
                <a:solidFill>
                  <a:srgbClr val="535353"/>
                </a:solidFill>
                <a:latin typeface="Tahoma"/>
                <a:cs typeface="Tahoma"/>
              </a:rPr>
              <a:t> </a:t>
            </a:r>
            <a:r>
              <a:rPr sz="2000" spc="-25" dirty="0">
                <a:solidFill>
                  <a:srgbClr val="535353"/>
                </a:solidFill>
                <a:latin typeface="Tahoma"/>
                <a:cs typeface="Tahoma"/>
              </a:rPr>
              <a:t>and</a:t>
            </a:r>
            <a:r>
              <a:rPr sz="2000" spc="-220" dirty="0">
                <a:solidFill>
                  <a:srgbClr val="535353"/>
                </a:solidFill>
                <a:latin typeface="Tahoma"/>
                <a:cs typeface="Tahoma"/>
              </a:rPr>
              <a:t> </a:t>
            </a:r>
            <a:r>
              <a:rPr sz="2000" spc="-30" dirty="0">
                <a:solidFill>
                  <a:srgbClr val="535353"/>
                </a:solidFill>
                <a:latin typeface="Tahoma"/>
                <a:cs typeface="Tahoma"/>
              </a:rPr>
              <a:t>the</a:t>
            </a:r>
            <a:r>
              <a:rPr sz="2000" spc="-235" dirty="0">
                <a:solidFill>
                  <a:srgbClr val="535353"/>
                </a:solidFill>
                <a:latin typeface="Tahoma"/>
                <a:cs typeface="Tahoma"/>
              </a:rPr>
              <a:t> </a:t>
            </a:r>
            <a:r>
              <a:rPr sz="2000" spc="-55" dirty="0">
                <a:solidFill>
                  <a:srgbClr val="535353"/>
                </a:solidFill>
                <a:latin typeface="Tahoma"/>
                <a:cs typeface="Tahoma"/>
              </a:rPr>
              <a:t>Waikato</a:t>
            </a:r>
            <a:r>
              <a:rPr sz="2000" spc="-225" dirty="0">
                <a:solidFill>
                  <a:srgbClr val="535353"/>
                </a:solidFill>
                <a:latin typeface="Tahoma"/>
                <a:cs typeface="Tahoma"/>
              </a:rPr>
              <a:t> </a:t>
            </a:r>
            <a:r>
              <a:rPr sz="2000" spc="-45" dirty="0">
                <a:solidFill>
                  <a:srgbClr val="535353"/>
                </a:solidFill>
                <a:latin typeface="Tahoma"/>
                <a:cs typeface="Tahoma"/>
              </a:rPr>
              <a:t>River</a:t>
            </a:r>
            <a:r>
              <a:rPr sz="2000" spc="-229" dirty="0">
                <a:solidFill>
                  <a:srgbClr val="535353"/>
                </a:solidFill>
                <a:latin typeface="Tahoma"/>
                <a:cs typeface="Tahoma"/>
              </a:rPr>
              <a:t> </a:t>
            </a:r>
            <a:r>
              <a:rPr sz="2000" spc="-50" dirty="0">
                <a:solidFill>
                  <a:srgbClr val="535353"/>
                </a:solidFill>
                <a:latin typeface="Tahoma"/>
                <a:cs typeface="Tahoma"/>
              </a:rPr>
              <a:t>are</a:t>
            </a:r>
            <a:r>
              <a:rPr sz="2000" spc="-229" dirty="0">
                <a:solidFill>
                  <a:srgbClr val="535353"/>
                </a:solidFill>
                <a:latin typeface="Tahoma"/>
                <a:cs typeface="Tahoma"/>
              </a:rPr>
              <a:t> </a:t>
            </a:r>
            <a:r>
              <a:rPr sz="2000" spc="-25" dirty="0">
                <a:solidFill>
                  <a:srgbClr val="535353"/>
                </a:solidFill>
                <a:latin typeface="Tahoma"/>
                <a:cs typeface="Tahoma"/>
              </a:rPr>
              <a:t>central</a:t>
            </a:r>
            <a:r>
              <a:rPr sz="2000" spc="-225" dirty="0">
                <a:solidFill>
                  <a:srgbClr val="535353"/>
                </a:solidFill>
                <a:latin typeface="Tahoma"/>
                <a:cs typeface="Tahoma"/>
              </a:rPr>
              <a:t> </a:t>
            </a:r>
            <a:r>
              <a:rPr sz="2000" spc="-10" dirty="0">
                <a:solidFill>
                  <a:srgbClr val="535353"/>
                </a:solidFill>
                <a:latin typeface="Tahoma"/>
                <a:cs typeface="Tahoma"/>
              </a:rPr>
              <a:t>t</a:t>
            </a:r>
            <a:r>
              <a:rPr sz="2000" dirty="0">
                <a:solidFill>
                  <a:srgbClr val="535353"/>
                </a:solidFill>
                <a:latin typeface="Tahoma"/>
                <a:cs typeface="Tahoma"/>
              </a:rPr>
              <a:t>o</a:t>
            </a:r>
            <a:r>
              <a:rPr sz="2000" spc="-225" dirty="0">
                <a:solidFill>
                  <a:srgbClr val="535353"/>
                </a:solidFill>
                <a:latin typeface="Tahoma"/>
                <a:cs typeface="Tahoma"/>
              </a:rPr>
              <a:t> </a:t>
            </a:r>
            <a:r>
              <a:rPr sz="2000" spc="-30" dirty="0">
                <a:solidFill>
                  <a:srgbClr val="535353"/>
                </a:solidFill>
                <a:latin typeface="Tahoma"/>
                <a:cs typeface="Tahoma"/>
              </a:rPr>
              <a:t>the</a:t>
            </a:r>
            <a:r>
              <a:rPr sz="2000" spc="-235" dirty="0">
                <a:solidFill>
                  <a:srgbClr val="535353"/>
                </a:solidFill>
                <a:latin typeface="Tahoma"/>
                <a:cs typeface="Tahoma"/>
              </a:rPr>
              <a:t> </a:t>
            </a:r>
            <a:r>
              <a:rPr sz="2000" spc="-20" dirty="0">
                <a:solidFill>
                  <a:srgbClr val="535353"/>
                </a:solidFill>
                <a:latin typeface="Tahoma"/>
                <a:cs typeface="Tahoma"/>
              </a:rPr>
              <a:t>visitor</a:t>
            </a:r>
            <a:r>
              <a:rPr sz="2000" spc="-225" dirty="0">
                <a:solidFill>
                  <a:srgbClr val="535353"/>
                </a:solidFill>
                <a:latin typeface="Tahoma"/>
                <a:cs typeface="Tahoma"/>
              </a:rPr>
              <a:t> </a:t>
            </a:r>
            <a:r>
              <a:rPr sz="2000" spc="-50" dirty="0">
                <a:solidFill>
                  <a:srgbClr val="535353"/>
                </a:solidFill>
                <a:latin typeface="Tahoma"/>
                <a:cs typeface="Tahoma"/>
              </a:rPr>
              <a:t>experience.</a:t>
            </a:r>
            <a:r>
              <a:rPr sz="2000" spc="-240" dirty="0">
                <a:solidFill>
                  <a:srgbClr val="535353"/>
                </a:solidFill>
                <a:latin typeface="Tahoma"/>
                <a:cs typeface="Tahoma"/>
              </a:rPr>
              <a:t> </a:t>
            </a:r>
            <a:r>
              <a:rPr sz="2000" spc="-15" dirty="0">
                <a:solidFill>
                  <a:srgbClr val="535353"/>
                </a:solidFill>
                <a:latin typeface="Tahoma"/>
                <a:cs typeface="Tahoma"/>
              </a:rPr>
              <a:t>Both</a:t>
            </a:r>
            <a:r>
              <a:rPr sz="2000" spc="-10" dirty="0">
                <a:solidFill>
                  <a:srgbClr val="535353"/>
                </a:solidFill>
                <a:latin typeface="Tahoma"/>
                <a:cs typeface="Tahoma"/>
              </a:rPr>
              <a:t> </a:t>
            </a:r>
            <a:r>
              <a:rPr sz="2000" spc="-40" dirty="0">
                <a:solidFill>
                  <a:srgbClr val="535353"/>
                </a:solidFill>
                <a:latin typeface="Tahoma"/>
                <a:cs typeface="Tahoma"/>
              </a:rPr>
              <a:t>offer</a:t>
            </a:r>
            <a:r>
              <a:rPr sz="2000" spc="-180" dirty="0">
                <a:solidFill>
                  <a:srgbClr val="535353"/>
                </a:solidFill>
                <a:latin typeface="Tahoma"/>
                <a:cs typeface="Tahoma"/>
              </a:rPr>
              <a:t> </a:t>
            </a:r>
            <a:r>
              <a:rPr sz="2000" spc="-45" dirty="0">
                <a:solidFill>
                  <a:srgbClr val="535353"/>
                </a:solidFill>
                <a:latin typeface="Tahoma"/>
                <a:cs typeface="Tahoma"/>
              </a:rPr>
              <a:t>a</a:t>
            </a:r>
            <a:r>
              <a:rPr sz="2000" spc="-185" dirty="0">
                <a:solidFill>
                  <a:srgbClr val="535353"/>
                </a:solidFill>
                <a:latin typeface="Tahoma"/>
                <a:cs typeface="Tahoma"/>
              </a:rPr>
              <a:t> </a:t>
            </a:r>
            <a:r>
              <a:rPr sz="2000" spc="-35" dirty="0">
                <a:solidFill>
                  <a:srgbClr val="535353"/>
                </a:solidFill>
                <a:latin typeface="Tahoma"/>
                <a:cs typeface="Tahoma"/>
              </a:rPr>
              <a:t>diverse</a:t>
            </a:r>
            <a:r>
              <a:rPr sz="2000" spc="-195" dirty="0">
                <a:solidFill>
                  <a:srgbClr val="535353"/>
                </a:solidFill>
                <a:latin typeface="Tahoma"/>
                <a:cs typeface="Tahoma"/>
              </a:rPr>
              <a:t> </a:t>
            </a:r>
            <a:r>
              <a:rPr sz="2000" spc="-50" dirty="0">
                <a:solidFill>
                  <a:srgbClr val="535353"/>
                </a:solidFill>
                <a:latin typeface="Tahoma"/>
                <a:cs typeface="Tahoma"/>
              </a:rPr>
              <a:t>range</a:t>
            </a:r>
            <a:r>
              <a:rPr sz="2000" spc="-180" dirty="0">
                <a:solidFill>
                  <a:srgbClr val="535353"/>
                </a:solidFill>
                <a:latin typeface="Tahoma"/>
                <a:cs typeface="Tahoma"/>
              </a:rPr>
              <a:t> </a:t>
            </a:r>
            <a:r>
              <a:rPr sz="2000" spc="-35" dirty="0">
                <a:solidFill>
                  <a:srgbClr val="535353"/>
                </a:solidFill>
                <a:latin typeface="Tahoma"/>
                <a:cs typeface="Tahoma"/>
              </a:rPr>
              <a:t>of</a:t>
            </a:r>
            <a:r>
              <a:rPr sz="2000" spc="-180" dirty="0">
                <a:solidFill>
                  <a:srgbClr val="535353"/>
                </a:solidFill>
                <a:latin typeface="Tahoma"/>
                <a:cs typeface="Tahoma"/>
              </a:rPr>
              <a:t> </a:t>
            </a:r>
            <a:r>
              <a:rPr sz="2000" spc="-20" dirty="0">
                <a:solidFill>
                  <a:srgbClr val="535353"/>
                </a:solidFill>
                <a:latin typeface="Tahoma"/>
                <a:cs typeface="Tahoma"/>
              </a:rPr>
              <a:t>activities</a:t>
            </a:r>
            <a:r>
              <a:rPr sz="2000" spc="-175" dirty="0">
                <a:solidFill>
                  <a:srgbClr val="535353"/>
                </a:solidFill>
                <a:latin typeface="Tahoma"/>
                <a:cs typeface="Tahoma"/>
              </a:rPr>
              <a:t> </a:t>
            </a:r>
            <a:r>
              <a:rPr sz="2000" spc="-20" dirty="0">
                <a:solidFill>
                  <a:srgbClr val="535353"/>
                </a:solidFill>
                <a:latin typeface="Tahoma"/>
                <a:cs typeface="Tahoma"/>
              </a:rPr>
              <a:t>suitable</a:t>
            </a:r>
            <a:r>
              <a:rPr sz="2000" spc="-180" dirty="0">
                <a:solidFill>
                  <a:srgbClr val="535353"/>
                </a:solidFill>
                <a:latin typeface="Tahoma"/>
                <a:cs typeface="Tahoma"/>
              </a:rPr>
              <a:t> </a:t>
            </a:r>
            <a:r>
              <a:rPr sz="2000" spc="-35" dirty="0">
                <a:solidFill>
                  <a:srgbClr val="535353"/>
                </a:solidFill>
                <a:latin typeface="Tahoma"/>
                <a:cs typeface="Tahoma"/>
              </a:rPr>
              <a:t>for</a:t>
            </a:r>
            <a:r>
              <a:rPr sz="2000" spc="-175" dirty="0">
                <a:solidFill>
                  <a:srgbClr val="535353"/>
                </a:solidFill>
                <a:latin typeface="Tahoma"/>
                <a:cs typeface="Tahoma"/>
              </a:rPr>
              <a:t> </a:t>
            </a:r>
            <a:r>
              <a:rPr sz="2000" spc="10" dirty="0">
                <a:solidFill>
                  <a:srgbClr val="535353"/>
                </a:solidFill>
                <a:latin typeface="Tahoma"/>
                <a:cs typeface="Tahoma"/>
              </a:rPr>
              <a:t>all</a:t>
            </a:r>
            <a:r>
              <a:rPr sz="2000" spc="-175" dirty="0">
                <a:solidFill>
                  <a:srgbClr val="535353"/>
                </a:solidFill>
                <a:latin typeface="Tahoma"/>
                <a:cs typeface="Tahoma"/>
              </a:rPr>
              <a:t> </a:t>
            </a:r>
            <a:r>
              <a:rPr sz="2000" spc="-65" dirty="0">
                <a:solidFill>
                  <a:srgbClr val="535353"/>
                </a:solidFill>
                <a:latin typeface="Tahoma"/>
                <a:cs typeface="Tahoma"/>
              </a:rPr>
              <a:t>ages</a:t>
            </a:r>
            <a:r>
              <a:rPr sz="2000" spc="-185" dirty="0">
                <a:solidFill>
                  <a:srgbClr val="535353"/>
                </a:solidFill>
                <a:latin typeface="Tahoma"/>
                <a:cs typeface="Tahoma"/>
              </a:rPr>
              <a:t> </a:t>
            </a:r>
            <a:r>
              <a:rPr sz="2000" spc="-25" dirty="0">
                <a:solidFill>
                  <a:srgbClr val="535353"/>
                </a:solidFill>
                <a:latin typeface="Tahoma"/>
                <a:cs typeface="Tahoma"/>
              </a:rPr>
              <a:t>and</a:t>
            </a:r>
            <a:r>
              <a:rPr sz="2000" spc="-170" dirty="0">
                <a:solidFill>
                  <a:srgbClr val="535353"/>
                </a:solidFill>
                <a:latin typeface="Tahoma"/>
                <a:cs typeface="Tahoma"/>
              </a:rPr>
              <a:t> </a:t>
            </a:r>
            <a:r>
              <a:rPr sz="2000" spc="-50" dirty="0">
                <a:solidFill>
                  <a:srgbClr val="535353"/>
                </a:solidFill>
                <a:latin typeface="Tahoma"/>
                <a:cs typeface="Tahoma"/>
              </a:rPr>
              <a:t>seasons,</a:t>
            </a:r>
            <a:r>
              <a:rPr sz="2000" spc="-180" dirty="0">
                <a:solidFill>
                  <a:srgbClr val="535353"/>
                </a:solidFill>
                <a:latin typeface="Tahoma"/>
                <a:cs typeface="Tahoma"/>
              </a:rPr>
              <a:t> </a:t>
            </a:r>
            <a:r>
              <a:rPr sz="2000" spc="-25" dirty="0">
                <a:solidFill>
                  <a:srgbClr val="535353"/>
                </a:solidFill>
                <a:latin typeface="Tahoma"/>
                <a:cs typeface="Tahoma"/>
              </a:rPr>
              <a:t>and</a:t>
            </a:r>
            <a:r>
              <a:rPr sz="2000" spc="-180" dirty="0">
                <a:solidFill>
                  <a:srgbClr val="535353"/>
                </a:solidFill>
                <a:latin typeface="Tahoma"/>
                <a:cs typeface="Tahoma"/>
              </a:rPr>
              <a:t> </a:t>
            </a:r>
            <a:r>
              <a:rPr sz="2000" spc="-30" dirty="0">
                <a:solidFill>
                  <a:srgbClr val="535353"/>
                </a:solidFill>
                <a:latin typeface="Tahoma"/>
                <a:cs typeface="Tahoma"/>
              </a:rPr>
              <a:t>embody</a:t>
            </a:r>
            <a:r>
              <a:rPr sz="2000" spc="-180" dirty="0">
                <a:solidFill>
                  <a:srgbClr val="535353"/>
                </a:solidFill>
                <a:latin typeface="Tahoma"/>
                <a:cs typeface="Tahoma"/>
              </a:rPr>
              <a:t> </a:t>
            </a:r>
            <a:r>
              <a:rPr sz="2000" spc="-35" dirty="0">
                <a:solidFill>
                  <a:srgbClr val="535353"/>
                </a:solidFill>
                <a:latin typeface="Tahoma"/>
                <a:cs typeface="Tahoma"/>
              </a:rPr>
              <a:t>geological,</a:t>
            </a:r>
            <a:r>
              <a:rPr sz="2000" spc="-170" dirty="0">
                <a:solidFill>
                  <a:srgbClr val="535353"/>
                </a:solidFill>
                <a:latin typeface="Tahoma"/>
                <a:cs typeface="Tahoma"/>
              </a:rPr>
              <a:t> </a:t>
            </a:r>
            <a:r>
              <a:rPr sz="2000" spc="-20" dirty="0">
                <a:solidFill>
                  <a:srgbClr val="535353"/>
                </a:solidFill>
                <a:latin typeface="Tahoma"/>
                <a:cs typeface="Tahoma"/>
              </a:rPr>
              <a:t>cultural,</a:t>
            </a:r>
            <a:r>
              <a:rPr sz="2000" spc="-185" dirty="0">
                <a:solidFill>
                  <a:srgbClr val="535353"/>
                </a:solidFill>
                <a:latin typeface="Tahoma"/>
                <a:cs typeface="Tahoma"/>
              </a:rPr>
              <a:t> </a:t>
            </a:r>
            <a:r>
              <a:rPr sz="2000" spc="-25" dirty="0">
                <a:solidFill>
                  <a:srgbClr val="535353"/>
                </a:solidFill>
                <a:latin typeface="Tahoma"/>
                <a:cs typeface="Tahoma"/>
              </a:rPr>
              <a:t>and</a:t>
            </a:r>
            <a:r>
              <a:rPr sz="2000" spc="-170" dirty="0">
                <a:solidFill>
                  <a:srgbClr val="535353"/>
                </a:solidFill>
                <a:latin typeface="Tahoma"/>
                <a:cs typeface="Tahoma"/>
              </a:rPr>
              <a:t> </a:t>
            </a:r>
            <a:r>
              <a:rPr sz="2000" spc="-25" dirty="0">
                <a:solidFill>
                  <a:srgbClr val="535353"/>
                </a:solidFill>
                <a:latin typeface="Tahoma"/>
                <a:cs typeface="Tahoma"/>
              </a:rPr>
              <a:t>recreational</a:t>
            </a:r>
            <a:r>
              <a:rPr sz="2000" spc="-10" dirty="0">
                <a:solidFill>
                  <a:srgbClr val="535353"/>
                </a:solidFill>
                <a:latin typeface="Tahoma"/>
                <a:cs typeface="Tahoma"/>
              </a:rPr>
              <a:t> </a:t>
            </a:r>
            <a:r>
              <a:rPr sz="2000" spc="-30" dirty="0">
                <a:solidFill>
                  <a:srgbClr val="535353"/>
                </a:solidFill>
                <a:latin typeface="Tahoma"/>
                <a:cs typeface="Tahoma"/>
              </a:rPr>
              <a:t>richness</a:t>
            </a:r>
            <a:r>
              <a:rPr sz="2000" spc="-250" dirty="0">
                <a:solidFill>
                  <a:srgbClr val="535353"/>
                </a:solidFill>
                <a:latin typeface="Tahoma"/>
                <a:cs typeface="Tahoma"/>
              </a:rPr>
              <a:t> </a:t>
            </a:r>
            <a:r>
              <a:rPr sz="2000" spc="-35" dirty="0">
                <a:solidFill>
                  <a:srgbClr val="535353"/>
                </a:solidFill>
                <a:latin typeface="Tahoma"/>
                <a:cs typeface="Tahoma"/>
              </a:rPr>
              <a:t>of</a:t>
            </a:r>
            <a:r>
              <a:rPr sz="2000" spc="-229" dirty="0">
                <a:solidFill>
                  <a:srgbClr val="535353"/>
                </a:solidFill>
                <a:latin typeface="Tahoma"/>
                <a:cs typeface="Tahoma"/>
              </a:rPr>
              <a:t> </a:t>
            </a:r>
            <a:r>
              <a:rPr sz="2000" spc="-30" dirty="0">
                <a:solidFill>
                  <a:srgbClr val="535353"/>
                </a:solidFill>
                <a:latin typeface="Tahoma"/>
                <a:cs typeface="Tahoma"/>
              </a:rPr>
              <a:t>the</a:t>
            </a:r>
            <a:r>
              <a:rPr sz="2000" spc="-235" dirty="0">
                <a:solidFill>
                  <a:srgbClr val="535353"/>
                </a:solidFill>
                <a:latin typeface="Tahoma"/>
                <a:cs typeface="Tahoma"/>
              </a:rPr>
              <a:t> </a:t>
            </a:r>
            <a:r>
              <a:rPr sz="2000" spc="-40" dirty="0">
                <a:solidFill>
                  <a:srgbClr val="535353"/>
                </a:solidFill>
                <a:latin typeface="Tahoma"/>
                <a:cs typeface="Tahoma"/>
              </a:rPr>
              <a:t>Taupō</a:t>
            </a:r>
            <a:r>
              <a:rPr sz="2000" spc="-235" dirty="0">
                <a:solidFill>
                  <a:srgbClr val="535353"/>
                </a:solidFill>
                <a:latin typeface="Tahoma"/>
                <a:cs typeface="Tahoma"/>
              </a:rPr>
              <a:t> </a:t>
            </a:r>
            <a:r>
              <a:rPr sz="2000" spc="-40" dirty="0">
                <a:solidFill>
                  <a:srgbClr val="535353"/>
                </a:solidFill>
                <a:latin typeface="Tahoma"/>
                <a:cs typeface="Tahoma"/>
              </a:rPr>
              <a:t>region.</a:t>
            </a:r>
            <a:endParaRPr sz="2000">
              <a:latin typeface="Tahoma"/>
              <a:cs typeface="Tahoma"/>
            </a:endParaRPr>
          </a:p>
          <a:p>
            <a:pPr>
              <a:lnSpc>
                <a:spcPct val="100000"/>
              </a:lnSpc>
              <a:spcBef>
                <a:spcPts val="1285"/>
              </a:spcBef>
            </a:pPr>
            <a:endParaRPr sz="2000">
              <a:latin typeface="Tahoma"/>
              <a:cs typeface="Tahoma"/>
            </a:endParaRPr>
          </a:p>
          <a:p>
            <a:pPr marL="12700">
              <a:lnSpc>
                <a:spcPct val="100000"/>
              </a:lnSpc>
              <a:spcBef>
                <a:spcPts val="5"/>
              </a:spcBef>
            </a:pPr>
            <a:r>
              <a:rPr sz="2000" b="1" spc="50" dirty="0">
                <a:solidFill>
                  <a:srgbClr val="C3A12D"/>
                </a:solidFill>
                <a:latin typeface="Cambria"/>
                <a:cs typeface="Cambria"/>
              </a:rPr>
              <a:t>Lake</a:t>
            </a:r>
            <a:r>
              <a:rPr sz="2000" b="1" spc="160" dirty="0">
                <a:solidFill>
                  <a:srgbClr val="C3A12D"/>
                </a:solidFill>
                <a:latin typeface="Cambria"/>
                <a:cs typeface="Cambria"/>
              </a:rPr>
              <a:t> </a:t>
            </a:r>
            <a:r>
              <a:rPr sz="2000" b="1" spc="-70" dirty="0">
                <a:solidFill>
                  <a:srgbClr val="C3A12D"/>
                </a:solidFill>
                <a:latin typeface="Cambria"/>
                <a:cs typeface="Cambria"/>
              </a:rPr>
              <a:t>Taup</a:t>
            </a:r>
            <a:r>
              <a:rPr sz="2000" b="1" spc="-70" dirty="0">
                <a:solidFill>
                  <a:srgbClr val="C3A12D"/>
                </a:solidFill>
                <a:latin typeface="Verdana"/>
                <a:cs typeface="Verdana"/>
              </a:rPr>
              <a:t>ō</a:t>
            </a:r>
            <a:r>
              <a:rPr sz="2000" b="1" spc="-85" dirty="0">
                <a:solidFill>
                  <a:srgbClr val="C3A12D"/>
                </a:solidFill>
                <a:latin typeface="Verdana"/>
                <a:cs typeface="Verdana"/>
              </a:rPr>
              <a:t> </a:t>
            </a:r>
            <a:r>
              <a:rPr sz="2100" i="1" dirty="0">
                <a:solidFill>
                  <a:srgbClr val="C3A12D"/>
                </a:solidFill>
                <a:latin typeface="Cambria"/>
                <a:cs typeface="Cambria"/>
              </a:rPr>
              <a:t>(5km</a:t>
            </a:r>
            <a:r>
              <a:rPr sz="2100" i="1" spc="125" dirty="0">
                <a:solidFill>
                  <a:srgbClr val="C3A12D"/>
                </a:solidFill>
                <a:latin typeface="Cambria"/>
                <a:cs typeface="Cambria"/>
              </a:rPr>
              <a:t> </a:t>
            </a:r>
            <a:r>
              <a:rPr sz="2100" i="1" dirty="0">
                <a:solidFill>
                  <a:srgbClr val="C3A12D"/>
                </a:solidFill>
                <a:latin typeface="Cambria"/>
                <a:cs typeface="Cambria"/>
              </a:rPr>
              <a:t>from</a:t>
            </a:r>
            <a:r>
              <a:rPr sz="2100" i="1" spc="140"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12700">
              <a:lnSpc>
                <a:spcPct val="100000"/>
              </a:lnSpc>
              <a:spcBef>
                <a:spcPts val="675"/>
              </a:spcBef>
            </a:pPr>
            <a:r>
              <a:rPr sz="2000" i="1" spc="-254" dirty="0">
                <a:solidFill>
                  <a:srgbClr val="535353"/>
                </a:solidFill>
                <a:latin typeface="Verdana"/>
                <a:cs typeface="Verdana"/>
              </a:rPr>
              <a:t>New</a:t>
            </a:r>
            <a:r>
              <a:rPr sz="2000" i="1" spc="-210" dirty="0">
                <a:solidFill>
                  <a:srgbClr val="535353"/>
                </a:solidFill>
                <a:latin typeface="Verdana"/>
                <a:cs typeface="Verdana"/>
              </a:rPr>
              <a:t> </a:t>
            </a:r>
            <a:r>
              <a:rPr sz="2000" i="1" spc="-180" dirty="0">
                <a:solidFill>
                  <a:srgbClr val="535353"/>
                </a:solidFill>
                <a:latin typeface="Verdana"/>
                <a:cs typeface="Verdana"/>
              </a:rPr>
              <a:t>Zealand’s</a:t>
            </a:r>
            <a:r>
              <a:rPr sz="2000" i="1" spc="-210" dirty="0">
                <a:solidFill>
                  <a:srgbClr val="535353"/>
                </a:solidFill>
                <a:latin typeface="Verdana"/>
                <a:cs typeface="Verdana"/>
              </a:rPr>
              <a:t> </a:t>
            </a:r>
            <a:r>
              <a:rPr sz="2000" i="1" spc="-175" dirty="0">
                <a:solidFill>
                  <a:srgbClr val="535353"/>
                </a:solidFill>
                <a:latin typeface="Verdana"/>
                <a:cs typeface="Verdana"/>
              </a:rPr>
              <a:t>largest</a:t>
            </a:r>
            <a:r>
              <a:rPr sz="2000" i="1" spc="-215" dirty="0">
                <a:solidFill>
                  <a:srgbClr val="535353"/>
                </a:solidFill>
                <a:latin typeface="Verdana"/>
                <a:cs typeface="Verdana"/>
              </a:rPr>
              <a:t> </a:t>
            </a:r>
            <a:r>
              <a:rPr sz="2000" i="1" spc="-200" dirty="0">
                <a:solidFill>
                  <a:srgbClr val="535353"/>
                </a:solidFill>
                <a:latin typeface="Verdana"/>
                <a:cs typeface="Verdana"/>
              </a:rPr>
              <a:t>freshwater</a:t>
            </a:r>
            <a:r>
              <a:rPr sz="2000" i="1" spc="-210" dirty="0">
                <a:solidFill>
                  <a:srgbClr val="535353"/>
                </a:solidFill>
                <a:latin typeface="Verdana"/>
                <a:cs typeface="Verdana"/>
              </a:rPr>
              <a:t> </a:t>
            </a:r>
            <a:r>
              <a:rPr sz="2000" i="1" spc="-185" dirty="0">
                <a:solidFill>
                  <a:srgbClr val="535353"/>
                </a:solidFill>
                <a:latin typeface="Verdana"/>
                <a:cs typeface="Verdana"/>
              </a:rPr>
              <a:t>lake,</a:t>
            </a:r>
            <a:r>
              <a:rPr sz="2000" i="1" spc="-210" dirty="0">
                <a:solidFill>
                  <a:srgbClr val="535353"/>
                </a:solidFill>
                <a:latin typeface="Verdana"/>
                <a:cs typeface="Verdana"/>
              </a:rPr>
              <a:t> </a:t>
            </a:r>
            <a:r>
              <a:rPr sz="2000" i="1" spc="-220" dirty="0">
                <a:solidFill>
                  <a:srgbClr val="535353"/>
                </a:solidFill>
                <a:latin typeface="Verdana"/>
                <a:cs typeface="Verdana"/>
              </a:rPr>
              <a:t>formed</a:t>
            </a:r>
            <a:r>
              <a:rPr sz="2000" i="1" spc="-215" dirty="0">
                <a:solidFill>
                  <a:srgbClr val="535353"/>
                </a:solidFill>
                <a:latin typeface="Verdana"/>
                <a:cs typeface="Verdana"/>
              </a:rPr>
              <a:t> </a:t>
            </a:r>
            <a:r>
              <a:rPr sz="2000" i="1" spc="-250" dirty="0">
                <a:solidFill>
                  <a:srgbClr val="535353"/>
                </a:solidFill>
                <a:latin typeface="Verdana"/>
                <a:cs typeface="Verdana"/>
              </a:rPr>
              <a:t>by</a:t>
            </a:r>
            <a:r>
              <a:rPr sz="2000" i="1" spc="-204" dirty="0">
                <a:solidFill>
                  <a:srgbClr val="535353"/>
                </a:solidFill>
                <a:latin typeface="Verdana"/>
                <a:cs typeface="Verdana"/>
              </a:rPr>
              <a:t> </a:t>
            </a:r>
            <a:r>
              <a:rPr sz="2000" i="1" spc="-140" dirty="0">
                <a:solidFill>
                  <a:srgbClr val="535353"/>
                </a:solidFill>
                <a:latin typeface="Verdana"/>
                <a:cs typeface="Verdana"/>
              </a:rPr>
              <a:t>a</a:t>
            </a:r>
            <a:r>
              <a:rPr sz="2000" i="1" spc="-195" dirty="0">
                <a:solidFill>
                  <a:srgbClr val="535353"/>
                </a:solidFill>
                <a:latin typeface="Verdana"/>
                <a:cs typeface="Verdana"/>
              </a:rPr>
              <a:t> </a:t>
            </a:r>
            <a:r>
              <a:rPr sz="2000" i="1" spc="-229" dirty="0">
                <a:solidFill>
                  <a:srgbClr val="535353"/>
                </a:solidFill>
                <a:latin typeface="Verdana"/>
                <a:cs typeface="Verdana"/>
              </a:rPr>
              <a:t>massive</a:t>
            </a:r>
            <a:r>
              <a:rPr sz="2000" i="1" spc="-215" dirty="0">
                <a:solidFill>
                  <a:srgbClr val="535353"/>
                </a:solidFill>
                <a:latin typeface="Verdana"/>
                <a:cs typeface="Verdana"/>
              </a:rPr>
              <a:t> </a:t>
            </a:r>
            <a:r>
              <a:rPr sz="2000" i="1" spc="-170" dirty="0">
                <a:solidFill>
                  <a:srgbClr val="535353"/>
                </a:solidFill>
                <a:latin typeface="Verdana"/>
                <a:cs typeface="Verdana"/>
              </a:rPr>
              <a:t>volcanic</a:t>
            </a:r>
            <a:r>
              <a:rPr sz="2000" i="1" spc="-195" dirty="0">
                <a:solidFill>
                  <a:srgbClr val="535353"/>
                </a:solidFill>
                <a:latin typeface="Verdana"/>
                <a:cs typeface="Verdana"/>
              </a:rPr>
              <a:t> </a:t>
            </a:r>
            <a:r>
              <a:rPr sz="2000" i="1" spc="-185" dirty="0">
                <a:solidFill>
                  <a:srgbClr val="535353"/>
                </a:solidFill>
                <a:latin typeface="Verdana"/>
                <a:cs typeface="Verdana"/>
              </a:rPr>
              <a:t>eruption</a:t>
            </a:r>
            <a:r>
              <a:rPr sz="2000" i="1" spc="-195" dirty="0">
                <a:solidFill>
                  <a:srgbClr val="535353"/>
                </a:solidFill>
                <a:latin typeface="Verdana"/>
                <a:cs typeface="Verdana"/>
              </a:rPr>
              <a:t> </a:t>
            </a:r>
            <a:r>
              <a:rPr sz="2000" i="1" spc="-229" dirty="0">
                <a:solidFill>
                  <a:srgbClr val="535353"/>
                </a:solidFill>
                <a:latin typeface="Verdana"/>
                <a:cs typeface="Verdana"/>
              </a:rPr>
              <a:t>over</a:t>
            </a:r>
            <a:r>
              <a:rPr sz="2000" i="1" spc="-220" dirty="0">
                <a:solidFill>
                  <a:srgbClr val="535353"/>
                </a:solidFill>
                <a:latin typeface="Verdana"/>
                <a:cs typeface="Verdana"/>
              </a:rPr>
              <a:t> </a:t>
            </a:r>
            <a:r>
              <a:rPr sz="2000" i="1" spc="-310" dirty="0">
                <a:solidFill>
                  <a:srgbClr val="535353"/>
                </a:solidFill>
                <a:latin typeface="Verdana"/>
                <a:cs typeface="Verdana"/>
              </a:rPr>
              <a:t>26,000</a:t>
            </a:r>
            <a:r>
              <a:rPr sz="2000" i="1" spc="-204" dirty="0">
                <a:solidFill>
                  <a:srgbClr val="535353"/>
                </a:solidFill>
                <a:latin typeface="Verdana"/>
                <a:cs typeface="Verdana"/>
              </a:rPr>
              <a:t> </a:t>
            </a:r>
            <a:r>
              <a:rPr sz="2000" i="1" spc="-215" dirty="0">
                <a:solidFill>
                  <a:srgbClr val="535353"/>
                </a:solidFill>
                <a:latin typeface="Verdana"/>
                <a:cs typeface="Verdana"/>
              </a:rPr>
              <a:t>years</a:t>
            </a:r>
            <a:r>
              <a:rPr sz="2000" i="1" spc="-210" dirty="0">
                <a:solidFill>
                  <a:srgbClr val="535353"/>
                </a:solidFill>
                <a:latin typeface="Verdana"/>
                <a:cs typeface="Verdana"/>
              </a:rPr>
              <a:t> </a:t>
            </a:r>
            <a:r>
              <a:rPr sz="2000" i="1" spc="-195" dirty="0">
                <a:solidFill>
                  <a:srgbClr val="535353"/>
                </a:solidFill>
                <a:latin typeface="Verdana"/>
                <a:cs typeface="Verdana"/>
              </a:rPr>
              <a:t>ago.</a:t>
            </a:r>
            <a:r>
              <a:rPr sz="2000" i="1" spc="-215" dirty="0">
                <a:solidFill>
                  <a:srgbClr val="535353"/>
                </a:solidFill>
                <a:latin typeface="Verdana"/>
                <a:cs typeface="Verdana"/>
              </a:rPr>
              <a:t> </a:t>
            </a:r>
            <a:r>
              <a:rPr sz="2000" i="1" spc="-200" dirty="0">
                <a:solidFill>
                  <a:srgbClr val="535353"/>
                </a:solidFill>
                <a:latin typeface="Verdana"/>
                <a:cs typeface="Verdana"/>
              </a:rPr>
              <a:t>Ideal </a:t>
            </a:r>
            <a:r>
              <a:rPr sz="2000" i="1" spc="-175" dirty="0">
                <a:solidFill>
                  <a:srgbClr val="535353"/>
                </a:solidFill>
                <a:latin typeface="Verdana"/>
                <a:cs typeface="Verdana"/>
              </a:rPr>
              <a:t>for</a:t>
            </a:r>
            <a:r>
              <a:rPr sz="2000" i="1" spc="-210" dirty="0">
                <a:solidFill>
                  <a:srgbClr val="535353"/>
                </a:solidFill>
                <a:latin typeface="Verdana"/>
                <a:cs typeface="Verdana"/>
              </a:rPr>
              <a:t> </a:t>
            </a:r>
            <a:r>
              <a:rPr sz="2000" i="1" spc="-85" dirty="0">
                <a:solidFill>
                  <a:srgbClr val="535353"/>
                </a:solidFill>
                <a:latin typeface="Verdana"/>
                <a:cs typeface="Verdana"/>
              </a:rPr>
              <a:t>boating,</a:t>
            </a:r>
            <a:endParaRPr sz="2000">
              <a:latin typeface="Verdana"/>
              <a:cs typeface="Verdana"/>
            </a:endParaRPr>
          </a:p>
          <a:p>
            <a:pPr marL="12700">
              <a:lnSpc>
                <a:spcPct val="100000"/>
              </a:lnSpc>
              <a:spcBef>
                <a:spcPts val="705"/>
              </a:spcBef>
            </a:pPr>
            <a:r>
              <a:rPr sz="2000" i="1" spc="-195" dirty="0">
                <a:solidFill>
                  <a:srgbClr val="535353"/>
                </a:solidFill>
                <a:latin typeface="Verdana"/>
                <a:cs typeface="Verdana"/>
              </a:rPr>
              <a:t>kayaking,</a:t>
            </a:r>
            <a:r>
              <a:rPr sz="2000" i="1" spc="-305" dirty="0">
                <a:solidFill>
                  <a:srgbClr val="535353"/>
                </a:solidFill>
                <a:latin typeface="Verdana"/>
                <a:cs typeface="Verdana"/>
              </a:rPr>
              <a:t> </a:t>
            </a:r>
            <a:r>
              <a:rPr sz="2000" i="1" spc="-180" dirty="0">
                <a:solidFill>
                  <a:srgbClr val="535353"/>
                </a:solidFill>
                <a:latin typeface="Verdana"/>
                <a:cs typeface="Verdana"/>
              </a:rPr>
              <a:t>fishing,</a:t>
            </a:r>
            <a:r>
              <a:rPr sz="2000" i="1" spc="-300" dirty="0">
                <a:solidFill>
                  <a:srgbClr val="535353"/>
                </a:solidFill>
                <a:latin typeface="Verdana"/>
                <a:cs typeface="Verdana"/>
              </a:rPr>
              <a:t> </a:t>
            </a:r>
            <a:r>
              <a:rPr sz="2000" i="1" spc="-225" dirty="0">
                <a:solidFill>
                  <a:srgbClr val="535353"/>
                </a:solidFill>
                <a:latin typeface="Verdana"/>
                <a:cs typeface="Verdana"/>
              </a:rPr>
              <a:t>swimming,</a:t>
            </a:r>
            <a:r>
              <a:rPr sz="2000" i="1" spc="-290" dirty="0">
                <a:solidFill>
                  <a:srgbClr val="535353"/>
                </a:solidFill>
                <a:latin typeface="Verdana"/>
                <a:cs typeface="Verdana"/>
              </a:rPr>
              <a:t> </a:t>
            </a:r>
            <a:r>
              <a:rPr sz="2000" i="1" spc="-150" dirty="0">
                <a:solidFill>
                  <a:srgbClr val="535353"/>
                </a:solidFill>
                <a:latin typeface="Verdana"/>
                <a:cs typeface="Verdana"/>
              </a:rPr>
              <a:t>sailing,</a:t>
            </a:r>
            <a:r>
              <a:rPr sz="2000" i="1" spc="-290" dirty="0">
                <a:solidFill>
                  <a:srgbClr val="535353"/>
                </a:solidFill>
                <a:latin typeface="Verdana"/>
                <a:cs typeface="Verdana"/>
              </a:rPr>
              <a:t> </a:t>
            </a:r>
            <a:r>
              <a:rPr sz="2000" i="1" spc="-180" dirty="0">
                <a:solidFill>
                  <a:srgbClr val="535353"/>
                </a:solidFill>
                <a:latin typeface="Verdana"/>
                <a:cs typeface="Verdana"/>
              </a:rPr>
              <a:t>and</a:t>
            </a:r>
            <a:r>
              <a:rPr sz="2000" i="1" spc="-275" dirty="0">
                <a:solidFill>
                  <a:srgbClr val="535353"/>
                </a:solidFill>
                <a:latin typeface="Verdana"/>
                <a:cs typeface="Verdana"/>
              </a:rPr>
              <a:t> </a:t>
            </a:r>
            <a:r>
              <a:rPr sz="2000" i="1" spc="-190" dirty="0">
                <a:solidFill>
                  <a:srgbClr val="535353"/>
                </a:solidFill>
                <a:latin typeface="Verdana"/>
                <a:cs typeface="Verdana"/>
              </a:rPr>
              <a:t>scenic</a:t>
            </a:r>
            <a:r>
              <a:rPr sz="2000" i="1" spc="-280" dirty="0">
                <a:solidFill>
                  <a:srgbClr val="535353"/>
                </a:solidFill>
                <a:latin typeface="Verdana"/>
                <a:cs typeface="Verdana"/>
              </a:rPr>
              <a:t> </a:t>
            </a:r>
            <a:r>
              <a:rPr sz="2000" i="1" spc="-65" dirty="0">
                <a:solidFill>
                  <a:srgbClr val="535353"/>
                </a:solidFill>
                <a:latin typeface="Verdana"/>
                <a:cs typeface="Verdana"/>
              </a:rPr>
              <a:t>cruises.</a:t>
            </a:r>
            <a:endParaRPr sz="2000">
              <a:latin typeface="Verdana"/>
              <a:cs typeface="Verdana"/>
            </a:endParaRPr>
          </a:p>
          <a:p>
            <a:pPr>
              <a:lnSpc>
                <a:spcPct val="100000"/>
              </a:lnSpc>
              <a:spcBef>
                <a:spcPts val="1365"/>
              </a:spcBef>
            </a:pPr>
            <a:endParaRPr sz="2000">
              <a:latin typeface="Verdana"/>
              <a:cs typeface="Verdana"/>
            </a:endParaRPr>
          </a:p>
          <a:p>
            <a:pPr marL="12700">
              <a:lnSpc>
                <a:spcPct val="100000"/>
              </a:lnSpc>
            </a:pPr>
            <a:r>
              <a:rPr sz="2000" b="1" dirty="0">
                <a:solidFill>
                  <a:srgbClr val="C3A12D"/>
                </a:solidFill>
                <a:latin typeface="Cambria"/>
                <a:cs typeface="Cambria"/>
              </a:rPr>
              <a:t>Waikato</a:t>
            </a:r>
            <a:r>
              <a:rPr sz="2000" b="1" spc="-60" dirty="0">
                <a:solidFill>
                  <a:srgbClr val="C3A12D"/>
                </a:solidFill>
                <a:latin typeface="Cambria"/>
                <a:cs typeface="Cambria"/>
              </a:rPr>
              <a:t> </a:t>
            </a:r>
            <a:r>
              <a:rPr sz="2000" b="1" spc="-20" dirty="0">
                <a:solidFill>
                  <a:srgbClr val="C3A12D"/>
                </a:solidFill>
                <a:latin typeface="Cambria"/>
                <a:cs typeface="Cambria"/>
              </a:rPr>
              <a:t>River</a:t>
            </a:r>
            <a:endParaRPr sz="2000">
              <a:latin typeface="Cambria"/>
              <a:cs typeface="Cambria"/>
            </a:endParaRPr>
          </a:p>
          <a:p>
            <a:pPr marL="12700">
              <a:lnSpc>
                <a:spcPct val="100000"/>
              </a:lnSpc>
              <a:spcBef>
                <a:spcPts val="710"/>
              </a:spcBef>
            </a:pPr>
            <a:r>
              <a:rPr sz="2000" i="1" spc="-170" dirty="0">
                <a:solidFill>
                  <a:srgbClr val="535353"/>
                </a:solidFill>
                <a:latin typeface="Verdana"/>
                <a:cs typeface="Verdana"/>
              </a:rPr>
              <a:t>Originating</a:t>
            </a:r>
            <a:r>
              <a:rPr sz="2000" i="1" spc="-330" dirty="0">
                <a:solidFill>
                  <a:srgbClr val="535353"/>
                </a:solidFill>
                <a:latin typeface="Verdana"/>
                <a:cs typeface="Verdana"/>
              </a:rPr>
              <a:t> </a:t>
            </a:r>
            <a:r>
              <a:rPr sz="2000" i="1" spc="-220" dirty="0">
                <a:solidFill>
                  <a:srgbClr val="535353"/>
                </a:solidFill>
                <a:latin typeface="Verdana"/>
                <a:cs typeface="Verdana"/>
              </a:rPr>
              <a:t>from</a:t>
            </a:r>
            <a:r>
              <a:rPr sz="2000" i="1" spc="-270" dirty="0">
                <a:solidFill>
                  <a:srgbClr val="535353"/>
                </a:solidFill>
                <a:latin typeface="Verdana"/>
                <a:cs typeface="Verdana"/>
              </a:rPr>
              <a:t> </a:t>
            </a:r>
            <a:r>
              <a:rPr sz="2000" i="1" spc="-204" dirty="0">
                <a:solidFill>
                  <a:srgbClr val="535353"/>
                </a:solidFill>
                <a:latin typeface="Verdana"/>
                <a:cs typeface="Verdana"/>
              </a:rPr>
              <a:t>Lake</a:t>
            </a:r>
            <a:r>
              <a:rPr sz="2000" i="1" spc="-290" dirty="0">
                <a:solidFill>
                  <a:srgbClr val="535353"/>
                </a:solidFill>
                <a:latin typeface="Verdana"/>
                <a:cs typeface="Verdana"/>
              </a:rPr>
              <a:t> </a:t>
            </a:r>
            <a:r>
              <a:rPr sz="2000" i="1" spc="-204" dirty="0">
                <a:solidFill>
                  <a:srgbClr val="535353"/>
                </a:solidFill>
                <a:latin typeface="Verdana"/>
                <a:cs typeface="Verdana"/>
              </a:rPr>
              <a:t>Taupō,</a:t>
            </a:r>
            <a:r>
              <a:rPr sz="2000" i="1" spc="-290" dirty="0">
                <a:solidFill>
                  <a:srgbClr val="535353"/>
                </a:solidFill>
                <a:latin typeface="Verdana"/>
                <a:cs typeface="Verdana"/>
              </a:rPr>
              <a:t> </a:t>
            </a:r>
            <a:r>
              <a:rPr sz="2000" i="1" spc="-200" dirty="0">
                <a:solidFill>
                  <a:srgbClr val="535353"/>
                </a:solidFill>
                <a:latin typeface="Verdana"/>
                <a:cs typeface="Verdana"/>
              </a:rPr>
              <a:t>the</a:t>
            </a:r>
            <a:r>
              <a:rPr sz="2000" i="1" spc="-275" dirty="0">
                <a:solidFill>
                  <a:srgbClr val="535353"/>
                </a:solidFill>
                <a:latin typeface="Verdana"/>
                <a:cs typeface="Verdana"/>
              </a:rPr>
              <a:t> </a:t>
            </a:r>
            <a:r>
              <a:rPr sz="2000" i="1" spc="-190" dirty="0">
                <a:solidFill>
                  <a:srgbClr val="535353"/>
                </a:solidFill>
                <a:latin typeface="Verdana"/>
                <a:cs typeface="Verdana"/>
              </a:rPr>
              <a:t>countries</a:t>
            </a:r>
            <a:r>
              <a:rPr sz="2000" i="1" spc="-295" dirty="0">
                <a:solidFill>
                  <a:srgbClr val="535353"/>
                </a:solidFill>
                <a:latin typeface="Verdana"/>
                <a:cs typeface="Verdana"/>
              </a:rPr>
              <a:t> </a:t>
            </a:r>
            <a:r>
              <a:rPr sz="2000" i="1" spc="-185" dirty="0">
                <a:solidFill>
                  <a:srgbClr val="535353"/>
                </a:solidFill>
                <a:latin typeface="Verdana"/>
                <a:cs typeface="Verdana"/>
              </a:rPr>
              <a:t>longest</a:t>
            </a:r>
            <a:r>
              <a:rPr sz="2000" i="1" spc="-300" dirty="0">
                <a:solidFill>
                  <a:srgbClr val="535353"/>
                </a:solidFill>
                <a:latin typeface="Verdana"/>
                <a:cs typeface="Verdana"/>
              </a:rPr>
              <a:t> </a:t>
            </a:r>
            <a:r>
              <a:rPr sz="2000" i="1" spc="-185" dirty="0">
                <a:solidFill>
                  <a:srgbClr val="535353"/>
                </a:solidFill>
                <a:latin typeface="Verdana"/>
                <a:cs typeface="Verdana"/>
              </a:rPr>
              <a:t>river</a:t>
            </a:r>
            <a:r>
              <a:rPr sz="2000" i="1" spc="-265" dirty="0">
                <a:solidFill>
                  <a:srgbClr val="535353"/>
                </a:solidFill>
                <a:latin typeface="Verdana"/>
                <a:cs typeface="Verdana"/>
              </a:rPr>
              <a:t> </a:t>
            </a:r>
            <a:r>
              <a:rPr sz="2000" i="1" spc="-165" dirty="0">
                <a:solidFill>
                  <a:srgbClr val="535353"/>
                </a:solidFill>
                <a:latin typeface="Verdana"/>
                <a:cs typeface="Verdana"/>
              </a:rPr>
              <a:t>is</a:t>
            </a:r>
            <a:r>
              <a:rPr sz="2000" i="1" spc="-280" dirty="0">
                <a:solidFill>
                  <a:srgbClr val="535353"/>
                </a:solidFill>
                <a:latin typeface="Verdana"/>
                <a:cs typeface="Verdana"/>
              </a:rPr>
              <a:t> </a:t>
            </a:r>
            <a:r>
              <a:rPr sz="2000" i="1" spc="-190" dirty="0">
                <a:solidFill>
                  <a:srgbClr val="535353"/>
                </a:solidFill>
                <a:latin typeface="Verdana"/>
                <a:cs typeface="Verdana"/>
              </a:rPr>
              <a:t>perfect</a:t>
            </a:r>
            <a:r>
              <a:rPr sz="2000" i="1" spc="-270" dirty="0">
                <a:solidFill>
                  <a:srgbClr val="535353"/>
                </a:solidFill>
                <a:latin typeface="Verdana"/>
                <a:cs typeface="Verdana"/>
              </a:rPr>
              <a:t> </a:t>
            </a:r>
            <a:r>
              <a:rPr sz="2000" i="1" spc="-175" dirty="0">
                <a:solidFill>
                  <a:srgbClr val="535353"/>
                </a:solidFill>
                <a:latin typeface="Verdana"/>
                <a:cs typeface="Verdana"/>
              </a:rPr>
              <a:t>for</a:t>
            </a:r>
            <a:r>
              <a:rPr sz="2000" i="1" spc="-275" dirty="0">
                <a:solidFill>
                  <a:srgbClr val="535353"/>
                </a:solidFill>
                <a:latin typeface="Verdana"/>
                <a:cs typeface="Verdana"/>
              </a:rPr>
              <a:t> </a:t>
            </a:r>
            <a:r>
              <a:rPr sz="2000" i="1" spc="-200" dirty="0">
                <a:solidFill>
                  <a:srgbClr val="535353"/>
                </a:solidFill>
                <a:latin typeface="Verdana"/>
                <a:cs typeface="Verdana"/>
              </a:rPr>
              <a:t>kayaking,</a:t>
            </a:r>
            <a:r>
              <a:rPr sz="2000" i="1" spc="-295" dirty="0">
                <a:solidFill>
                  <a:srgbClr val="535353"/>
                </a:solidFill>
                <a:latin typeface="Verdana"/>
                <a:cs typeface="Verdana"/>
              </a:rPr>
              <a:t> </a:t>
            </a:r>
            <a:r>
              <a:rPr sz="2000" i="1" spc="-204" dirty="0">
                <a:solidFill>
                  <a:srgbClr val="535353"/>
                </a:solidFill>
                <a:latin typeface="Verdana"/>
                <a:cs typeface="Verdana"/>
              </a:rPr>
              <a:t>jet</a:t>
            </a:r>
            <a:r>
              <a:rPr sz="2000" i="1" spc="-280" dirty="0">
                <a:solidFill>
                  <a:srgbClr val="535353"/>
                </a:solidFill>
                <a:latin typeface="Verdana"/>
                <a:cs typeface="Verdana"/>
              </a:rPr>
              <a:t> </a:t>
            </a:r>
            <a:r>
              <a:rPr sz="2000" i="1" spc="-180" dirty="0">
                <a:solidFill>
                  <a:srgbClr val="535353"/>
                </a:solidFill>
                <a:latin typeface="Verdana"/>
                <a:cs typeface="Verdana"/>
              </a:rPr>
              <a:t>boating,</a:t>
            </a:r>
            <a:r>
              <a:rPr sz="2000" i="1" spc="-295" dirty="0">
                <a:solidFill>
                  <a:srgbClr val="535353"/>
                </a:solidFill>
                <a:latin typeface="Verdana"/>
                <a:cs typeface="Verdana"/>
              </a:rPr>
              <a:t> </a:t>
            </a:r>
            <a:r>
              <a:rPr sz="2000" i="1" spc="-180" dirty="0">
                <a:solidFill>
                  <a:srgbClr val="535353"/>
                </a:solidFill>
                <a:latin typeface="Verdana"/>
                <a:cs typeface="Verdana"/>
              </a:rPr>
              <a:t>and</a:t>
            </a:r>
            <a:r>
              <a:rPr sz="2000" i="1" spc="-285" dirty="0">
                <a:solidFill>
                  <a:srgbClr val="535353"/>
                </a:solidFill>
                <a:latin typeface="Verdana"/>
                <a:cs typeface="Verdana"/>
              </a:rPr>
              <a:t> </a:t>
            </a:r>
            <a:r>
              <a:rPr sz="2000" i="1" spc="-190" dirty="0">
                <a:solidFill>
                  <a:srgbClr val="535353"/>
                </a:solidFill>
                <a:latin typeface="Verdana"/>
                <a:cs typeface="Verdana"/>
              </a:rPr>
              <a:t>riverside</a:t>
            </a:r>
            <a:r>
              <a:rPr sz="2000" i="1" spc="-280" dirty="0">
                <a:solidFill>
                  <a:srgbClr val="535353"/>
                </a:solidFill>
                <a:latin typeface="Verdana"/>
                <a:cs typeface="Verdana"/>
              </a:rPr>
              <a:t> </a:t>
            </a:r>
            <a:r>
              <a:rPr sz="2000" i="1" spc="-10" dirty="0">
                <a:solidFill>
                  <a:srgbClr val="535353"/>
                </a:solidFill>
                <a:latin typeface="Verdana"/>
                <a:cs typeface="Verdana"/>
              </a:rPr>
              <a:t>walks.</a:t>
            </a:r>
            <a:endParaRPr sz="2000">
              <a:latin typeface="Verdana"/>
              <a:cs typeface="Verdana"/>
            </a:endParaRPr>
          </a:p>
          <a:p>
            <a:pPr>
              <a:lnSpc>
                <a:spcPct val="100000"/>
              </a:lnSpc>
              <a:spcBef>
                <a:spcPts val="1360"/>
              </a:spcBef>
            </a:pPr>
            <a:endParaRPr sz="2000">
              <a:latin typeface="Verdana"/>
              <a:cs typeface="Verdana"/>
            </a:endParaRPr>
          </a:p>
          <a:p>
            <a:pPr marL="12700">
              <a:lnSpc>
                <a:spcPct val="100000"/>
              </a:lnSpc>
            </a:pPr>
            <a:r>
              <a:rPr sz="2000" b="1" spc="55" dirty="0">
                <a:solidFill>
                  <a:srgbClr val="C3A12D"/>
                </a:solidFill>
                <a:latin typeface="Cambria"/>
                <a:cs typeface="Cambria"/>
              </a:rPr>
              <a:t>Great</a:t>
            </a:r>
            <a:r>
              <a:rPr sz="2000" b="1" spc="95" dirty="0">
                <a:solidFill>
                  <a:srgbClr val="C3A12D"/>
                </a:solidFill>
                <a:latin typeface="Cambria"/>
                <a:cs typeface="Cambria"/>
              </a:rPr>
              <a:t> </a:t>
            </a:r>
            <a:r>
              <a:rPr sz="2000" b="1" spc="50" dirty="0">
                <a:solidFill>
                  <a:srgbClr val="C3A12D"/>
                </a:solidFill>
                <a:latin typeface="Cambria"/>
                <a:cs typeface="Cambria"/>
              </a:rPr>
              <a:t>Lake</a:t>
            </a:r>
            <a:r>
              <a:rPr sz="2000" b="1" spc="105" dirty="0">
                <a:solidFill>
                  <a:srgbClr val="C3A12D"/>
                </a:solidFill>
                <a:latin typeface="Cambria"/>
                <a:cs typeface="Cambria"/>
              </a:rPr>
              <a:t> </a:t>
            </a:r>
            <a:r>
              <a:rPr sz="2000" b="1" spc="-10" dirty="0">
                <a:solidFill>
                  <a:srgbClr val="C3A12D"/>
                </a:solidFill>
                <a:latin typeface="Cambria"/>
                <a:cs typeface="Cambria"/>
              </a:rPr>
              <a:t>Trail</a:t>
            </a:r>
            <a:endParaRPr sz="2000">
              <a:latin typeface="Cambria"/>
              <a:cs typeface="Cambria"/>
            </a:endParaRPr>
          </a:p>
          <a:p>
            <a:pPr marL="12700">
              <a:lnSpc>
                <a:spcPct val="100000"/>
              </a:lnSpc>
              <a:spcBef>
                <a:spcPts val="710"/>
              </a:spcBef>
            </a:pPr>
            <a:r>
              <a:rPr sz="2000" i="1" spc="-345" dirty="0">
                <a:solidFill>
                  <a:srgbClr val="535353"/>
                </a:solidFill>
                <a:latin typeface="Verdana"/>
                <a:cs typeface="Verdana"/>
              </a:rPr>
              <a:t>A</a:t>
            </a:r>
            <a:r>
              <a:rPr sz="2000" i="1" spc="-270" dirty="0">
                <a:solidFill>
                  <a:srgbClr val="535353"/>
                </a:solidFill>
                <a:latin typeface="Verdana"/>
                <a:cs typeface="Verdana"/>
              </a:rPr>
              <a:t> </a:t>
            </a:r>
            <a:r>
              <a:rPr sz="2000" i="1" spc="-185" dirty="0">
                <a:solidFill>
                  <a:srgbClr val="535353"/>
                </a:solidFill>
                <a:latin typeface="Verdana"/>
                <a:cs typeface="Verdana"/>
              </a:rPr>
              <a:t>scenic</a:t>
            </a:r>
            <a:r>
              <a:rPr sz="2000" i="1" spc="-290" dirty="0">
                <a:solidFill>
                  <a:srgbClr val="535353"/>
                </a:solidFill>
                <a:latin typeface="Verdana"/>
                <a:cs typeface="Verdana"/>
              </a:rPr>
              <a:t> </a:t>
            </a:r>
            <a:r>
              <a:rPr sz="2000" i="1" spc="-204" dirty="0">
                <a:solidFill>
                  <a:srgbClr val="535353"/>
                </a:solidFill>
                <a:latin typeface="Verdana"/>
                <a:cs typeface="Verdana"/>
              </a:rPr>
              <a:t>multi-</a:t>
            </a:r>
            <a:r>
              <a:rPr sz="2000" i="1" spc="-229" dirty="0">
                <a:solidFill>
                  <a:srgbClr val="535353"/>
                </a:solidFill>
                <a:latin typeface="Verdana"/>
                <a:cs typeface="Verdana"/>
              </a:rPr>
              <a:t>use</a:t>
            </a:r>
            <a:r>
              <a:rPr sz="2000" i="1" spc="-285" dirty="0">
                <a:solidFill>
                  <a:srgbClr val="535353"/>
                </a:solidFill>
                <a:latin typeface="Verdana"/>
                <a:cs typeface="Verdana"/>
              </a:rPr>
              <a:t> </a:t>
            </a:r>
            <a:r>
              <a:rPr sz="2000" i="1" spc="-125" dirty="0">
                <a:solidFill>
                  <a:srgbClr val="535353"/>
                </a:solidFill>
                <a:latin typeface="Verdana"/>
                <a:cs typeface="Verdana"/>
              </a:rPr>
              <a:t>trail</a:t>
            </a:r>
            <a:r>
              <a:rPr sz="2000" i="1" spc="-280" dirty="0">
                <a:solidFill>
                  <a:srgbClr val="535353"/>
                </a:solidFill>
                <a:latin typeface="Verdana"/>
                <a:cs typeface="Verdana"/>
              </a:rPr>
              <a:t> </a:t>
            </a:r>
            <a:r>
              <a:rPr sz="2000" i="1" spc="-170" dirty="0">
                <a:solidFill>
                  <a:srgbClr val="535353"/>
                </a:solidFill>
                <a:latin typeface="Verdana"/>
                <a:cs typeface="Verdana"/>
              </a:rPr>
              <a:t>that</a:t>
            </a:r>
            <a:r>
              <a:rPr sz="2000" i="1" spc="-280" dirty="0">
                <a:solidFill>
                  <a:srgbClr val="535353"/>
                </a:solidFill>
                <a:latin typeface="Verdana"/>
                <a:cs typeface="Verdana"/>
              </a:rPr>
              <a:t> </a:t>
            </a:r>
            <a:r>
              <a:rPr sz="2000" i="1" spc="-185" dirty="0">
                <a:solidFill>
                  <a:srgbClr val="535353"/>
                </a:solidFill>
                <a:latin typeface="Verdana"/>
                <a:cs typeface="Verdana"/>
              </a:rPr>
              <a:t>loops</a:t>
            </a:r>
            <a:r>
              <a:rPr sz="2000" i="1" spc="-275" dirty="0">
                <a:solidFill>
                  <a:srgbClr val="535353"/>
                </a:solidFill>
                <a:latin typeface="Verdana"/>
                <a:cs typeface="Verdana"/>
              </a:rPr>
              <a:t> </a:t>
            </a:r>
            <a:r>
              <a:rPr sz="2000" i="1" spc="-190" dirty="0">
                <a:solidFill>
                  <a:srgbClr val="535353"/>
                </a:solidFill>
                <a:latin typeface="Verdana"/>
                <a:cs typeface="Verdana"/>
              </a:rPr>
              <a:t>around</a:t>
            </a:r>
            <a:r>
              <a:rPr sz="2000" i="1" spc="-305" dirty="0">
                <a:solidFill>
                  <a:srgbClr val="535353"/>
                </a:solidFill>
                <a:latin typeface="Verdana"/>
                <a:cs typeface="Verdana"/>
              </a:rPr>
              <a:t> </a:t>
            </a:r>
            <a:r>
              <a:rPr sz="2000" i="1" spc="-204" dirty="0">
                <a:solidFill>
                  <a:srgbClr val="535353"/>
                </a:solidFill>
                <a:latin typeface="Verdana"/>
                <a:cs typeface="Verdana"/>
              </a:rPr>
              <a:t>Lake</a:t>
            </a:r>
            <a:r>
              <a:rPr sz="2000" i="1" spc="-270" dirty="0">
                <a:solidFill>
                  <a:srgbClr val="535353"/>
                </a:solidFill>
                <a:latin typeface="Verdana"/>
                <a:cs typeface="Verdana"/>
              </a:rPr>
              <a:t> </a:t>
            </a:r>
            <a:r>
              <a:rPr sz="2000" i="1" spc="-190" dirty="0">
                <a:solidFill>
                  <a:srgbClr val="535353"/>
                </a:solidFill>
                <a:latin typeface="Verdana"/>
                <a:cs typeface="Verdana"/>
              </a:rPr>
              <a:t>Taupō</a:t>
            </a:r>
            <a:r>
              <a:rPr sz="2000" i="1" spc="-285" dirty="0">
                <a:solidFill>
                  <a:srgbClr val="535353"/>
                </a:solidFill>
                <a:latin typeface="Verdana"/>
                <a:cs typeface="Verdana"/>
              </a:rPr>
              <a:t> </a:t>
            </a:r>
            <a:r>
              <a:rPr sz="2000" i="1" spc="-175" dirty="0">
                <a:solidFill>
                  <a:srgbClr val="535353"/>
                </a:solidFill>
                <a:latin typeface="Verdana"/>
                <a:cs typeface="Verdana"/>
              </a:rPr>
              <a:t>for</a:t>
            </a:r>
            <a:r>
              <a:rPr sz="2000" i="1" spc="-285" dirty="0">
                <a:solidFill>
                  <a:srgbClr val="535353"/>
                </a:solidFill>
                <a:latin typeface="Verdana"/>
                <a:cs typeface="Verdana"/>
              </a:rPr>
              <a:t> </a:t>
            </a:r>
            <a:r>
              <a:rPr sz="2000" i="1" spc="-175" dirty="0">
                <a:solidFill>
                  <a:srgbClr val="535353"/>
                </a:solidFill>
                <a:latin typeface="Verdana"/>
                <a:cs typeface="Verdana"/>
              </a:rPr>
              <a:t>cycling</a:t>
            </a:r>
            <a:r>
              <a:rPr sz="2000" i="1" spc="-275" dirty="0">
                <a:solidFill>
                  <a:srgbClr val="535353"/>
                </a:solidFill>
                <a:latin typeface="Verdana"/>
                <a:cs typeface="Verdana"/>
              </a:rPr>
              <a:t> </a:t>
            </a:r>
            <a:r>
              <a:rPr sz="2000" i="1" spc="-180" dirty="0">
                <a:solidFill>
                  <a:srgbClr val="535353"/>
                </a:solidFill>
                <a:latin typeface="Verdana"/>
                <a:cs typeface="Verdana"/>
              </a:rPr>
              <a:t>and</a:t>
            </a:r>
            <a:r>
              <a:rPr sz="2000" i="1" spc="-285" dirty="0">
                <a:solidFill>
                  <a:srgbClr val="535353"/>
                </a:solidFill>
                <a:latin typeface="Verdana"/>
                <a:cs typeface="Verdana"/>
              </a:rPr>
              <a:t> </a:t>
            </a:r>
            <a:r>
              <a:rPr sz="2000" i="1" spc="-180" dirty="0">
                <a:solidFill>
                  <a:srgbClr val="535353"/>
                </a:solidFill>
                <a:latin typeface="Verdana"/>
                <a:cs typeface="Verdana"/>
              </a:rPr>
              <a:t>walking,</a:t>
            </a:r>
            <a:r>
              <a:rPr sz="2000" i="1" spc="-290" dirty="0">
                <a:solidFill>
                  <a:srgbClr val="535353"/>
                </a:solidFill>
                <a:latin typeface="Verdana"/>
                <a:cs typeface="Verdana"/>
              </a:rPr>
              <a:t> </a:t>
            </a:r>
            <a:r>
              <a:rPr sz="2000" i="1" spc="-175" dirty="0">
                <a:solidFill>
                  <a:srgbClr val="535353"/>
                </a:solidFill>
                <a:latin typeface="Verdana"/>
                <a:cs typeface="Verdana"/>
              </a:rPr>
              <a:t>offering</a:t>
            </a:r>
            <a:r>
              <a:rPr sz="2000" i="1" spc="-290" dirty="0">
                <a:solidFill>
                  <a:srgbClr val="535353"/>
                </a:solidFill>
                <a:latin typeface="Verdana"/>
                <a:cs typeface="Verdana"/>
              </a:rPr>
              <a:t> </a:t>
            </a:r>
            <a:r>
              <a:rPr sz="2000" i="1" spc="-175" dirty="0">
                <a:solidFill>
                  <a:srgbClr val="535353"/>
                </a:solidFill>
                <a:latin typeface="Verdana"/>
                <a:cs typeface="Verdana"/>
              </a:rPr>
              <a:t>spectacular</a:t>
            </a:r>
            <a:r>
              <a:rPr sz="2000" i="1" spc="-275" dirty="0">
                <a:solidFill>
                  <a:srgbClr val="535353"/>
                </a:solidFill>
                <a:latin typeface="Verdana"/>
                <a:cs typeface="Verdana"/>
              </a:rPr>
              <a:t> </a:t>
            </a:r>
            <a:r>
              <a:rPr sz="2000" i="1" spc="-170" dirty="0">
                <a:solidFill>
                  <a:srgbClr val="535353"/>
                </a:solidFill>
                <a:latin typeface="Verdana"/>
                <a:cs typeface="Verdana"/>
              </a:rPr>
              <a:t>lake</a:t>
            </a:r>
            <a:r>
              <a:rPr sz="2000" i="1" spc="-280" dirty="0">
                <a:solidFill>
                  <a:srgbClr val="535353"/>
                </a:solidFill>
                <a:latin typeface="Verdana"/>
                <a:cs typeface="Verdana"/>
              </a:rPr>
              <a:t> </a:t>
            </a:r>
            <a:r>
              <a:rPr sz="2000" i="1" spc="-10" dirty="0">
                <a:solidFill>
                  <a:srgbClr val="535353"/>
                </a:solidFill>
                <a:latin typeface="Verdana"/>
                <a:cs typeface="Verdana"/>
              </a:rPr>
              <a:t>views.</a:t>
            </a:r>
            <a:endParaRPr sz="2000">
              <a:latin typeface="Verdana"/>
              <a:cs typeface="Verdana"/>
            </a:endParaRPr>
          </a:p>
          <a:p>
            <a:pPr>
              <a:lnSpc>
                <a:spcPct val="100000"/>
              </a:lnSpc>
              <a:spcBef>
                <a:spcPts val="1360"/>
              </a:spcBef>
            </a:pPr>
            <a:endParaRPr sz="2000">
              <a:latin typeface="Verdana"/>
              <a:cs typeface="Verdana"/>
            </a:endParaRPr>
          </a:p>
          <a:p>
            <a:pPr marL="12700">
              <a:lnSpc>
                <a:spcPct val="100000"/>
              </a:lnSpc>
            </a:pPr>
            <a:r>
              <a:rPr sz="2000" b="1" spc="45" dirty="0">
                <a:solidFill>
                  <a:srgbClr val="C3A12D"/>
                </a:solidFill>
                <a:latin typeface="Cambria"/>
                <a:cs typeface="Cambria"/>
              </a:rPr>
              <a:t>Fishing</a:t>
            </a:r>
            <a:r>
              <a:rPr sz="2000" b="1" spc="80" dirty="0">
                <a:solidFill>
                  <a:srgbClr val="C3A12D"/>
                </a:solidFill>
                <a:latin typeface="Cambria"/>
                <a:cs typeface="Cambria"/>
              </a:rPr>
              <a:t> </a:t>
            </a:r>
            <a:r>
              <a:rPr sz="2000" b="1" spc="145" dirty="0">
                <a:solidFill>
                  <a:srgbClr val="C3A12D"/>
                </a:solidFill>
                <a:latin typeface="Cambria"/>
                <a:cs typeface="Cambria"/>
              </a:rPr>
              <a:t>&amp;</a:t>
            </a:r>
            <a:r>
              <a:rPr sz="2000" b="1" spc="125" dirty="0">
                <a:solidFill>
                  <a:srgbClr val="C3A12D"/>
                </a:solidFill>
                <a:latin typeface="Cambria"/>
                <a:cs typeface="Cambria"/>
              </a:rPr>
              <a:t> </a:t>
            </a:r>
            <a:r>
              <a:rPr sz="2000" b="1" spc="90" dirty="0">
                <a:solidFill>
                  <a:srgbClr val="C3A12D"/>
                </a:solidFill>
                <a:latin typeface="Cambria"/>
                <a:cs typeface="Cambria"/>
              </a:rPr>
              <a:t>Fly</a:t>
            </a:r>
            <a:r>
              <a:rPr sz="2000" b="1" spc="100" dirty="0">
                <a:solidFill>
                  <a:srgbClr val="C3A12D"/>
                </a:solidFill>
                <a:latin typeface="Cambria"/>
                <a:cs typeface="Cambria"/>
              </a:rPr>
              <a:t> </a:t>
            </a:r>
            <a:r>
              <a:rPr sz="2000" b="1" spc="-10" dirty="0">
                <a:solidFill>
                  <a:srgbClr val="C3A12D"/>
                </a:solidFill>
                <a:latin typeface="Cambria"/>
                <a:cs typeface="Cambria"/>
              </a:rPr>
              <a:t>Fishing</a:t>
            </a:r>
            <a:endParaRPr sz="2000">
              <a:latin typeface="Cambria"/>
              <a:cs typeface="Cambria"/>
            </a:endParaRPr>
          </a:p>
          <a:p>
            <a:pPr marL="12700" marR="5080">
              <a:lnSpc>
                <a:spcPct val="129000"/>
              </a:lnSpc>
              <a:spcBef>
                <a:spcPts val="15"/>
              </a:spcBef>
            </a:pPr>
            <a:r>
              <a:rPr sz="2000" i="1" spc="-235" dirty="0">
                <a:solidFill>
                  <a:srgbClr val="535353"/>
                </a:solidFill>
                <a:latin typeface="Verdana"/>
                <a:cs typeface="Verdana"/>
              </a:rPr>
              <a:t>The</a:t>
            </a:r>
            <a:r>
              <a:rPr sz="2000" i="1" spc="-204" dirty="0">
                <a:solidFill>
                  <a:srgbClr val="535353"/>
                </a:solidFill>
                <a:latin typeface="Verdana"/>
                <a:cs typeface="Verdana"/>
              </a:rPr>
              <a:t> </a:t>
            </a:r>
            <a:r>
              <a:rPr sz="2000" i="1" spc="-170" dirty="0">
                <a:solidFill>
                  <a:srgbClr val="535353"/>
                </a:solidFill>
                <a:latin typeface="Verdana"/>
                <a:cs typeface="Verdana"/>
              </a:rPr>
              <a:t>lake</a:t>
            </a:r>
            <a:r>
              <a:rPr sz="2000" i="1" spc="-204" dirty="0">
                <a:solidFill>
                  <a:srgbClr val="535353"/>
                </a:solidFill>
                <a:latin typeface="Verdana"/>
                <a:cs typeface="Verdana"/>
              </a:rPr>
              <a:t> </a:t>
            </a:r>
            <a:r>
              <a:rPr sz="2000" i="1" spc="-180" dirty="0">
                <a:solidFill>
                  <a:srgbClr val="535353"/>
                </a:solidFill>
                <a:latin typeface="Verdana"/>
                <a:cs typeface="Verdana"/>
              </a:rPr>
              <a:t>and</a:t>
            </a:r>
            <a:r>
              <a:rPr sz="2000" i="1" spc="-200" dirty="0">
                <a:solidFill>
                  <a:srgbClr val="535353"/>
                </a:solidFill>
                <a:latin typeface="Verdana"/>
                <a:cs typeface="Verdana"/>
              </a:rPr>
              <a:t> surrounding</a:t>
            </a:r>
            <a:r>
              <a:rPr sz="2000" i="1" spc="-190" dirty="0">
                <a:solidFill>
                  <a:srgbClr val="535353"/>
                </a:solidFill>
                <a:latin typeface="Verdana"/>
                <a:cs typeface="Verdana"/>
              </a:rPr>
              <a:t> </a:t>
            </a:r>
            <a:r>
              <a:rPr sz="2000" i="1" spc="-210" dirty="0">
                <a:solidFill>
                  <a:srgbClr val="535353"/>
                </a:solidFill>
                <a:latin typeface="Verdana"/>
                <a:cs typeface="Verdana"/>
              </a:rPr>
              <a:t>rivers</a:t>
            </a:r>
            <a:r>
              <a:rPr sz="2000" i="1" spc="-204" dirty="0">
                <a:solidFill>
                  <a:srgbClr val="535353"/>
                </a:solidFill>
                <a:latin typeface="Verdana"/>
                <a:cs typeface="Verdana"/>
              </a:rPr>
              <a:t> </a:t>
            </a:r>
            <a:r>
              <a:rPr sz="2000" i="1" spc="-185" dirty="0">
                <a:solidFill>
                  <a:srgbClr val="535353"/>
                </a:solidFill>
                <a:latin typeface="Verdana"/>
                <a:cs typeface="Verdana"/>
              </a:rPr>
              <a:t>are</a:t>
            </a:r>
            <a:r>
              <a:rPr sz="2000" i="1" spc="-195" dirty="0">
                <a:solidFill>
                  <a:srgbClr val="535353"/>
                </a:solidFill>
                <a:latin typeface="Verdana"/>
                <a:cs typeface="Verdana"/>
              </a:rPr>
              <a:t> </a:t>
            </a:r>
            <a:r>
              <a:rPr sz="2000" i="1" spc="-165" dirty="0">
                <a:solidFill>
                  <a:srgbClr val="535353"/>
                </a:solidFill>
                <a:latin typeface="Verdana"/>
                <a:cs typeface="Verdana"/>
              </a:rPr>
              <a:t>internationally</a:t>
            </a:r>
            <a:r>
              <a:rPr sz="2000" i="1" spc="-190" dirty="0">
                <a:solidFill>
                  <a:srgbClr val="535353"/>
                </a:solidFill>
                <a:latin typeface="Verdana"/>
                <a:cs typeface="Verdana"/>
              </a:rPr>
              <a:t> </a:t>
            </a:r>
            <a:r>
              <a:rPr sz="2000" i="1" spc="-195" dirty="0">
                <a:solidFill>
                  <a:srgbClr val="535353"/>
                </a:solidFill>
                <a:latin typeface="Verdana"/>
                <a:cs typeface="Verdana"/>
              </a:rPr>
              <a:t>recognized</a:t>
            </a:r>
            <a:r>
              <a:rPr sz="2000" i="1" spc="-204" dirty="0">
                <a:solidFill>
                  <a:srgbClr val="535353"/>
                </a:solidFill>
                <a:latin typeface="Verdana"/>
                <a:cs typeface="Verdana"/>
              </a:rPr>
              <a:t> </a:t>
            </a:r>
            <a:r>
              <a:rPr sz="2000" i="1" spc="-175" dirty="0">
                <a:solidFill>
                  <a:srgbClr val="535353"/>
                </a:solidFill>
                <a:latin typeface="Verdana"/>
                <a:cs typeface="Verdana"/>
              </a:rPr>
              <a:t>for</a:t>
            </a:r>
            <a:r>
              <a:rPr sz="2000" i="1" spc="-195" dirty="0">
                <a:solidFill>
                  <a:srgbClr val="535353"/>
                </a:solidFill>
                <a:latin typeface="Verdana"/>
                <a:cs typeface="Verdana"/>
              </a:rPr>
              <a:t> </a:t>
            </a:r>
            <a:r>
              <a:rPr sz="2000" i="1" spc="-180" dirty="0">
                <a:solidFill>
                  <a:srgbClr val="535353"/>
                </a:solidFill>
                <a:latin typeface="Verdana"/>
                <a:cs typeface="Verdana"/>
              </a:rPr>
              <a:t>trout</a:t>
            </a:r>
            <a:r>
              <a:rPr sz="2000" i="1" spc="-215" dirty="0">
                <a:solidFill>
                  <a:srgbClr val="535353"/>
                </a:solidFill>
                <a:latin typeface="Verdana"/>
                <a:cs typeface="Verdana"/>
              </a:rPr>
              <a:t> </a:t>
            </a:r>
            <a:r>
              <a:rPr sz="2000" i="1" spc="-185" dirty="0">
                <a:solidFill>
                  <a:srgbClr val="535353"/>
                </a:solidFill>
                <a:latin typeface="Verdana"/>
                <a:cs typeface="Verdana"/>
              </a:rPr>
              <a:t>fishing,</a:t>
            </a:r>
            <a:r>
              <a:rPr sz="2000" i="1" spc="-195" dirty="0">
                <a:solidFill>
                  <a:srgbClr val="535353"/>
                </a:solidFill>
                <a:latin typeface="Verdana"/>
                <a:cs typeface="Verdana"/>
              </a:rPr>
              <a:t> </a:t>
            </a:r>
            <a:r>
              <a:rPr sz="2000" i="1" spc="-160" dirty="0">
                <a:solidFill>
                  <a:srgbClr val="535353"/>
                </a:solidFill>
                <a:latin typeface="Verdana"/>
                <a:cs typeface="Verdana"/>
              </a:rPr>
              <a:t>particularly</a:t>
            </a:r>
            <a:r>
              <a:rPr sz="2000" i="1" spc="-204" dirty="0">
                <a:solidFill>
                  <a:srgbClr val="535353"/>
                </a:solidFill>
                <a:latin typeface="Verdana"/>
                <a:cs typeface="Verdana"/>
              </a:rPr>
              <a:t> </a:t>
            </a:r>
            <a:r>
              <a:rPr sz="2000" i="1" spc="-175" dirty="0">
                <a:solidFill>
                  <a:srgbClr val="535353"/>
                </a:solidFill>
                <a:latin typeface="Verdana"/>
                <a:cs typeface="Verdana"/>
              </a:rPr>
              <a:t>fly</a:t>
            </a:r>
            <a:r>
              <a:rPr sz="2000" i="1" spc="-190" dirty="0">
                <a:solidFill>
                  <a:srgbClr val="535353"/>
                </a:solidFill>
                <a:latin typeface="Verdana"/>
                <a:cs typeface="Verdana"/>
              </a:rPr>
              <a:t> </a:t>
            </a:r>
            <a:r>
              <a:rPr sz="2000" i="1" spc="-180" dirty="0">
                <a:solidFill>
                  <a:srgbClr val="535353"/>
                </a:solidFill>
                <a:latin typeface="Verdana"/>
                <a:cs typeface="Verdana"/>
              </a:rPr>
              <a:t>fishing,</a:t>
            </a:r>
            <a:r>
              <a:rPr sz="2000" i="1" spc="-200" dirty="0">
                <a:solidFill>
                  <a:srgbClr val="535353"/>
                </a:solidFill>
                <a:latin typeface="Verdana"/>
                <a:cs typeface="Verdana"/>
              </a:rPr>
              <a:t> </a:t>
            </a:r>
            <a:r>
              <a:rPr sz="2000" i="1" spc="-180" dirty="0">
                <a:solidFill>
                  <a:srgbClr val="535353"/>
                </a:solidFill>
                <a:latin typeface="Verdana"/>
                <a:cs typeface="Verdana"/>
              </a:rPr>
              <a:t>drawing</a:t>
            </a:r>
            <a:r>
              <a:rPr sz="2000" i="1" spc="-200" dirty="0">
                <a:solidFill>
                  <a:srgbClr val="535353"/>
                </a:solidFill>
                <a:latin typeface="Verdana"/>
                <a:cs typeface="Verdana"/>
              </a:rPr>
              <a:t> </a:t>
            </a:r>
            <a:r>
              <a:rPr sz="2000" i="1" spc="-80" dirty="0">
                <a:solidFill>
                  <a:srgbClr val="535353"/>
                </a:solidFill>
                <a:latin typeface="Verdana"/>
                <a:cs typeface="Verdana"/>
              </a:rPr>
              <a:t>anglers </a:t>
            </a:r>
            <a:r>
              <a:rPr sz="2000" i="1" spc="-200" dirty="0">
                <a:solidFill>
                  <a:srgbClr val="535353"/>
                </a:solidFill>
                <a:latin typeface="Verdana"/>
                <a:cs typeface="Verdana"/>
              </a:rPr>
              <a:t>world-</a:t>
            </a:r>
            <a:r>
              <a:rPr sz="2000" i="1" spc="-10" dirty="0">
                <a:solidFill>
                  <a:srgbClr val="535353"/>
                </a:solidFill>
                <a:latin typeface="Verdana"/>
                <a:cs typeface="Verdana"/>
              </a:rPr>
              <a:t>wide.</a:t>
            </a:r>
            <a:endParaRPr sz="2000">
              <a:latin typeface="Verdana"/>
              <a:cs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9"/>
            <a:ext cx="6705600" cy="10285095"/>
            <a:chOff x="0" y="29"/>
            <a:chExt cx="6705600" cy="10285095"/>
          </a:xfrm>
        </p:grpSpPr>
        <p:sp>
          <p:nvSpPr>
            <p:cNvPr id="3" name="object 3"/>
            <p:cNvSpPr/>
            <p:nvPr/>
          </p:nvSpPr>
          <p:spPr>
            <a:xfrm>
              <a:off x="0" y="29"/>
              <a:ext cx="6705600" cy="10285095"/>
            </a:xfrm>
            <a:custGeom>
              <a:avLst/>
              <a:gdLst/>
              <a:ahLst/>
              <a:cxnLst/>
              <a:rect l="l" t="t" r="r" b="b"/>
              <a:pathLst>
                <a:path w="6705600" h="10285095">
                  <a:moveTo>
                    <a:pt x="6705600" y="0"/>
                  </a:moveTo>
                  <a:lnTo>
                    <a:pt x="0" y="0"/>
                  </a:lnTo>
                  <a:lnTo>
                    <a:pt x="0" y="10285095"/>
                  </a:lnTo>
                  <a:lnTo>
                    <a:pt x="6705600" y="10285095"/>
                  </a:lnTo>
                  <a:lnTo>
                    <a:pt x="67056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262940" y="390398"/>
              <a:ext cx="6179693" cy="3257550"/>
            </a:xfrm>
            <a:prstGeom prst="rect">
              <a:avLst/>
            </a:prstGeom>
          </p:spPr>
        </p:pic>
        <p:pic>
          <p:nvPicPr>
            <p:cNvPr id="5" name="object 5"/>
            <p:cNvPicPr/>
            <p:nvPr/>
          </p:nvPicPr>
          <p:blipFill>
            <a:blip r:embed="rId3" cstate="print"/>
            <a:stretch>
              <a:fillRect/>
            </a:stretch>
          </p:blipFill>
          <p:spPr>
            <a:xfrm>
              <a:off x="243230" y="3790695"/>
              <a:ext cx="6219063" cy="3077337"/>
            </a:xfrm>
            <a:prstGeom prst="rect">
              <a:avLst/>
            </a:prstGeom>
          </p:spPr>
        </p:pic>
        <p:pic>
          <p:nvPicPr>
            <p:cNvPr id="6" name="object 6"/>
            <p:cNvPicPr/>
            <p:nvPr/>
          </p:nvPicPr>
          <p:blipFill>
            <a:blip r:embed="rId4" cstate="print"/>
            <a:stretch>
              <a:fillRect/>
            </a:stretch>
          </p:blipFill>
          <p:spPr>
            <a:xfrm>
              <a:off x="213702" y="7010666"/>
              <a:ext cx="6219063" cy="3024759"/>
            </a:xfrm>
            <a:prstGeom prst="rect">
              <a:avLst/>
            </a:prstGeom>
          </p:spPr>
        </p:pic>
      </p:grpSp>
      <p:sp>
        <p:nvSpPr>
          <p:cNvPr id="7" name="object 7"/>
          <p:cNvSpPr txBox="1">
            <a:spLocks noGrp="1"/>
          </p:cNvSpPr>
          <p:nvPr>
            <p:ph type="title"/>
          </p:nvPr>
        </p:nvSpPr>
        <p:spPr>
          <a:xfrm>
            <a:off x="8186166" y="243078"/>
            <a:ext cx="8003540" cy="1854835"/>
          </a:xfrm>
          <a:prstGeom prst="rect">
            <a:avLst/>
          </a:prstGeom>
        </p:spPr>
        <p:txBody>
          <a:bodyPr vert="horz" wrap="square" lIns="0" tIns="12700" rIns="0" bIns="0" rtlCol="0">
            <a:spAutoFit/>
          </a:bodyPr>
          <a:lstStyle/>
          <a:p>
            <a:pPr marL="276225" marR="5080" indent="-264160">
              <a:lnSpc>
                <a:spcPct val="100000"/>
              </a:lnSpc>
              <a:spcBef>
                <a:spcPts val="100"/>
              </a:spcBef>
            </a:pPr>
            <a:r>
              <a:rPr sz="6000" spc="385" dirty="0"/>
              <a:t>Natural</a:t>
            </a:r>
            <a:r>
              <a:rPr sz="6000" spc="370" dirty="0"/>
              <a:t> </a:t>
            </a:r>
            <a:r>
              <a:rPr sz="6000" spc="235" dirty="0"/>
              <a:t>Landscapes</a:t>
            </a:r>
            <a:r>
              <a:rPr sz="6000" spc="390" dirty="0"/>
              <a:t> </a:t>
            </a:r>
            <a:r>
              <a:rPr sz="6000" spc="690" dirty="0"/>
              <a:t>&amp; </a:t>
            </a:r>
            <a:r>
              <a:rPr sz="6000" spc="270" dirty="0"/>
              <a:t>Geothermal</a:t>
            </a:r>
            <a:r>
              <a:rPr sz="6000" spc="325" dirty="0"/>
              <a:t> </a:t>
            </a:r>
            <a:r>
              <a:rPr sz="6000" spc="85" dirty="0"/>
              <a:t>Wonders</a:t>
            </a:r>
            <a:endParaRPr sz="6000"/>
          </a:p>
        </p:txBody>
      </p:sp>
      <p:sp>
        <p:nvSpPr>
          <p:cNvPr id="8" name="object 8"/>
          <p:cNvSpPr txBox="1"/>
          <p:nvPr/>
        </p:nvSpPr>
        <p:spPr>
          <a:xfrm>
            <a:off x="7047992" y="2156593"/>
            <a:ext cx="10714990" cy="7294245"/>
          </a:xfrm>
          <a:prstGeom prst="rect">
            <a:avLst/>
          </a:prstGeom>
        </p:spPr>
        <p:txBody>
          <a:bodyPr vert="horz" wrap="square" lIns="0" tIns="101600" rIns="0" bIns="0" rtlCol="0">
            <a:spAutoFit/>
          </a:bodyPr>
          <a:lstStyle/>
          <a:p>
            <a:pPr marL="12700">
              <a:lnSpc>
                <a:spcPct val="100000"/>
              </a:lnSpc>
              <a:spcBef>
                <a:spcPts val="800"/>
              </a:spcBef>
              <a:tabLst>
                <a:tab pos="1426845" algn="l"/>
              </a:tabLst>
            </a:pPr>
            <a:r>
              <a:rPr sz="2000" dirty="0">
                <a:solidFill>
                  <a:srgbClr val="535353"/>
                </a:solidFill>
                <a:latin typeface="Tahoma"/>
                <a:cs typeface="Tahoma"/>
              </a:rPr>
              <a:t>The</a:t>
            </a:r>
            <a:r>
              <a:rPr sz="2000" spc="45" dirty="0">
                <a:solidFill>
                  <a:srgbClr val="535353"/>
                </a:solidFill>
                <a:latin typeface="Tahoma"/>
                <a:cs typeface="Tahoma"/>
              </a:rPr>
              <a:t> </a:t>
            </a:r>
            <a:r>
              <a:rPr sz="2000" spc="-10" dirty="0">
                <a:solidFill>
                  <a:srgbClr val="535353"/>
                </a:solidFill>
                <a:latin typeface="Tahoma"/>
                <a:cs typeface="Tahoma"/>
              </a:rPr>
              <a:t>Taupō</a:t>
            </a:r>
            <a:r>
              <a:rPr sz="2000" dirty="0">
                <a:solidFill>
                  <a:srgbClr val="535353"/>
                </a:solidFill>
                <a:latin typeface="Tahoma"/>
                <a:cs typeface="Tahoma"/>
              </a:rPr>
              <a:t>	region</a:t>
            </a:r>
            <a:r>
              <a:rPr sz="2000" spc="90" dirty="0">
                <a:solidFill>
                  <a:srgbClr val="535353"/>
                </a:solidFill>
                <a:latin typeface="Tahoma"/>
                <a:cs typeface="Tahoma"/>
              </a:rPr>
              <a:t> </a:t>
            </a:r>
            <a:r>
              <a:rPr sz="2000" dirty="0">
                <a:solidFill>
                  <a:srgbClr val="535353"/>
                </a:solidFill>
                <a:latin typeface="Tahoma"/>
                <a:cs typeface="Tahoma"/>
              </a:rPr>
              <a:t>is</a:t>
            </a:r>
            <a:r>
              <a:rPr sz="2000" spc="90" dirty="0">
                <a:solidFill>
                  <a:srgbClr val="535353"/>
                </a:solidFill>
                <a:latin typeface="Tahoma"/>
                <a:cs typeface="Tahoma"/>
              </a:rPr>
              <a:t> </a:t>
            </a:r>
            <a:r>
              <a:rPr sz="2000" dirty="0">
                <a:solidFill>
                  <a:srgbClr val="535353"/>
                </a:solidFill>
                <a:latin typeface="Tahoma"/>
                <a:cs typeface="Tahoma"/>
              </a:rPr>
              <a:t>renowned</a:t>
            </a:r>
            <a:r>
              <a:rPr sz="2000" spc="90" dirty="0">
                <a:solidFill>
                  <a:srgbClr val="535353"/>
                </a:solidFill>
                <a:latin typeface="Tahoma"/>
                <a:cs typeface="Tahoma"/>
              </a:rPr>
              <a:t> </a:t>
            </a:r>
            <a:r>
              <a:rPr sz="2000" dirty="0">
                <a:solidFill>
                  <a:srgbClr val="535353"/>
                </a:solidFill>
                <a:latin typeface="Tahoma"/>
                <a:cs typeface="Tahoma"/>
              </a:rPr>
              <a:t>for</a:t>
            </a:r>
            <a:r>
              <a:rPr sz="2000" spc="100" dirty="0">
                <a:solidFill>
                  <a:srgbClr val="535353"/>
                </a:solidFill>
                <a:latin typeface="Tahoma"/>
                <a:cs typeface="Tahoma"/>
              </a:rPr>
              <a:t> </a:t>
            </a:r>
            <a:r>
              <a:rPr sz="2000" dirty="0">
                <a:solidFill>
                  <a:srgbClr val="535353"/>
                </a:solidFill>
                <a:latin typeface="Tahoma"/>
                <a:cs typeface="Tahoma"/>
              </a:rPr>
              <a:t>its</a:t>
            </a:r>
            <a:r>
              <a:rPr sz="2000" spc="95" dirty="0">
                <a:solidFill>
                  <a:srgbClr val="535353"/>
                </a:solidFill>
                <a:latin typeface="Tahoma"/>
                <a:cs typeface="Tahoma"/>
              </a:rPr>
              <a:t> </a:t>
            </a:r>
            <a:r>
              <a:rPr sz="2000" dirty="0">
                <a:solidFill>
                  <a:srgbClr val="535353"/>
                </a:solidFill>
                <a:latin typeface="Tahoma"/>
                <a:cs typeface="Tahoma"/>
              </a:rPr>
              <a:t>diverse</a:t>
            </a:r>
            <a:r>
              <a:rPr sz="2000" spc="95" dirty="0">
                <a:solidFill>
                  <a:srgbClr val="535353"/>
                </a:solidFill>
                <a:latin typeface="Tahoma"/>
                <a:cs typeface="Tahoma"/>
              </a:rPr>
              <a:t> </a:t>
            </a:r>
            <a:r>
              <a:rPr sz="2000" dirty="0">
                <a:solidFill>
                  <a:srgbClr val="535353"/>
                </a:solidFill>
                <a:latin typeface="Tahoma"/>
                <a:cs typeface="Tahoma"/>
              </a:rPr>
              <a:t>and</a:t>
            </a:r>
            <a:r>
              <a:rPr sz="2000" spc="100" dirty="0">
                <a:solidFill>
                  <a:srgbClr val="535353"/>
                </a:solidFill>
                <a:latin typeface="Tahoma"/>
                <a:cs typeface="Tahoma"/>
              </a:rPr>
              <a:t> </a:t>
            </a:r>
            <a:r>
              <a:rPr sz="2000" dirty="0">
                <a:solidFill>
                  <a:srgbClr val="535353"/>
                </a:solidFill>
                <a:latin typeface="Tahoma"/>
                <a:cs typeface="Tahoma"/>
              </a:rPr>
              <a:t>dramatic</a:t>
            </a:r>
            <a:r>
              <a:rPr sz="2000" spc="95" dirty="0">
                <a:solidFill>
                  <a:srgbClr val="535353"/>
                </a:solidFill>
                <a:latin typeface="Tahoma"/>
                <a:cs typeface="Tahoma"/>
              </a:rPr>
              <a:t> </a:t>
            </a:r>
            <a:r>
              <a:rPr sz="2000" dirty="0">
                <a:solidFill>
                  <a:srgbClr val="535353"/>
                </a:solidFill>
                <a:latin typeface="Tahoma"/>
                <a:cs typeface="Tahoma"/>
              </a:rPr>
              <a:t>natural</a:t>
            </a:r>
            <a:r>
              <a:rPr sz="2000" spc="100" dirty="0">
                <a:solidFill>
                  <a:srgbClr val="535353"/>
                </a:solidFill>
                <a:latin typeface="Tahoma"/>
                <a:cs typeface="Tahoma"/>
              </a:rPr>
              <a:t> </a:t>
            </a:r>
            <a:r>
              <a:rPr sz="2000" spc="-10" dirty="0">
                <a:solidFill>
                  <a:srgbClr val="535353"/>
                </a:solidFill>
                <a:latin typeface="Tahoma"/>
                <a:cs typeface="Tahoma"/>
              </a:rPr>
              <a:t>landscapes,</a:t>
            </a:r>
            <a:r>
              <a:rPr sz="2000" spc="105" dirty="0">
                <a:solidFill>
                  <a:srgbClr val="535353"/>
                </a:solidFill>
                <a:latin typeface="Tahoma"/>
                <a:cs typeface="Tahoma"/>
              </a:rPr>
              <a:t> </a:t>
            </a:r>
            <a:r>
              <a:rPr sz="2000" dirty="0">
                <a:solidFill>
                  <a:srgbClr val="535353"/>
                </a:solidFill>
                <a:latin typeface="Tahoma"/>
                <a:cs typeface="Tahoma"/>
              </a:rPr>
              <a:t>shaped</a:t>
            </a:r>
            <a:r>
              <a:rPr sz="2000" spc="95" dirty="0">
                <a:solidFill>
                  <a:srgbClr val="535353"/>
                </a:solidFill>
                <a:latin typeface="Tahoma"/>
                <a:cs typeface="Tahoma"/>
              </a:rPr>
              <a:t> </a:t>
            </a:r>
            <a:r>
              <a:rPr sz="2000" spc="-25" dirty="0">
                <a:solidFill>
                  <a:srgbClr val="535353"/>
                </a:solidFill>
                <a:latin typeface="Tahoma"/>
                <a:cs typeface="Tahoma"/>
              </a:rPr>
              <a:t>by</a:t>
            </a:r>
            <a:endParaRPr sz="2000">
              <a:latin typeface="Tahoma"/>
              <a:cs typeface="Tahoma"/>
            </a:endParaRPr>
          </a:p>
          <a:p>
            <a:pPr marL="12700">
              <a:lnSpc>
                <a:spcPct val="100000"/>
              </a:lnSpc>
              <a:spcBef>
                <a:spcPts val="695"/>
              </a:spcBef>
            </a:pPr>
            <a:r>
              <a:rPr sz="2000" spc="-40" dirty="0">
                <a:solidFill>
                  <a:srgbClr val="535353"/>
                </a:solidFill>
                <a:latin typeface="Tahoma"/>
                <a:cs typeface="Tahoma"/>
              </a:rPr>
              <a:t>thousands</a:t>
            </a:r>
            <a:r>
              <a:rPr sz="2000" spc="-210" dirty="0">
                <a:solidFill>
                  <a:srgbClr val="535353"/>
                </a:solidFill>
                <a:latin typeface="Tahoma"/>
                <a:cs typeface="Tahoma"/>
              </a:rPr>
              <a:t> </a:t>
            </a:r>
            <a:r>
              <a:rPr sz="2000" spc="-40" dirty="0">
                <a:solidFill>
                  <a:srgbClr val="535353"/>
                </a:solidFill>
                <a:latin typeface="Tahoma"/>
                <a:cs typeface="Tahoma"/>
              </a:rPr>
              <a:t>of</a:t>
            </a:r>
            <a:r>
              <a:rPr sz="2000" spc="-195" dirty="0">
                <a:solidFill>
                  <a:srgbClr val="535353"/>
                </a:solidFill>
                <a:latin typeface="Tahoma"/>
                <a:cs typeface="Tahoma"/>
              </a:rPr>
              <a:t> </a:t>
            </a:r>
            <a:r>
              <a:rPr sz="2000" spc="-65" dirty="0">
                <a:solidFill>
                  <a:srgbClr val="535353"/>
                </a:solidFill>
                <a:latin typeface="Tahoma"/>
                <a:cs typeface="Tahoma"/>
              </a:rPr>
              <a:t>years</a:t>
            </a:r>
            <a:r>
              <a:rPr sz="2000" spc="-200" dirty="0">
                <a:solidFill>
                  <a:srgbClr val="535353"/>
                </a:solidFill>
                <a:latin typeface="Tahoma"/>
                <a:cs typeface="Tahoma"/>
              </a:rPr>
              <a:t> </a:t>
            </a:r>
            <a:r>
              <a:rPr sz="2000" spc="-40" dirty="0">
                <a:solidFill>
                  <a:srgbClr val="535353"/>
                </a:solidFill>
                <a:latin typeface="Tahoma"/>
                <a:cs typeface="Tahoma"/>
              </a:rPr>
              <a:t>of</a:t>
            </a:r>
            <a:r>
              <a:rPr sz="2000" spc="-195" dirty="0">
                <a:solidFill>
                  <a:srgbClr val="535353"/>
                </a:solidFill>
                <a:latin typeface="Tahoma"/>
                <a:cs typeface="Tahoma"/>
              </a:rPr>
              <a:t> </a:t>
            </a:r>
            <a:r>
              <a:rPr sz="2000" spc="-10" dirty="0">
                <a:solidFill>
                  <a:srgbClr val="535353"/>
                </a:solidFill>
                <a:latin typeface="Tahoma"/>
                <a:cs typeface="Tahoma"/>
              </a:rPr>
              <a:t>volcanic</a:t>
            </a:r>
            <a:r>
              <a:rPr sz="2000" spc="-200" dirty="0">
                <a:solidFill>
                  <a:srgbClr val="535353"/>
                </a:solidFill>
                <a:latin typeface="Tahoma"/>
                <a:cs typeface="Tahoma"/>
              </a:rPr>
              <a:t> </a:t>
            </a:r>
            <a:r>
              <a:rPr sz="2000" spc="-10" dirty="0">
                <a:solidFill>
                  <a:srgbClr val="535353"/>
                </a:solidFill>
                <a:latin typeface="Tahoma"/>
                <a:cs typeface="Tahoma"/>
              </a:rPr>
              <a:t>activity.</a:t>
            </a:r>
            <a:endParaRPr sz="2000">
              <a:latin typeface="Tahoma"/>
              <a:cs typeface="Tahoma"/>
            </a:endParaRPr>
          </a:p>
          <a:p>
            <a:pPr>
              <a:lnSpc>
                <a:spcPct val="100000"/>
              </a:lnSpc>
              <a:spcBef>
                <a:spcPts val="695"/>
              </a:spcBef>
            </a:pPr>
            <a:endParaRPr sz="2000">
              <a:latin typeface="Tahoma"/>
              <a:cs typeface="Tahoma"/>
            </a:endParaRPr>
          </a:p>
          <a:p>
            <a:pPr marL="12700" marR="363220" algn="just">
              <a:lnSpc>
                <a:spcPct val="129000"/>
              </a:lnSpc>
            </a:pPr>
            <a:r>
              <a:rPr sz="2000" spc="-70" dirty="0">
                <a:solidFill>
                  <a:srgbClr val="535353"/>
                </a:solidFill>
                <a:latin typeface="Tahoma"/>
                <a:cs typeface="Tahoma"/>
              </a:rPr>
              <a:t>The</a:t>
            </a:r>
            <a:r>
              <a:rPr sz="2000" spc="5" dirty="0">
                <a:solidFill>
                  <a:srgbClr val="535353"/>
                </a:solidFill>
                <a:latin typeface="Tahoma"/>
                <a:cs typeface="Tahoma"/>
              </a:rPr>
              <a:t> </a:t>
            </a:r>
            <a:r>
              <a:rPr sz="2000" spc="-70" dirty="0">
                <a:solidFill>
                  <a:srgbClr val="535353"/>
                </a:solidFill>
                <a:latin typeface="Tahoma"/>
                <a:cs typeface="Tahoma"/>
              </a:rPr>
              <a:t>ever-</a:t>
            </a:r>
            <a:r>
              <a:rPr sz="2000" spc="-40" dirty="0">
                <a:solidFill>
                  <a:srgbClr val="535353"/>
                </a:solidFill>
                <a:latin typeface="Tahoma"/>
                <a:cs typeface="Tahoma"/>
              </a:rPr>
              <a:t>evolving</a:t>
            </a:r>
            <a:r>
              <a:rPr sz="2000" spc="20" dirty="0">
                <a:solidFill>
                  <a:srgbClr val="535353"/>
                </a:solidFill>
                <a:latin typeface="Tahoma"/>
                <a:cs typeface="Tahoma"/>
              </a:rPr>
              <a:t> </a:t>
            </a:r>
            <a:r>
              <a:rPr sz="2000" spc="-30" dirty="0">
                <a:solidFill>
                  <a:srgbClr val="535353"/>
                </a:solidFill>
                <a:latin typeface="Tahoma"/>
                <a:cs typeface="Tahoma"/>
              </a:rPr>
              <a:t>environment</a:t>
            </a:r>
            <a:r>
              <a:rPr sz="2000" spc="5" dirty="0">
                <a:solidFill>
                  <a:srgbClr val="535353"/>
                </a:solidFill>
                <a:latin typeface="Tahoma"/>
                <a:cs typeface="Tahoma"/>
              </a:rPr>
              <a:t> </a:t>
            </a:r>
            <a:r>
              <a:rPr sz="2000" spc="-45" dirty="0">
                <a:solidFill>
                  <a:srgbClr val="535353"/>
                </a:solidFill>
                <a:latin typeface="Tahoma"/>
                <a:cs typeface="Tahoma"/>
              </a:rPr>
              <a:t>features</a:t>
            </a:r>
            <a:r>
              <a:rPr sz="2000" spc="10" dirty="0">
                <a:solidFill>
                  <a:srgbClr val="535353"/>
                </a:solidFill>
                <a:latin typeface="Tahoma"/>
                <a:cs typeface="Tahoma"/>
              </a:rPr>
              <a:t> </a:t>
            </a:r>
            <a:r>
              <a:rPr sz="2000" spc="-35" dirty="0">
                <a:solidFill>
                  <a:srgbClr val="535353"/>
                </a:solidFill>
                <a:latin typeface="Tahoma"/>
                <a:cs typeface="Tahoma"/>
              </a:rPr>
              <a:t>steaming</a:t>
            </a:r>
            <a:r>
              <a:rPr sz="2000" spc="15" dirty="0">
                <a:solidFill>
                  <a:srgbClr val="535353"/>
                </a:solidFill>
                <a:latin typeface="Tahoma"/>
                <a:cs typeface="Tahoma"/>
              </a:rPr>
              <a:t> </a:t>
            </a:r>
            <a:r>
              <a:rPr sz="2000" spc="-40" dirty="0">
                <a:solidFill>
                  <a:srgbClr val="535353"/>
                </a:solidFill>
                <a:latin typeface="Tahoma"/>
                <a:cs typeface="Tahoma"/>
              </a:rPr>
              <a:t>valleys,</a:t>
            </a:r>
            <a:r>
              <a:rPr sz="2000" spc="20" dirty="0">
                <a:solidFill>
                  <a:srgbClr val="535353"/>
                </a:solidFill>
                <a:latin typeface="Tahoma"/>
                <a:cs typeface="Tahoma"/>
              </a:rPr>
              <a:t> </a:t>
            </a:r>
            <a:r>
              <a:rPr sz="2000" spc="-15" dirty="0">
                <a:solidFill>
                  <a:srgbClr val="535353"/>
                </a:solidFill>
                <a:latin typeface="Tahoma"/>
                <a:cs typeface="Tahoma"/>
              </a:rPr>
              <a:t>mud</a:t>
            </a:r>
            <a:r>
              <a:rPr sz="2000" spc="10" dirty="0">
                <a:solidFill>
                  <a:srgbClr val="535353"/>
                </a:solidFill>
                <a:latin typeface="Tahoma"/>
                <a:cs typeface="Tahoma"/>
              </a:rPr>
              <a:t> </a:t>
            </a:r>
            <a:r>
              <a:rPr sz="2000" spc="-20" dirty="0">
                <a:solidFill>
                  <a:srgbClr val="535353"/>
                </a:solidFill>
                <a:latin typeface="Tahoma"/>
                <a:cs typeface="Tahoma"/>
              </a:rPr>
              <a:t>pools,</a:t>
            </a:r>
            <a:r>
              <a:rPr sz="2000" spc="20" dirty="0">
                <a:solidFill>
                  <a:srgbClr val="535353"/>
                </a:solidFill>
                <a:latin typeface="Tahoma"/>
                <a:cs typeface="Tahoma"/>
              </a:rPr>
              <a:t> </a:t>
            </a:r>
            <a:r>
              <a:rPr sz="2000" spc="-25" dirty="0">
                <a:solidFill>
                  <a:srgbClr val="535353"/>
                </a:solidFill>
                <a:latin typeface="Tahoma"/>
                <a:cs typeface="Tahoma"/>
              </a:rPr>
              <a:t>mineral</a:t>
            </a:r>
            <a:r>
              <a:rPr sz="2000" spc="20" dirty="0">
                <a:solidFill>
                  <a:srgbClr val="535353"/>
                </a:solidFill>
                <a:latin typeface="Tahoma"/>
                <a:cs typeface="Tahoma"/>
              </a:rPr>
              <a:t> </a:t>
            </a:r>
            <a:r>
              <a:rPr sz="2000" spc="-20" dirty="0">
                <a:solidFill>
                  <a:srgbClr val="535353"/>
                </a:solidFill>
                <a:latin typeface="Tahoma"/>
                <a:cs typeface="Tahoma"/>
              </a:rPr>
              <a:t>rich</a:t>
            </a:r>
            <a:r>
              <a:rPr sz="2000" spc="20" dirty="0">
                <a:solidFill>
                  <a:srgbClr val="535353"/>
                </a:solidFill>
                <a:latin typeface="Tahoma"/>
                <a:cs typeface="Tahoma"/>
              </a:rPr>
              <a:t> </a:t>
            </a:r>
            <a:r>
              <a:rPr sz="2000" spc="-15" dirty="0">
                <a:solidFill>
                  <a:srgbClr val="535353"/>
                </a:solidFill>
                <a:latin typeface="Tahoma"/>
                <a:cs typeface="Tahoma"/>
              </a:rPr>
              <a:t>hot</a:t>
            </a:r>
            <a:r>
              <a:rPr sz="2000" spc="5" dirty="0">
                <a:solidFill>
                  <a:srgbClr val="535353"/>
                </a:solidFill>
                <a:latin typeface="Tahoma"/>
                <a:cs typeface="Tahoma"/>
              </a:rPr>
              <a:t> </a:t>
            </a:r>
            <a:r>
              <a:rPr sz="2000" spc="-45" dirty="0">
                <a:solidFill>
                  <a:srgbClr val="535353"/>
                </a:solidFill>
                <a:latin typeface="Tahoma"/>
                <a:cs typeface="Tahoma"/>
              </a:rPr>
              <a:t>springs,</a:t>
            </a:r>
            <a:r>
              <a:rPr sz="2000" spc="-110" dirty="0">
                <a:solidFill>
                  <a:srgbClr val="535353"/>
                </a:solidFill>
                <a:latin typeface="Tahoma"/>
                <a:cs typeface="Tahoma"/>
              </a:rPr>
              <a:t> </a:t>
            </a:r>
            <a:r>
              <a:rPr sz="2000" spc="-25" dirty="0">
                <a:solidFill>
                  <a:srgbClr val="535353"/>
                </a:solidFill>
                <a:latin typeface="Tahoma"/>
                <a:cs typeface="Tahoma"/>
              </a:rPr>
              <a:t>and</a:t>
            </a:r>
            <a:r>
              <a:rPr sz="2000" spc="-110" dirty="0">
                <a:solidFill>
                  <a:srgbClr val="535353"/>
                </a:solidFill>
                <a:latin typeface="Tahoma"/>
                <a:cs typeface="Tahoma"/>
              </a:rPr>
              <a:t> </a:t>
            </a:r>
            <a:r>
              <a:rPr sz="2000" spc="-20" dirty="0">
                <a:solidFill>
                  <a:srgbClr val="535353"/>
                </a:solidFill>
                <a:latin typeface="Tahoma"/>
                <a:cs typeface="Tahoma"/>
              </a:rPr>
              <a:t>striking</a:t>
            </a:r>
            <a:r>
              <a:rPr sz="2000" spc="-110" dirty="0">
                <a:solidFill>
                  <a:srgbClr val="535353"/>
                </a:solidFill>
                <a:latin typeface="Tahoma"/>
                <a:cs typeface="Tahoma"/>
              </a:rPr>
              <a:t> </a:t>
            </a:r>
            <a:r>
              <a:rPr sz="2000" spc="-15" dirty="0">
                <a:solidFill>
                  <a:srgbClr val="535353"/>
                </a:solidFill>
                <a:latin typeface="Tahoma"/>
                <a:cs typeface="Tahoma"/>
              </a:rPr>
              <a:t>volcanic</a:t>
            </a:r>
            <a:r>
              <a:rPr sz="2000" spc="-110" dirty="0">
                <a:solidFill>
                  <a:srgbClr val="535353"/>
                </a:solidFill>
                <a:latin typeface="Tahoma"/>
                <a:cs typeface="Tahoma"/>
              </a:rPr>
              <a:t> </a:t>
            </a:r>
            <a:r>
              <a:rPr sz="2000" spc="-25" dirty="0">
                <a:solidFill>
                  <a:srgbClr val="535353"/>
                </a:solidFill>
                <a:latin typeface="Tahoma"/>
                <a:cs typeface="Tahoma"/>
              </a:rPr>
              <a:t>terrain</a:t>
            </a:r>
            <a:r>
              <a:rPr sz="2000" spc="-100" dirty="0">
                <a:solidFill>
                  <a:srgbClr val="535353"/>
                </a:solidFill>
                <a:latin typeface="Tahoma"/>
                <a:cs typeface="Tahoma"/>
              </a:rPr>
              <a:t> </a:t>
            </a:r>
            <a:r>
              <a:rPr sz="2000" spc="-135" dirty="0">
                <a:solidFill>
                  <a:srgbClr val="535353"/>
                </a:solidFill>
                <a:latin typeface="Tahoma"/>
                <a:cs typeface="Tahoma"/>
              </a:rPr>
              <a:t>–</a:t>
            </a:r>
            <a:r>
              <a:rPr sz="2000" spc="-100" dirty="0">
                <a:solidFill>
                  <a:srgbClr val="535353"/>
                </a:solidFill>
                <a:latin typeface="Tahoma"/>
                <a:cs typeface="Tahoma"/>
              </a:rPr>
              <a:t> </a:t>
            </a:r>
            <a:r>
              <a:rPr sz="2000" spc="-30" dirty="0">
                <a:solidFill>
                  <a:srgbClr val="535353"/>
                </a:solidFill>
                <a:latin typeface="Tahoma"/>
                <a:cs typeface="Tahoma"/>
              </a:rPr>
              <a:t>making</a:t>
            </a:r>
            <a:r>
              <a:rPr sz="2000" spc="-100" dirty="0">
                <a:solidFill>
                  <a:srgbClr val="535353"/>
                </a:solidFill>
                <a:latin typeface="Tahoma"/>
                <a:cs typeface="Tahoma"/>
              </a:rPr>
              <a:t> </a:t>
            </a:r>
            <a:r>
              <a:rPr sz="2000" spc="-30" dirty="0">
                <a:solidFill>
                  <a:srgbClr val="535353"/>
                </a:solidFill>
                <a:latin typeface="Tahoma"/>
                <a:cs typeface="Tahoma"/>
              </a:rPr>
              <a:t>the</a:t>
            </a:r>
            <a:r>
              <a:rPr sz="2000" spc="-114" dirty="0">
                <a:solidFill>
                  <a:srgbClr val="535353"/>
                </a:solidFill>
                <a:latin typeface="Tahoma"/>
                <a:cs typeface="Tahoma"/>
              </a:rPr>
              <a:t> </a:t>
            </a:r>
            <a:r>
              <a:rPr sz="2000" spc="-50" dirty="0">
                <a:solidFill>
                  <a:srgbClr val="535353"/>
                </a:solidFill>
                <a:latin typeface="Tahoma"/>
                <a:cs typeface="Tahoma"/>
              </a:rPr>
              <a:t>area</a:t>
            </a:r>
            <a:r>
              <a:rPr sz="2000" spc="-114" dirty="0">
                <a:solidFill>
                  <a:srgbClr val="535353"/>
                </a:solidFill>
                <a:latin typeface="Tahoma"/>
                <a:cs typeface="Tahoma"/>
              </a:rPr>
              <a:t> </a:t>
            </a:r>
            <a:r>
              <a:rPr sz="2000" spc="-45" dirty="0">
                <a:solidFill>
                  <a:srgbClr val="535353"/>
                </a:solidFill>
                <a:latin typeface="Tahoma"/>
                <a:cs typeface="Tahoma"/>
              </a:rPr>
              <a:t>a</a:t>
            </a:r>
            <a:r>
              <a:rPr sz="2000" spc="-100" dirty="0">
                <a:solidFill>
                  <a:srgbClr val="535353"/>
                </a:solidFill>
                <a:latin typeface="Tahoma"/>
                <a:cs typeface="Tahoma"/>
              </a:rPr>
              <a:t> </a:t>
            </a:r>
            <a:r>
              <a:rPr sz="2000" spc="-25" dirty="0">
                <a:solidFill>
                  <a:srgbClr val="535353"/>
                </a:solidFill>
                <a:latin typeface="Tahoma"/>
                <a:cs typeface="Tahoma"/>
              </a:rPr>
              <a:t>hub</a:t>
            </a:r>
            <a:r>
              <a:rPr sz="2000" spc="-114" dirty="0">
                <a:solidFill>
                  <a:srgbClr val="535353"/>
                </a:solidFill>
                <a:latin typeface="Tahoma"/>
                <a:cs typeface="Tahoma"/>
              </a:rPr>
              <a:t> </a:t>
            </a:r>
            <a:r>
              <a:rPr sz="2000" spc="-35" dirty="0">
                <a:solidFill>
                  <a:srgbClr val="535353"/>
                </a:solidFill>
                <a:latin typeface="Tahoma"/>
                <a:cs typeface="Tahoma"/>
              </a:rPr>
              <a:t>for</a:t>
            </a:r>
            <a:r>
              <a:rPr sz="2000" spc="-95" dirty="0">
                <a:solidFill>
                  <a:srgbClr val="535353"/>
                </a:solidFill>
                <a:latin typeface="Tahoma"/>
                <a:cs typeface="Tahoma"/>
              </a:rPr>
              <a:t> </a:t>
            </a:r>
            <a:r>
              <a:rPr sz="2000" spc="-50" dirty="0">
                <a:solidFill>
                  <a:srgbClr val="535353"/>
                </a:solidFill>
                <a:latin typeface="Tahoma"/>
                <a:cs typeface="Tahoma"/>
              </a:rPr>
              <a:t>eco-</a:t>
            </a:r>
            <a:r>
              <a:rPr sz="2000" spc="-30" dirty="0">
                <a:solidFill>
                  <a:srgbClr val="535353"/>
                </a:solidFill>
                <a:latin typeface="Tahoma"/>
                <a:cs typeface="Tahoma"/>
              </a:rPr>
              <a:t>tourism,</a:t>
            </a:r>
            <a:r>
              <a:rPr sz="2000" spc="-110" dirty="0">
                <a:solidFill>
                  <a:srgbClr val="535353"/>
                </a:solidFill>
                <a:latin typeface="Tahoma"/>
                <a:cs typeface="Tahoma"/>
              </a:rPr>
              <a:t> </a:t>
            </a:r>
            <a:r>
              <a:rPr sz="2000" spc="-45" dirty="0">
                <a:solidFill>
                  <a:srgbClr val="535353"/>
                </a:solidFill>
                <a:latin typeface="Tahoma"/>
                <a:cs typeface="Tahoma"/>
              </a:rPr>
              <a:t>nature-</a:t>
            </a:r>
            <a:r>
              <a:rPr sz="2000" spc="-35" dirty="0">
                <a:solidFill>
                  <a:srgbClr val="535353"/>
                </a:solidFill>
                <a:latin typeface="Tahoma"/>
                <a:cs typeface="Tahoma"/>
              </a:rPr>
              <a:t>based</a:t>
            </a:r>
            <a:r>
              <a:rPr sz="2000" spc="-105" dirty="0">
                <a:solidFill>
                  <a:srgbClr val="535353"/>
                </a:solidFill>
                <a:latin typeface="Tahoma"/>
                <a:cs typeface="Tahoma"/>
              </a:rPr>
              <a:t> </a:t>
            </a:r>
            <a:r>
              <a:rPr sz="2000" spc="-30" dirty="0">
                <a:solidFill>
                  <a:srgbClr val="535353"/>
                </a:solidFill>
                <a:latin typeface="Tahoma"/>
                <a:cs typeface="Tahoma"/>
              </a:rPr>
              <a:t>exploration,</a:t>
            </a:r>
            <a:r>
              <a:rPr sz="2000" spc="-20" dirty="0">
                <a:solidFill>
                  <a:srgbClr val="535353"/>
                </a:solidFill>
                <a:latin typeface="Tahoma"/>
                <a:cs typeface="Tahoma"/>
              </a:rPr>
              <a:t> </a:t>
            </a:r>
            <a:r>
              <a:rPr sz="2000" spc="-25" dirty="0">
                <a:solidFill>
                  <a:srgbClr val="535353"/>
                </a:solidFill>
                <a:latin typeface="Tahoma"/>
                <a:cs typeface="Tahoma"/>
              </a:rPr>
              <a:t>and</a:t>
            </a:r>
            <a:r>
              <a:rPr sz="2000" spc="-220" dirty="0">
                <a:solidFill>
                  <a:srgbClr val="535353"/>
                </a:solidFill>
                <a:latin typeface="Tahoma"/>
                <a:cs typeface="Tahoma"/>
              </a:rPr>
              <a:t> </a:t>
            </a:r>
            <a:r>
              <a:rPr sz="2000" spc="-35" dirty="0">
                <a:solidFill>
                  <a:srgbClr val="535353"/>
                </a:solidFill>
                <a:latin typeface="Tahoma"/>
                <a:cs typeface="Tahoma"/>
              </a:rPr>
              <a:t>geothermal</a:t>
            </a:r>
            <a:r>
              <a:rPr sz="2000" spc="-229" dirty="0">
                <a:solidFill>
                  <a:srgbClr val="535353"/>
                </a:solidFill>
                <a:latin typeface="Tahoma"/>
                <a:cs typeface="Tahoma"/>
              </a:rPr>
              <a:t> </a:t>
            </a:r>
            <a:r>
              <a:rPr sz="2000" spc="-45" dirty="0">
                <a:solidFill>
                  <a:srgbClr val="535353"/>
                </a:solidFill>
                <a:latin typeface="Tahoma"/>
                <a:cs typeface="Tahoma"/>
              </a:rPr>
              <a:t>experiences.</a:t>
            </a:r>
            <a:endParaRPr sz="2000">
              <a:latin typeface="Tahoma"/>
              <a:cs typeface="Tahoma"/>
            </a:endParaRPr>
          </a:p>
          <a:p>
            <a:pPr>
              <a:lnSpc>
                <a:spcPct val="100000"/>
              </a:lnSpc>
              <a:spcBef>
                <a:spcPts val="1390"/>
              </a:spcBef>
            </a:pPr>
            <a:endParaRPr sz="2000">
              <a:latin typeface="Tahoma"/>
              <a:cs typeface="Tahoma"/>
            </a:endParaRPr>
          </a:p>
          <a:p>
            <a:pPr marL="12700">
              <a:lnSpc>
                <a:spcPct val="100000"/>
              </a:lnSpc>
              <a:spcBef>
                <a:spcPts val="5"/>
              </a:spcBef>
            </a:pPr>
            <a:r>
              <a:rPr sz="2000" spc="-60" dirty="0">
                <a:solidFill>
                  <a:srgbClr val="535353"/>
                </a:solidFill>
                <a:latin typeface="Tahoma"/>
                <a:cs typeface="Tahoma"/>
              </a:rPr>
              <a:t>Key</a:t>
            </a:r>
            <a:r>
              <a:rPr sz="2000" spc="-195" dirty="0">
                <a:solidFill>
                  <a:srgbClr val="535353"/>
                </a:solidFill>
                <a:latin typeface="Tahoma"/>
                <a:cs typeface="Tahoma"/>
              </a:rPr>
              <a:t> </a:t>
            </a:r>
            <a:r>
              <a:rPr sz="2000" spc="-30" dirty="0">
                <a:solidFill>
                  <a:srgbClr val="535353"/>
                </a:solidFill>
                <a:latin typeface="Tahoma"/>
                <a:cs typeface="Tahoma"/>
              </a:rPr>
              <a:t>geothermal</a:t>
            </a:r>
            <a:r>
              <a:rPr sz="2000" spc="-210" dirty="0">
                <a:solidFill>
                  <a:srgbClr val="535353"/>
                </a:solidFill>
                <a:latin typeface="Tahoma"/>
                <a:cs typeface="Tahoma"/>
              </a:rPr>
              <a:t> </a:t>
            </a:r>
            <a:r>
              <a:rPr sz="2000" spc="-35" dirty="0">
                <a:solidFill>
                  <a:srgbClr val="535353"/>
                </a:solidFill>
                <a:latin typeface="Tahoma"/>
                <a:cs typeface="Tahoma"/>
              </a:rPr>
              <a:t>highlights</a:t>
            </a:r>
            <a:r>
              <a:rPr sz="2000" spc="-204" dirty="0">
                <a:solidFill>
                  <a:srgbClr val="535353"/>
                </a:solidFill>
                <a:latin typeface="Tahoma"/>
                <a:cs typeface="Tahoma"/>
              </a:rPr>
              <a:t> </a:t>
            </a:r>
            <a:r>
              <a:rPr sz="2000" spc="-40" dirty="0">
                <a:solidFill>
                  <a:srgbClr val="535353"/>
                </a:solidFill>
                <a:latin typeface="Tahoma"/>
                <a:cs typeface="Tahoma"/>
              </a:rPr>
              <a:t>of</a:t>
            </a:r>
            <a:r>
              <a:rPr sz="2000" spc="-200" dirty="0">
                <a:solidFill>
                  <a:srgbClr val="535353"/>
                </a:solidFill>
                <a:latin typeface="Tahoma"/>
                <a:cs typeface="Tahoma"/>
              </a:rPr>
              <a:t> </a:t>
            </a:r>
            <a:r>
              <a:rPr sz="2000" spc="-35" dirty="0">
                <a:solidFill>
                  <a:srgbClr val="535353"/>
                </a:solidFill>
                <a:latin typeface="Tahoma"/>
                <a:cs typeface="Tahoma"/>
              </a:rPr>
              <a:t>the</a:t>
            </a:r>
            <a:r>
              <a:rPr sz="2000" spc="-200" dirty="0">
                <a:solidFill>
                  <a:srgbClr val="535353"/>
                </a:solidFill>
                <a:latin typeface="Tahoma"/>
                <a:cs typeface="Tahoma"/>
              </a:rPr>
              <a:t> </a:t>
            </a:r>
            <a:r>
              <a:rPr sz="2000" spc="-35" dirty="0">
                <a:solidFill>
                  <a:srgbClr val="535353"/>
                </a:solidFill>
                <a:latin typeface="Tahoma"/>
                <a:cs typeface="Tahoma"/>
              </a:rPr>
              <a:t>region</a:t>
            </a:r>
            <a:r>
              <a:rPr sz="2000" spc="-200" dirty="0">
                <a:solidFill>
                  <a:srgbClr val="535353"/>
                </a:solidFill>
                <a:latin typeface="Tahoma"/>
                <a:cs typeface="Tahoma"/>
              </a:rPr>
              <a:t> </a:t>
            </a:r>
            <a:r>
              <a:rPr sz="2000" spc="-10" dirty="0">
                <a:solidFill>
                  <a:srgbClr val="535353"/>
                </a:solidFill>
                <a:latin typeface="Tahoma"/>
                <a:cs typeface="Tahoma"/>
              </a:rPr>
              <a:t>includes:</a:t>
            </a:r>
            <a:endParaRPr sz="2000">
              <a:latin typeface="Tahoma"/>
              <a:cs typeface="Tahoma"/>
            </a:endParaRPr>
          </a:p>
          <a:p>
            <a:pPr marL="17145">
              <a:lnSpc>
                <a:spcPct val="100000"/>
              </a:lnSpc>
              <a:spcBef>
                <a:spcPts val="2125"/>
              </a:spcBef>
            </a:pPr>
            <a:r>
              <a:rPr sz="1900" b="1" dirty="0">
                <a:solidFill>
                  <a:srgbClr val="C3A12D"/>
                </a:solidFill>
                <a:latin typeface="Cambria"/>
                <a:cs typeface="Cambria"/>
              </a:rPr>
              <a:t>Wairakei</a:t>
            </a:r>
            <a:r>
              <a:rPr sz="1900" b="1" spc="40" dirty="0">
                <a:solidFill>
                  <a:srgbClr val="C3A12D"/>
                </a:solidFill>
                <a:latin typeface="Cambria"/>
                <a:cs typeface="Cambria"/>
              </a:rPr>
              <a:t> </a:t>
            </a:r>
            <a:r>
              <a:rPr sz="1900" b="1" spc="-25" dirty="0">
                <a:solidFill>
                  <a:srgbClr val="C3A12D"/>
                </a:solidFill>
                <a:latin typeface="Cambria"/>
                <a:cs typeface="Cambria"/>
              </a:rPr>
              <a:t>Terraces</a:t>
            </a:r>
            <a:r>
              <a:rPr sz="1900" b="1" spc="55" dirty="0">
                <a:solidFill>
                  <a:srgbClr val="C3A12D"/>
                </a:solidFill>
                <a:latin typeface="Cambria"/>
                <a:cs typeface="Cambria"/>
              </a:rPr>
              <a:t> </a:t>
            </a:r>
            <a:r>
              <a:rPr sz="1900" b="1" spc="140" dirty="0">
                <a:solidFill>
                  <a:srgbClr val="C3A12D"/>
                </a:solidFill>
                <a:latin typeface="Cambria"/>
                <a:cs typeface="Cambria"/>
              </a:rPr>
              <a:t>&amp;</a:t>
            </a:r>
            <a:r>
              <a:rPr sz="1900" b="1" spc="80" dirty="0">
                <a:solidFill>
                  <a:srgbClr val="C3A12D"/>
                </a:solidFill>
                <a:latin typeface="Cambria"/>
                <a:cs typeface="Cambria"/>
              </a:rPr>
              <a:t> </a:t>
            </a:r>
            <a:r>
              <a:rPr sz="1900" b="1" dirty="0">
                <a:solidFill>
                  <a:srgbClr val="C3A12D"/>
                </a:solidFill>
                <a:latin typeface="Cambria"/>
                <a:cs typeface="Cambria"/>
              </a:rPr>
              <a:t>Thermal</a:t>
            </a:r>
            <a:r>
              <a:rPr sz="1900" b="1" spc="55" dirty="0">
                <a:solidFill>
                  <a:srgbClr val="C3A12D"/>
                </a:solidFill>
                <a:latin typeface="Cambria"/>
                <a:cs typeface="Cambria"/>
              </a:rPr>
              <a:t> </a:t>
            </a:r>
            <a:r>
              <a:rPr sz="1900" b="1" dirty="0">
                <a:solidFill>
                  <a:srgbClr val="C3A12D"/>
                </a:solidFill>
                <a:latin typeface="Cambria"/>
                <a:cs typeface="Cambria"/>
              </a:rPr>
              <a:t>Valley</a:t>
            </a:r>
            <a:r>
              <a:rPr sz="1900" b="1" spc="65" dirty="0">
                <a:solidFill>
                  <a:srgbClr val="C3A12D"/>
                </a:solidFill>
                <a:latin typeface="Cambria"/>
                <a:cs typeface="Cambria"/>
              </a:rPr>
              <a:t> </a:t>
            </a:r>
            <a:r>
              <a:rPr sz="2000" i="1" dirty="0">
                <a:solidFill>
                  <a:srgbClr val="C3A12D"/>
                </a:solidFill>
                <a:latin typeface="Cambria"/>
                <a:cs typeface="Cambria"/>
              </a:rPr>
              <a:t>(500m</a:t>
            </a:r>
            <a:r>
              <a:rPr sz="2000" i="1" spc="70" dirty="0">
                <a:solidFill>
                  <a:srgbClr val="C3A12D"/>
                </a:solidFill>
                <a:latin typeface="Cambria"/>
                <a:cs typeface="Cambria"/>
              </a:rPr>
              <a:t> </a:t>
            </a:r>
            <a:r>
              <a:rPr sz="2000" i="1" dirty="0">
                <a:solidFill>
                  <a:srgbClr val="C3A12D"/>
                </a:solidFill>
                <a:latin typeface="Cambria"/>
                <a:cs typeface="Cambria"/>
              </a:rPr>
              <a:t>from</a:t>
            </a:r>
            <a:r>
              <a:rPr sz="2000" i="1" spc="55" dirty="0">
                <a:solidFill>
                  <a:srgbClr val="C3A12D"/>
                </a:solidFill>
                <a:latin typeface="Cambria"/>
                <a:cs typeface="Cambria"/>
              </a:rPr>
              <a:t> </a:t>
            </a:r>
            <a:r>
              <a:rPr sz="2000" i="1" spc="-10" dirty="0">
                <a:solidFill>
                  <a:srgbClr val="C3A12D"/>
                </a:solidFill>
                <a:latin typeface="Cambria"/>
                <a:cs typeface="Cambria"/>
              </a:rPr>
              <a:t>Resort)</a:t>
            </a:r>
            <a:endParaRPr sz="2000">
              <a:latin typeface="Cambria"/>
              <a:cs typeface="Cambria"/>
            </a:endParaRPr>
          </a:p>
          <a:p>
            <a:pPr marL="17145" marR="8890" indent="66675">
              <a:lnSpc>
                <a:spcPts val="3110"/>
              </a:lnSpc>
              <a:spcBef>
                <a:spcPts val="210"/>
              </a:spcBef>
            </a:pPr>
            <a:r>
              <a:rPr sz="2000" i="1" spc="-210" dirty="0">
                <a:solidFill>
                  <a:srgbClr val="535353"/>
                </a:solidFill>
                <a:latin typeface="Verdana"/>
                <a:cs typeface="Verdana"/>
              </a:rPr>
              <a:t>Combining</a:t>
            </a:r>
            <a:r>
              <a:rPr sz="2000" i="1" spc="-35" dirty="0">
                <a:solidFill>
                  <a:srgbClr val="535353"/>
                </a:solidFill>
                <a:latin typeface="Verdana"/>
                <a:cs typeface="Verdana"/>
              </a:rPr>
              <a:t> </a:t>
            </a:r>
            <a:r>
              <a:rPr sz="2000" i="1" spc="-175" dirty="0">
                <a:solidFill>
                  <a:srgbClr val="535353"/>
                </a:solidFill>
                <a:latin typeface="Verdana"/>
                <a:cs typeface="Verdana"/>
              </a:rPr>
              <a:t>Māori</a:t>
            </a:r>
            <a:r>
              <a:rPr sz="2000" i="1" spc="-20" dirty="0">
                <a:solidFill>
                  <a:srgbClr val="535353"/>
                </a:solidFill>
                <a:latin typeface="Verdana"/>
                <a:cs typeface="Verdana"/>
              </a:rPr>
              <a:t> </a:t>
            </a:r>
            <a:r>
              <a:rPr sz="2000" i="1" spc="-175" dirty="0">
                <a:solidFill>
                  <a:srgbClr val="535353"/>
                </a:solidFill>
                <a:latin typeface="Verdana"/>
                <a:cs typeface="Verdana"/>
              </a:rPr>
              <a:t>culture</a:t>
            </a:r>
            <a:r>
              <a:rPr sz="2000" i="1" spc="-30" dirty="0">
                <a:solidFill>
                  <a:srgbClr val="535353"/>
                </a:solidFill>
                <a:latin typeface="Verdana"/>
                <a:cs typeface="Verdana"/>
              </a:rPr>
              <a:t> </a:t>
            </a:r>
            <a:r>
              <a:rPr sz="2000" i="1" spc="-180" dirty="0">
                <a:solidFill>
                  <a:srgbClr val="535353"/>
                </a:solidFill>
                <a:latin typeface="Verdana"/>
                <a:cs typeface="Verdana"/>
              </a:rPr>
              <a:t>with</a:t>
            </a:r>
            <a:r>
              <a:rPr sz="2000" i="1" spc="-25" dirty="0">
                <a:solidFill>
                  <a:srgbClr val="535353"/>
                </a:solidFill>
                <a:latin typeface="Verdana"/>
                <a:cs typeface="Verdana"/>
              </a:rPr>
              <a:t> </a:t>
            </a:r>
            <a:r>
              <a:rPr sz="2000" i="1" spc="-160" dirty="0">
                <a:solidFill>
                  <a:srgbClr val="535353"/>
                </a:solidFill>
                <a:latin typeface="Verdana"/>
                <a:cs typeface="Verdana"/>
              </a:rPr>
              <a:t>natural</a:t>
            </a:r>
            <a:r>
              <a:rPr sz="2000" i="1" spc="-25" dirty="0">
                <a:solidFill>
                  <a:srgbClr val="535353"/>
                </a:solidFill>
                <a:latin typeface="Verdana"/>
                <a:cs typeface="Verdana"/>
              </a:rPr>
              <a:t> </a:t>
            </a:r>
            <a:r>
              <a:rPr sz="2000" i="1" spc="-200" dirty="0">
                <a:solidFill>
                  <a:srgbClr val="535353"/>
                </a:solidFill>
                <a:latin typeface="Verdana"/>
                <a:cs typeface="Verdana"/>
              </a:rPr>
              <a:t>geothermal</a:t>
            </a:r>
            <a:r>
              <a:rPr sz="2000" i="1" spc="-25" dirty="0">
                <a:solidFill>
                  <a:srgbClr val="535353"/>
                </a:solidFill>
                <a:latin typeface="Verdana"/>
                <a:cs typeface="Verdana"/>
              </a:rPr>
              <a:t> </a:t>
            </a:r>
            <a:r>
              <a:rPr sz="2000" i="1" spc="-215" dirty="0">
                <a:solidFill>
                  <a:srgbClr val="535353"/>
                </a:solidFill>
                <a:latin typeface="Verdana"/>
                <a:cs typeface="Verdana"/>
              </a:rPr>
              <a:t>wonders,</a:t>
            </a:r>
            <a:r>
              <a:rPr sz="2000" i="1" spc="-30" dirty="0">
                <a:solidFill>
                  <a:srgbClr val="535353"/>
                </a:solidFill>
                <a:latin typeface="Verdana"/>
                <a:cs typeface="Verdana"/>
              </a:rPr>
              <a:t> </a:t>
            </a:r>
            <a:r>
              <a:rPr sz="2000" i="1" spc="-200" dirty="0">
                <a:solidFill>
                  <a:srgbClr val="535353"/>
                </a:solidFill>
                <a:latin typeface="Verdana"/>
                <a:cs typeface="Verdana"/>
              </a:rPr>
              <a:t>the</a:t>
            </a:r>
            <a:r>
              <a:rPr sz="2000" i="1" spc="-15" dirty="0">
                <a:solidFill>
                  <a:srgbClr val="535353"/>
                </a:solidFill>
                <a:latin typeface="Verdana"/>
                <a:cs typeface="Verdana"/>
              </a:rPr>
              <a:t> </a:t>
            </a:r>
            <a:r>
              <a:rPr sz="2000" i="1" spc="-190" dirty="0">
                <a:solidFill>
                  <a:srgbClr val="535353"/>
                </a:solidFill>
                <a:latin typeface="Verdana"/>
                <a:cs typeface="Verdana"/>
              </a:rPr>
              <a:t>terraces</a:t>
            </a:r>
            <a:r>
              <a:rPr sz="2000" i="1" spc="-40" dirty="0">
                <a:solidFill>
                  <a:srgbClr val="535353"/>
                </a:solidFill>
                <a:latin typeface="Verdana"/>
                <a:cs typeface="Verdana"/>
              </a:rPr>
              <a:t> </a:t>
            </a:r>
            <a:r>
              <a:rPr sz="2000" i="1" spc="-180" dirty="0">
                <a:solidFill>
                  <a:srgbClr val="535353"/>
                </a:solidFill>
                <a:latin typeface="Verdana"/>
                <a:cs typeface="Verdana"/>
              </a:rPr>
              <a:t>offer</a:t>
            </a:r>
            <a:r>
              <a:rPr sz="2000" i="1" spc="-25" dirty="0">
                <a:solidFill>
                  <a:srgbClr val="535353"/>
                </a:solidFill>
                <a:latin typeface="Verdana"/>
                <a:cs typeface="Verdana"/>
              </a:rPr>
              <a:t> </a:t>
            </a:r>
            <a:r>
              <a:rPr sz="2000" i="1" spc="-180" dirty="0">
                <a:solidFill>
                  <a:srgbClr val="535353"/>
                </a:solidFill>
                <a:latin typeface="Verdana"/>
                <a:cs typeface="Verdana"/>
              </a:rPr>
              <a:t>therapeutic</a:t>
            </a:r>
            <a:r>
              <a:rPr sz="2000" i="1" spc="-20" dirty="0">
                <a:solidFill>
                  <a:srgbClr val="535353"/>
                </a:solidFill>
                <a:latin typeface="Verdana"/>
                <a:cs typeface="Verdana"/>
              </a:rPr>
              <a:t> </a:t>
            </a:r>
            <a:r>
              <a:rPr sz="2000" i="1" spc="-190" dirty="0">
                <a:solidFill>
                  <a:srgbClr val="535353"/>
                </a:solidFill>
                <a:latin typeface="Verdana"/>
                <a:cs typeface="Verdana"/>
              </a:rPr>
              <a:t>hot</a:t>
            </a:r>
            <a:r>
              <a:rPr sz="2000" i="1" spc="-25" dirty="0">
                <a:solidFill>
                  <a:srgbClr val="535353"/>
                </a:solidFill>
                <a:latin typeface="Verdana"/>
                <a:cs typeface="Verdana"/>
              </a:rPr>
              <a:t> </a:t>
            </a:r>
            <a:r>
              <a:rPr sz="2000" i="1" spc="-85" dirty="0">
                <a:solidFill>
                  <a:srgbClr val="535353"/>
                </a:solidFill>
                <a:latin typeface="Verdana"/>
                <a:cs typeface="Verdana"/>
              </a:rPr>
              <a:t>pools </a:t>
            </a:r>
            <a:r>
              <a:rPr sz="2000" i="1" spc="-175" dirty="0">
                <a:solidFill>
                  <a:srgbClr val="535353"/>
                </a:solidFill>
                <a:latin typeface="Verdana"/>
                <a:cs typeface="Verdana"/>
              </a:rPr>
              <a:t>and</a:t>
            </a:r>
            <a:r>
              <a:rPr sz="2000" i="1" spc="-285" dirty="0">
                <a:solidFill>
                  <a:srgbClr val="535353"/>
                </a:solidFill>
                <a:latin typeface="Verdana"/>
                <a:cs typeface="Verdana"/>
              </a:rPr>
              <a:t> </a:t>
            </a:r>
            <a:r>
              <a:rPr sz="2000" i="1" spc="-185" dirty="0">
                <a:solidFill>
                  <a:srgbClr val="535353"/>
                </a:solidFill>
                <a:latin typeface="Verdana"/>
                <a:cs typeface="Verdana"/>
              </a:rPr>
              <a:t>guided</a:t>
            </a:r>
            <a:r>
              <a:rPr sz="2000" i="1" spc="-280" dirty="0">
                <a:solidFill>
                  <a:srgbClr val="535353"/>
                </a:solidFill>
                <a:latin typeface="Verdana"/>
                <a:cs typeface="Verdana"/>
              </a:rPr>
              <a:t> </a:t>
            </a:r>
            <a:r>
              <a:rPr sz="2000" i="1" spc="-195" dirty="0">
                <a:solidFill>
                  <a:srgbClr val="535353"/>
                </a:solidFill>
                <a:latin typeface="Verdana"/>
                <a:cs typeface="Verdana"/>
              </a:rPr>
              <a:t>tours</a:t>
            </a:r>
            <a:r>
              <a:rPr sz="2000" i="1" spc="-285" dirty="0">
                <a:solidFill>
                  <a:srgbClr val="535353"/>
                </a:solidFill>
                <a:latin typeface="Verdana"/>
                <a:cs typeface="Verdana"/>
              </a:rPr>
              <a:t> </a:t>
            </a:r>
            <a:r>
              <a:rPr sz="2000" i="1" spc="-165" dirty="0">
                <a:solidFill>
                  <a:srgbClr val="535353"/>
                </a:solidFill>
                <a:latin typeface="Verdana"/>
                <a:cs typeface="Verdana"/>
              </a:rPr>
              <a:t>highlighting</a:t>
            </a:r>
            <a:r>
              <a:rPr sz="2000" i="1" spc="-305" dirty="0">
                <a:solidFill>
                  <a:srgbClr val="535353"/>
                </a:solidFill>
                <a:latin typeface="Verdana"/>
                <a:cs typeface="Verdana"/>
              </a:rPr>
              <a:t> </a:t>
            </a:r>
            <a:r>
              <a:rPr sz="2000" i="1" spc="-200" dirty="0">
                <a:solidFill>
                  <a:srgbClr val="535353"/>
                </a:solidFill>
                <a:latin typeface="Verdana"/>
                <a:cs typeface="Verdana"/>
              </a:rPr>
              <a:t>the</a:t>
            </a:r>
            <a:r>
              <a:rPr sz="2000" i="1" spc="-280" dirty="0">
                <a:solidFill>
                  <a:srgbClr val="535353"/>
                </a:solidFill>
                <a:latin typeface="Verdana"/>
                <a:cs typeface="Verdana"/>
              </a:rPr>
              <a:t> </a:t>
            </a:r>
            <a:r>
              <a:rPr sz="2000" i="1" spc="-200" dirty="0">
                <a:solidFill>
                  <a:srgbClr val="535353"/>
                </a:solidFill>
                <a:latin typeface="Verdana"/>
                <a:cs typeface="Verdana"/>
              </a:rPr>
              <a:t>geothermal</a:t>
            </a:r>
            <a:r>
              <a:rPr sz="2000" i="1" spc="-295" dirty="0">
                <a:solidFill>
                  <a:srgbClr val="535353"/>
                </a:solidFill>
                <a:latin typeface="Verdana"/>
                <a:cs typeface="Verdana"/>
              </a:rPr>
              <a:t> </a:t>
            </a:r>
            <a:r>
              <a:rPr sz="2000" i="1" spc="-180" dirty="0">
                <a:solidFill>
                  <a:srgbClr val="535353"/>
                </a:solidFill>
                <a:latin typeface="Verdana"/>
                <a:cs typeface="Verdana"/>
              </a:rPr>
              <a:t>and</a:t>
            </a:r>
            <a:r>
              <a:rPr sz="2000" i="1" spc="-285" dirty="0">
                <a:solidFill>
                  <a:srgbClr val="535353"/>
                </a:solidFill>
                <a:latin typeface="Verdana"/>
                <a:cs typeface="Verdana"/>
              </a:rPr>
              <a:t> </a:t>
            </a:r>
            <a:r>
              <a:rPr sz="2000" i="1" spc="-155" dirty="0">
                <a:solidFill>
                  <a:srgbClr val="535353"/>
                </a:solidFill>
                <a:latin typeface="Verdana"/>
                <a:cs typeface="Verdana"/>
              </a:rPr>
              <a:t>cultural</a:t>
            </a:r>
            <a:r>
              <a:rPr sz="2000" i="1" spc="-270" dirty="0">
                <a:solidFill>
                  <a:srgbClr val="535353"/>
                </a:solidFill>
                <a:latin typeface="Verdana"/>
                <a:cs typeface="Verdana"/>
              </a:rPr>
              <a:t> </a:t>
            </a:r>
            <a:r>
              <a:rPr sz="2000" i="1" spc="-200" dirty="0">
                <a:solidFill>
                  <a:srgbClr val="535353"/>
                </a:solidFill>
                <a:latin typeface="Verdana"/>
                <a:cs typeface="Verdana"/>
              </a:rPr>
              <a:t>history</a:t>
            </a:r>
            <a:r>
              <a:rPr sz="2000" i="1" spc="-285" dirty="0">
                <a:solidFill>
                  <a:srgbClr val="535353"/>
                </a:solidFill>
                <a:latin typeface="Verdana"/>
                <a:cs typeface="Verdana"/>
              </a:rPr>
              <a:t> </a:t>
            </a:r>
            <a:r>
              <a:rPr sz="2000" i="1" spc="-170" dirty="0">
                <a:solidFill>
                  <a:srgbClr val="535353"/>
                </a:solidFill>
                <a:latin typeface="Verdana"/>
                <a:cs typeface="Verdana"/>
              </a:rPr>
              <a:t>of</a:t>
            </a:r>
            <a:r>
              <a:rPr sz="2000" i="1" spc="-295" dirty="0">
                <a:solidFill>
                  <a:srgbClr val="535353"/>
                </a:solidFill>
                <a:latin typeface="Verdana"/>
                <a:cs typeface="Verdana"/>
              </a:rPr>
              <a:t> </a:t>
            </a:r>
            <a:r>
              <a:rPr sz="2000" i="1" spc="-200" dirty="0">
                <a:solidFill>
                  <a:srgbClr val="535353"/>
                </a:solidFill>
                <a:latin typeface="Verdana"/>
                <a:cs typeface="Verdana"/>
              </a:rPr>
              <a:t>the</a:t>
            </a:r>
            <a:r>
              <a:rPr sz="2000" i="1" spc="-285" dirty="0">
                <a:solidFill>
                  <a:srgbClr val="535353"/>
                </a:solidFill>
                <a:latin typeface="Verdana"/>
                <a:cs typeface="Verdana"/>
              </a:rPr>
              <a:t> </a:t>
            </a:r>
            <a:r>
              <a:rPr sz="2000" i="1" spc="-10" dirty="0">
                <a:solidFill>
                  <a:srgbClr val="535353"/>
                </a:solidFill>
                <a:latin typeface="Verdana"/>
                <a:cs typeface="Verdana"/>
              </a:rPr>
              <a:t>area.</a:t>
            </a:r>
            <a:endParaRPr sz="2000">
              <a:latin typeface="Verdana"/>
              <a:cs typeface="Verdana"/>
            </a:endParaRPr>
          </a:p>
          <a:p>
            <a:pPr>
              <a:lnSpc>
                <a:spcPct val="100000"/>
              </a:lnSpc>
              <a:spcBef>
                <a:spcPts val="1040"/>
              </a:spcBef>
            </a:pPr>
            <a:endParaRPr sz="2000">
              <a:latin typeface="Verdana"/>
              <a:cs typeface="Verdana"/>
            </a:endParaRPr>
          </a:p>
          <a:p>
            <a:pPr marL="17145">
              <a:lnSpc>
                <a:spcPct val="100000"/>
              </a:lnSpc>
            </a:pPr>
            <a:r>
              <a:rPr sz="2000" b="1" dirty="0">
                <a:solidFill>
                  <a:srgbClr val="C3A12D"/>
                </a:solidFill>
                <a:latin typeface="Cambria"/>
                <a:cs typeface="Cambria"/>
              </a:rPr>
              <a:t>Craters</a:t>
            </a:r>
            <a:r>
              <a:rPr sz="2000" b="1" spc="160" dirty="0">
                <a:solidFill>
                  <a:srgbClr val="C3A12D"/>
                </a:solidFill>
                <a:latin typeface="Cambria"/>
                <a:cs typeface="Cambria"/>
              </a:rPr>
              <a:t> </a:t>
            </a:r>
            <a:r>
              <a:rPr sz="2000" b="1" dirty="0">
                <a:solidFill>
                  <a:srgbClr val="C3A12D"/>
                </a:solidFill>
                <a:latin typeface="Cambria"/>
                <a:cs typeface="Cambria"/>
              </a:rPr>
              <a:t>of</a:t>
            </a:r>
            <a:r>
              <a:rPr sz="2000" b="1" spc="190" dirty="0">
                <a:solidFill>
                  <a:srgbClr val="C3A12D"/>
                </a:solidFill>
                <a:latin typeface="Cambria"/>
                <a:cs typeface="Cambria"/>
              </a:rPr>
              <a:t> </a:t>
            </a:r>
            <a:r>
              <a:rPr sz="2000" b="1" dirty="0">
                <a:solidFill>
                  <a:srgbClr val="C3A12D"/>
                </a:solidFill>
                <a:latin typeface="Cambria"/>
                <a:cs typeface="Cambria"/>
              </a:rPr>
              <a:t>the</a:t>
            </a:r>
            <a:r>
              <a:rPr sz="2000" b="1" spc="180" dirty="0">
                <a:solidFill>
                  <a:srgbClr val="C3A12D"/>
                </a:solidFill>
                <a:latin typeface="Cambria"/>
                <a:cs typeface="Cambria"/>
              </a:rPr>
              <a:t> </a:t>
            </a:r>
            <a:r>
              <a:rPr sz="2000" b="1" dirty="0">
                <a:solidFill>
                  <a:srgbClr val="C3A12D"/>
                </a:solidFill>
                <a:latin typeface="Cambria"/>
                <a:cs typeface="Cambria"/>
              </a:rPr>
              <a:t>Moon</a:t>
            </a:r>
            <a:r>
              <a:rPr sz="2000" b="1" spc="180" dirty="0">
                <a:solidFill>
                  <a:srgbClr val="C3A12D"/>
                </a:solidFill>
                <a:latin typeface="Cambria"/>
                <a:cs typeface="Cambria"/>
              </a:rPr>
              <a:t> </a:t>
            </a:r>
            <a:r>
              <a:rPr sz="2100" i="1" dirty="0">
                <a:solidFill>
                  <a:srgbClr val="C3A12D"/>
                </a:solidFill>
                <a:latin typeface="Cambria"/>
                <a:cs typeface="Cambria"/>
              </a:rPr>
              <a:t>(3.5km</a:t>
            </a:r>
            <a:r>
              <a:rPr sz="2100" i="1" spc="150" dirty="0">
                <a:solidFill>
                  <a:srgbClr val="C3A12D"/>
                </a:solidFill>
                <a:latin typeface="Cambria"/>
                <a:cs typeface="Cambria"/>
              </a:rPr>
              <a:t> </a:t>
            </a:r>
            <a:r>
              <a:rPr sz="2100" i="1" dirty="0">
                <a:solidFill>
                  <a:srgbClr val="C3A12D"/>
                </a:solidFill>
                <a:latin typeface="Cambria"/>
                <a:cs typeface="Cambria"/>
              </a:rPr>
              <a:t>from</a:t>
            </a:r>
            <a:r>
              <a:rPr sz="2100" i="1" spc="150"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17145" marR="5080">
              <a:lnSpc>
                <a:spcPts val="3100"/>
              </a:lnSpc>
              <a:spcBef>
                <a:spcPts val="209"/>
              </a:spcBef>
            </a:pPr>
            <a:r>
              <a:rPr sz="2000" i="1" spc="-150" dirty="0">
                <a:solidFill>
                  <a:srgbClr val="535353"/>
                </a:solidFill>
                <a:latin typeface="Verdana"/>
                <a:cs typeface="Verdana"/>
              </a:rPr>
              <a:t>Just</a:t>
            </a:r>
            <a:r>
              <a:rPr sz="2000" i="1" spc="-114" dirty="0">
                <a:solidFill>
                  <a:srgbClr val="535353"/>
                </a:solidFill>
                <a:latin typeface="Verdana"/>
                <a:cs typeface="Verdana"/>
              </a:rPr>
              <a:t> </a:t>
            </a:r>
            <a:r>
              <a:rPr sz="2000" i="1" spc="-140" dirty="0">
                <a:solidFill>
                  <a:srgbClr val="535353"/>
                </a:solidFill>
                <a:latin typeface="Verdana"/>
                <a:cs typeface="Verdana"/>
              </a:rPr>
              <a:t>a</a:t>
            </a:r>
            <a:r>
              <a:rPr sz="2000" i="1" spc="-105" dirty="0">
                <a:solidFill>
                  <a:srgbClr val="535353"/>
                </a:solidFill>
                <a:latin typeface="Verdana"/>
                <a:cs typeface="Verdana"/>
              </a:rPr>
              <a:t> </a:t>
            </a:r>
            <a:r>
              <a:rPr sz="2000" i="1" spc="-204" dirty="0">
                <a:solidFill>
                  <a:srgbClr val="535353"/>
                </a:solidFill>
                <a:latin typeface="Verdana"/>
                <a:cs typeface="Verdana"/>
              </a:rPr>
              <a:t>few</a:t>
            </a:r>
            <a:r>
              <a:rPr sz="2000" i="1" spc="-114" dirty="0">
                <a:solidFill>
                  <a:srgbClr val="535353"/>
                </a:solidFill>
                <a:latin typeface="Verdana"/>
                <a:cs typeface="Verdana"/>
              </a:rPr>
              <a:t> </a:t>
            </a:r>
            <a:r>
              <a:rPr sz="2000" i="1" spc="-215" dirty="0">
                <a:solidFill>
                  <a:srgbClr val="535353"/>
                </a:solidFill>
                <a:latin typeface="Verdana"/>
                <a:cs typeface="Verdana"/>
              </a:rPr>
              <a:t>minutes</a:t>
            </a:r>
            <a:r>
              <a:rPr sz="2000" i="1" spc="-105" dirty="0">
                <a:solidFill>
                  <a:srgbClr val="535353"/>
                </a:solidFill>
                <a:latin typeface="Verdana"/>
                <a:cs typeface="Verdana"/>
              </a:rPr>
              <a:t> </a:t>
            </a:r>
            <a:r>
              <a:rPr sz="2000" i="1" spc="-220" dirty="0">
                <a:solidFill>
                  <a:srgbClr val="535353"/>
                </a:solidFill>
                <a:latin typeface="Verdana"/>
                <a:cs typeface="Verdana"/>
              </a:rPr>
              <a:t>from</a:t>
            </a:r>
            <a:r>
              <a:rPr sz="2000" i="1" spc="-114" dirty="0">
                <a:solidFill>
                  <a:srgbClr val="535353"/>
                </a:solidFill>
                <a:latin typeface="Verdana"/>
                <a:cs typeface="Verdana"/>
              </a:rPr>
              <a:t> </a:t>
            </a:r>
            <a:r>
              <a:rPr sz="2000" i="1" spc="-200" dirty="0">
                <a:solidFill>
                  <a:srgbClr val="535353"/>
                </a:solidFill>
                <a:latin typeface="Verdana"/>
                <a:cs typeface="Verdana"/>
              </a:rPr>
              <a:t>the</a:t>
            </a:r>
            <a:r>
              <a:rPr sz="2000" i="1" spc="-125" dirty="0">
                <a:solidFill>
                  <a:srgbClr val="535353"/>
                </a:solidFill>
                <a:latin typeface="Verdana"/>
                <a:cs typeface="Verdana"/>
              </a:rPr>
              <a:t> </a:t>
            </a:r>
            <a:r>
              <a:rPr sz="2000" i="1" spc="-204" dirty="0">
                <a:solidFill>
                  <a:srgbClr val="535353"/>
                </a:solidFill>
                <a:latin typeface="Verdana"/>
                <a:cs typeface="Verdana"/>
              </a:rPr>
              <a:t>resort,</a:t>
            </a:r>
            <a:r>
              <a:rPr sz="2000" i="1" spc="-120" dirty="0">
                <a:solidFill>
                  <a:srgbClr val="535353"/>
                </a:solidFill>
                <a:latin typeface="Verdana"/>
                <a:cs typeface="Verdana"/>
              </a:rPr>
              <a:t> </a:t>
            </a:r>
            <a:r>
              <a:rPr sz="2000" i="1" spc="-180" dirty="0">
                <a:solidFill>
                  <a:srgbClr val="535353"/>
                </a:solidFill>
                <a:latin typeface="Verdana"/>
                <a:cs typeface="Verdana"/>
              </a:rPr>
              <a:t>this</a:t>
            </a:r>
            <a:r>
              <a:rPr sz="2000" i="1" spc="-105" dirty="0">
                <a:solidFill>
                  <a:srgbClr val="535353"/>
                </a:solidFill>
                <a:latin typeface="Verdana"/>
                <a:cs typeface="Verdana"/>
              </a:rPr>
              <a:t> </a:t>
            </a:r>
            <a:r>
              <a:rPr sz="2000" i="1" spc="-175" dirty="0">
                <a:solidFill>
                  <a:srgbClr val="535353"/>
                </a:solidFill>
                <a:latin typeface="Verdana"/>
                <a:cs typeface="Verdana"/>
              </a:rPr>
              <a:t>accessible</a:t>
            </a:r>
            <a:r>
              <a:rPr sz="2000" i="1" spc="-105" dirty="0">
                <a:solidFill>
                  <a:srgbClr val="535353"/>
                </a:solidFill>
                <a:latin typeface="Verdana"/>
                <a:cs typeface="Verdana"/>
              </a:rPr>
              <a:t> </a:t>
            </a:r>
            <a:r>
              <a:rPr sz="2000" i="1" spc="-200" dirty="0">
                <a:solidFill>
                  <a:srgbClr val="535353"/>
                </a:solidFill>
                <a:latin typeface="Verdana"/>
                <a:cs typeface="Verdana"/>
              </a:rPr>
              <a:t>geothermal</a:t>
            </a:r>
            <a:r>
              <a:rPr sz="2000" i="1" spc="-110" dirty="0">
                <a:solidFill>
                  <a:srgbClr val="535353"/>
                </a:solidFill>
                <a:latin typeface="Verdana"/>
                <a:cs typeface="Verdana"/>
              </a:rPr>
              <a:t> </a:t>
            </a:r>
            <a:r>
              <a:rPr sz="2000" i="1" spc="-185" dirty="0">
                <a:solidFill>
                  <a:srgbClr val="535353"/>
                </a:solidFill>
                <a:latin typeface="Verdana"/>
                <a:cs typeface="Verdana"/>
              </a:rPr>
              <a:t>walkway</a:t>
            </a:r>
            <a:r>
              <a:rPr sz="2000" i="1" spc="-100" dirty="0">
                <a:solidFill>
                  <a:srgbClr val="535353"/>
                </a:solidFill>
                <a:latin typeface="Verdana"/>
                <a:cs typeface="Verdana"/>
              </a:rPr>
              <a:t> </a:t>
            </a:r>
            <a:r>
              <a:rPr sz="2000" i="1" spc="-160" dirty="0">
                <a:solidFill>
                  <a:srgbClr val="535353"/>
                </a:solidFill>
                <a:latin typeface="Verdana"/>
                <a:cs typeface="Verdana"/>
              </a:rPr>
              <a:t>allows</a:t>
            </a:r>
            <a:r>
              <a:rPr sz="2000" i="1" spc="-105" dirty="0">
                <a:solidFill>
                  <a:srgbClr val="535353"/>
                </a:solidFill>
                <a:latin typeface="Verdana"/>
                <a:cs typeface="Verdana"/>
              </a:rPr>
              <a:t> </a:t>
            </a:r>
            <a:r>
              <a:rPr sz="2000" i="1" spc="-180" dirty="0">
                <a:solidFill>
                  <a:srgbClr val="535353"/>
                </a:solidFill>
                <a:latin typeface="Verdana"/>
                <a:cs typeface="Verdana"/>
              </a:rPr>
              <a:t>visitors</a:t>
            </a:r>
            <a:r>
              <a:rPr sz="2000" i="1" spc="-125" dirty="0">
                <a:solidFill>
                  <a:srgbClr val="535353"/>
                </a:solidFill>
                <a:latin typeface="Verdana"/>
                <a:cs typeface="Verdana"/>
              </a:rPr>
              <a:t> </a:t>
            </a:r>
            <a:r>
              <a:rPr sz="2000" i="1" spc="-170" dirty="0">
                <a:solidFill>
                  <a:srgbClr val="535353"/>
                </a:solidFill>
                <a:latin typeface="Verdana"/>
                <a:cs typeface="Verdana"/>
              </a:rPr>
              <a:t>to</a:t>
            </a:r>
            <a:r>
              <a:rPr sz="2000" i="1" spc="-110" dirty="0">
                <a:solidFill>
                  <a:srgbClr val="535353"/>
                </a:solidFill>
                <a:latin typeface="Verdana"/>
                <a:cs typeface="Verdana"/>
              </a:rPr>
              <a:t> </a:t>
            </a:r>
            <a:r>
              <a:rPr sz="2000" i="1" spc="-190" dirty="0">
                <a:solidFill>
                  <a:srgbClr val="535353"/>
                </a:solidFill>
                <a:latin typeface="Verdana"/>
                <a:cs typeface="Verdana"/>
              </a:rPr>
              <a:t>get</a:t>
            </a:r>
            <a:r>
              <a:rPr sz="2000" i="1" spc="-114" dirty="0">
                <a:solidFill>
                  <a:srgbClr val="535353"/>
                </a:solidFill>
                <a:latin typeface="Verdana"/>
                <a:cs typeface="Verdana"/>
              </a:rPr>
              <a:t> </a:t>
            </a:r>
            <a:r>
              <a:rPr sz="2000" i="1" spc="-210" dirty="0">
                <a:solidFill>
                  <a:srgbClr val="535353"/>
                </a:solidFill>
                <a:latin typeface="Verdana"/>
                <a:cs typeface="Verdana"/>
              </a:rPr>
              <a:t>up</a:t>
            </a:r>
            <a:r>
              <a:rPr sz="2000" i="1" spc="-110" dirty="0">
                <a:solidFill>
                  <a:srgbClr val="535353"/>
                </a:solidFill>
                <a:latin typeface="Verdana"/>
                <a:cs typeface="Verdana"/>
              </a:rPr>
              <a:t> </a:t>
            </a:r>
            <a:r>
              <a:rPr sz="2000" i="1" spc="-25" dirty="0">
                <a:solidFill>
                  <a:srgbClr val="535353"/>
                </a:solidFill>
                <a:latin typeface="Verdana"/>
                <a:cs typeface="Verdana"/>
              </a:rPr>
              <a:t>and </a:t>
            </a:r>
            <a:r>
              <a:rPr sz="2000" i="1" spc="-185" dirty="0">
                <a:solidFill>
                  <a:srgbClr val="535353"/>
                </a:solidFill>
                <a:latin typeface="Verdana"/>
                <a:cs typeface="Verdana"/>
              </a:rPr>
              <a:t>close</a:t>
            </a:r>
            <a:r>
              <a:rPr sz="2000" i="1" spc="-290" dirty="0">
                <a:solidFill>
                  <a:srgbClr val="535353"/>
                </a:solidFill>
                <a:latin typeface="Verdana"/>
                <a:cs typeface="Verdana"/>
              </a:rPr>
              <a:t> </a:t>
            </a:r>
            <a:r>
              <a:rPr sz="2000" i="1" spc="-170" dirty="0">
                <a:solidFill>
                  <a:srgbClr val="535353"/>
                </a:solidFill>
                <a:latin typeface="Verdana"/>
                <a:cs typeface="Verdana"/>
              </a:rPr>
              <a:t>to</a:t>
            </a:r>
            <a:r>
              <a:rPr sz="2000" i="1" spc="-275" dirty="0">
                <a:solidFill>
                  <a:srgbClr val="535353"/>
                </a:solidFill>
                <a:latin typeface="Verdana"/>
                <a:cs typeface="Verdana"/>
              </a:rPr>
              <a:t> </a:t>
            </a:r>
            <a:r>
              <a:rPr sz="2000" i="1" spc="-204" dirty="0">
                <a:solidFill>
                  <a:srgbClr val="535353"/>
                </a:solidFill>
                <a:latin typeface="Verdana"/>
                <a:cs typeface="Verdana"/>
              </a:rPr>
              <a:t>steaming</a:t>
            </a:r>
            <a:r>
              <a:rPr sz="2000" i="1" spc="-290" dirty="0">
                <a:solidFill>
                  <a:srgbClr val="535353"/>
                </a:solidFill>
                <a:latin typeface="Verdana"/>
                <a:cs typeface="Verdana"/>
              </a:rPr>
              <a:t> </a:t>
            </a:r>
            <a:r>
              <a:rPr sz="2000" i="1" spc="-235" dirty="0">
                <a:solidFill>
                  <a:srgbClr val="535353"/>
                </a:solidFill>
                <a:latin typeface="Verdana"/>
                <a:cs typeface="Verdana"/>
              </a:rPr>
              <a:t>vents,</a:t>
            </a:r>
            <a:r>
              <a:rPr sz="2000" i="1" spc="-290" dirty="0">
                <a:solidFill>
                  <a:srgbClr val="535353"/>
                </a:solidFill>
                <a:latin typeface="Verdana"/>
                <a:cs typeface="Verdana"/>
              </a:rPr>
              <a:t> </a:t>
            </a:r>
            <a:r>
              <a:rPr sz="2000" i="1" spc="-260" dirty="0">
                <a:solidFill>
                  <a:srgbClr val="535353"/>
                </a:solidFill>
                <a:latin typeface="Verdana"/>
                <a:cs typeface="Verdana"/>
              </a:rPr>
              <a:t>mud</a:t>
            </a:r>
            <a:r>
              <a:rPr sz="2000" i="1" spc="-270" dirty="0">
                <a:solidFill>
                  <a:srgbClr val="535353"/>
                </a:solidFill>
                <a:latin typeface="Verdana"/>
                <a:cs typeface="Verdana"/>
              </a:rPr>
              <a:t> </a:t>
            </a:r>
            <a:r>
              <a:rPr sz="2000" i="1" spc="-195" dirty="0">
                <a:solidFill>
                  <a:srgbClr val="535353"/>
                </a:solidFill>
                <a:latin typeface="Verdana"/>
                <a:cs typeface="Verdana"/>
              </a:rPr>
              <a:t>pools,</a:t>
            </a:r>
            <a:r>
              <a:rPr sz="2000" i="1" spc="-270" dirty="0">
                <a:solidFill>
                  <a:srgbClr val="535353"/>
                </a:solidFill>
                <a:latin typeface="Verdana"/>
                <a:cs typeface="Verdana"/>
              </a:rPr>
              <a:t> </a:t>
            </a:r>
            <a:r>
              <a:rPr sz="2000" i="1" spc="-180" dirty="0">
                <a:solidFill>
                  <a:srgbClr val="535353"/>
                </a:solidFill>
                <a:latin typeface="Verdana"/>
                <a:cs typeface="Verdana"/>
              </a:rPr>
              <a:t>and</a:t>
            </a:r>
            <a:r>
              <a:rPr sz="2000" i="1" spc="-280" dirty="0">
                <a:solidFill>
                  <a:srgbClr val="535353"/>
                </a:solidFill>
                <a:latin typeface="Verdana"/>
                <a:cs typeface="Verdana"/>
              </a:rPr>
              <a:t> </a:t>
            </a:r>
            <a:r>
              <a:rPr sz="2000" i="1" spc="-190" dirty="0">
                <a:solidFill>
                  <a:srgbClr val="535353"/>
                </a:solidFill>
                <a:latin typeface="Verdana"/>
                <a:cs typeface="Verdana"/>
              </a:rPr>
              <a:t>craters</a:t>
            </a:r>
            <a:r>
              <a:rPr sz="2000" i="1" spc="-280" dirty="0">
                <a:solidFill>
                  <a:srgbClr val="535353"/>
                </a:solidFill>
                <a:latin typeface="Verdana"/>
                <a:cs typeface="Verdana"/>
              </a:rPr>
              <a:t> </a:t>
            </a:r>
            <a:r>
              <a:rPr sz="2000" i="1" spc="-220" dirty="0">
                <a:solidFill>
                  <a:srgbClr val="535353"/>
                </a:solidFill>
                <a:latin typeface="Verdana"/>
                <a:cs typeface="Verdana"/>
              </a:rPr>
              <a:t>formed</a:t>
            </a:r>
            <a:r>
              <a:rPr sz="2000" i="1" spc="-270" dirty="0">
                <a:solidFill>
                  <a:srgbClr val="535353"/>
                </a:solidFill>
                <a:latin typeface="Verdana"/>
                <a:cs typeface="Verdana"/>
              </a:rPr>
              <a:t> </a:t>
            </a:r>
            <a:r>
              <a:rPr sz="2000" i="1" spc="-250" dirty="0">
                <a:solidFill>
                  <a:srgbClr val="535353"/>
                </a:solidFill>
                <a:latin typeface="Verdana"/>
                <a:cs typeface="Verdana"/>
              </a:rPr>
              <a:t>by</a:t>
            </a:r>
            <a:r>
              <a:rPr sz="2000" i="1" spc="-275" dirty="0">
                <a:solidFill>
                  <a:srgbClr val="535353"/>
                </a:solidFill>
                <a:latin typeface="Verdana"/>
                <a:cs typeface="Verdana"/>
              </a:rPr>
              <a:t> </a:t>
            </a:r>
            <a:r>
              <a:rPr sz="2000" i="1" spc="-210" dirty="0">
                <a:solidFill>
                  <a:srgbClr val="535353"/>
                </a:solidFill>
                <a:latin typeface="Verdana"/>
                <a:cs typeface="Verdana"/>
              </a:rPr>
              <a:t>underground</a:t>
            </a:r>
            <a:r>
              <a:rPr sz="2000" i="1" spc="-290" dirty="0">
                <a:solidFill>
                  <a:srgbClr val="535353"/>
                </a:solidFill>
                <a:latin typeface="Verdana"/>
                <a:cs typeface="Verdana"/>
              </a:rPr>
              <a:t> </a:t>
            </a:r>
            <a:r>
              <a:rPr sz="2000" i="1" spc="-25" dirty="0">
                <a:solidFill>
                  <a:srgbClr val="535353"/>
                </a:solidFill>
                <a:latin typeface="Verdana"/>
                <a:cs typeface="Verdana"/>
              </a:rPr>
              <a:t>activity.</a:t>
            </a:r>
            <a:endParaRPr sz="2000">
              <a:latin typeface="Verdana"/>
              <a:cs typeface="Verdana"/>
            </a:endParaRPr>
          </a:p>
          <a:p>
            <a:pPr>
              <a:lnSpc>
                <a:spcPct val="100000"/>
              </a:lnSpc>
              <a:spcBef>
                <a:spcPts val="1045"/>
              </a:spcBef>
            </a:pPr>
            <a:endParaRPr sz="2000">
              <a:latin typeface="Verdana"/>
              <a:cs typeface="Verdana"/>
            </a:endParaRPr>
          </a:p>
          <a:p>
            <a:pPr marL="17145">
              <a:lnSpc>
                <a:spcPct val="100000"/>
              </a:lnSpc>
            </a:pPr>
            <a:r>
              <a:rPr sz="2000" b="1" dirty="0">
                <a:solidFill>
                  <a:srgbClr val="C3A12D"/>
                </a:solidFill>
                <a:latin typeface="Cambria"/>
                <a:cs typeface="Cambria"/>
              </a:rPr>
              <a:t>Orakei</a:t>
            </a:r>
            <a:r>
              <a:rPr sz="2000" b="1" spc="125" dirty="0">
                <a:solidFill>
                  <a:srgbClr val="C3A12D"/>
                </a:solidFill>
                <a:latin typeface="Cambria"/>
                <a:cs typeface="Cambria"/>
              </a:rPr>
              <a:t> </a:t>
            </a:r>
            <a:r>
              <a:rPr sz="2000" b="1" dirty="0">
                <a:solidFill>
                  <a:srgbClr val="C3A12D"/>
                </a:solidFill>
                <a:latin typeface="Cambria"/>
                <a:cs typeface="Cambria"/>
              </a:rPr>
              <a:t>Korako</a:t>
            </a:r>
            <a:r>
              <a:rPr sz="2000" b="1" spc="150" dirty="0">
                <a:solidFill>
                  <a:srgbClr val="C3A12D"/>
                </a:solidFill>
                <a:latin typeface="Cambria"/>
                <a:cs typeface="Cambria"/>
              </a:rPr>
              <a:t> </a:t>
            </a:r>
            <a:r>
              <a:rPr sz="2000" b="1" spc="110" dirty="0">
                <a:solidFill>
                  <a:srgbClr val="C3A12D"/>
                </a:solidFill>
                <a:latin typeface="Cambria"/>
                <a:cs typeface="Cambria"/>
              </a:rPr>
              <a:t>–</a:t>
            </a:r>
            <a:r>
              <a:rPr sz="2000" b="1" spc="170" dirty="0">
                <a:solidFill>
                  <a:srgbClr val="C3A12D"/>
                </a:solidFill>
                <a:latin typeface="Cambria"/>
                <a:cs typeface="Cambria"/>
              </a:rPr>
              <a:t> </a:t>
            </a:r>
            <a:r>
              <a:rPr sz="2000" b="1" dirty="0">
                <a:solidFill>
                  <a:srgbClr val="C3A12D"/>
                </a:solidFill>
                <a:latin typeface="Cambria"/>
                <a:cs typeface="Cambria"/>
              </a:rPr>
              <a:t>The</a:t>
            </a:r>
            <a:r>
              <a:rPr sz="2000" b="1" spc="165" dirty="0">
                <a:solidFill>
                  <a:srgbClr val="C3A12D"/>
                </a:solidFill>
                <a:latin typeface="Cambria"/>
                <a:cs typeface="Cambria"/>
              </a:rPr>
              <a:t> </a:t>
            </a:r>
            <a:r>
              <a:rPr sz="2000" b="1" dirty="0">
                <a:solidFill>
                  <a:srgbClr val="C3A12D"/>
                </a:solidFill>
                <a:latin typeface="Cambria"/>
                <a:cs typeface="Cambria"/>
              </a:rPr>
              <a:t>Hidden</a:t>
            </a:r>
            <a:r>
              <a:rPr sz="2000" b="1" spc="135" dirty="0">
                <a:solidFill>
                  <a:srgbClr val="C3A12D"/>
                </a:solidFill>
                <a:latin typeface="Cambria"/>
                <a:cs typeface="Cambria"/>
              </a:rPr>
              <a:t> </a:t>
            </a:r>
            <a:r>
              <a:rPr sz="2000" b="1" dirty="0">
                <a:solidFill>
                  <a:srgbClr val="C3A12D"/>
                </a:solidFill>
                <a:latin typeface="Cambria"/>
                <a:cs typeface="Cambria"/>
              </a:rPr>
              <a:t>Valley</a:t>
            </a:r>
            <a:r>
              <a:rPr sz="2000" b="1" spc="145" dirty="0">
                <a:solidFill>
                  <a:srgbClr val="C3A12D"/>
                </a:solidFill>
                <a:latin typeface="Cambria"/>
                <a:cs typeface="Cambria"/>
              </a:rPr>
              <a:t> </a:t>
            </a:r>
            <a:r>
              <a:rPr sz="2100" i="1" dirty="0">
                <a:solidFill>
                  <a:srgbClr val="C3A12D"/>
                </a:solidFill>
                <a:latin typeface="Cambria"/>
                <a:cs typeface="Cambria"/>
              </a:rPr>
              <a:t>(30km</a:t>
            </a:r>
            <a:r>
              <a:rPr sz="2100" i="1" spc="114" dirty="0">
                <a:solidFill>
                  <a:srgbClr val="C3A12D"/>
                </a:solidFill>
                <a:latin typeface="Cambria"/>
                <a:cs typeface="Cambria"/>
              </a:rPr>
              <a:t> </a:t>
            </a:r>
            <a:r>
              <a:rPr sz="2100" i="1" dirty="0">
                <a:solidFill>
                  <a:srgbClr val="C3A12D"/>
                </a:solidFill>
                <a:latin typeface="Cambria"/>
                <a:cs typeface="Cambria"/>
              </a:rPr>
              <a:t>from</a:t>
            </a:r>
            <a:r>
              <a:rPr sz="2100" i="1" spc="114"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17145">
              <a:lnSpc>
                <a:spcPct val="100000"/>
              </a:lnSpc>
              <a:spcBef>
                <a:spcPts val="680"/>
              </a:spcBef>
            </a:pPr>
            <a:r>
              <a:rPr sz="2000" i="1" spc="-180" dirty="0">
                <a:solidFill>
                  <a:srgbClr val="535353"/>
                </a:solidFill>
                <a:latin typeface="Verdana"/>
                <a:cs typeface="Verdana"/>
              </a:rPr>
              <a:t>Featuring</a:t>
            </a:r>
            <a:r>
              <a:rPr sz="2000" i="1" spc="-285" dirty="0">
                <a:solidFill>
                  <a:srgbClr val="535353"/>
                </a:solidFill>
                <a:latin typeface="Verdana"/>
                <a:cs typeface="Verdana"/>
              </a:rPr>
              <a:t> </a:t>
            </a:r>
            <a:r>
              <a:rPr sz="2000" i="1" spc="-175" dirty="0">
                <a:solidFill>
                  <a:srgbClr val="535353"/>
                </a:solidFill>
                <a:latin typeface="Verdana"/>
                <a:cs typeface="Verdana"/>
              </a:rPr>
              <a:t>brightly</a:t>
            </a:r>
            <a:r>
              <a:rPr sz="2000" i="1" spc="-275" dirty="0">
                <a:solidFill>
                  <a:srgbClr val="535353"/>
                </a:solidFill>
                <a:latin typeface="Verdana"/>
                <a:cs typeface="Verdana"/>
              </a:rPr>
              <a:t> </a:t>
            </a:r>
            <a:r>
              <a:rPr sz="2000" i="1" spc="-175" dirty="0">
                <a:solidFill>
                  <a:srgbClr val="535353"/>
                </a:solidFill>
                <a:latin typeface="Verdana"/>
                <a:cs typeface="Verdana"/>
              </a:rPr>
              <a:t>colored</a:t>
            </a:r>
            <a:r>
              <a:rPr sz="2000" i="1" spc="-260" dirty="0">
                <a:solidFill>
                  <a:srgbClr val="535353"/>
                </a:solidFill>
                <a:latin typeface="Verdana"/>
                <a:cs typeface="Verdana"/>
              </a:rPr>
              <a:t> </a:t>
            </a:r>
            <a:r>
              <a:rPr sz="2000" i="1" spc="-135" dirty="0">
                <a:solidFill>
                  <a:srgbClr val="535353"/>
                </a:solidFill>
                <a:latin typeface="Verdana"/>
                <a:cs typeface="Verdana"/>
              </a:rPr>
              <a:t>silica</a:t>
            </a:r>
            <a:r>
              <a:rPr sz="2000" i="1" spc="-260" dirty="0">
                <a:solidFill>
                  <a:srgbClr val="535353"/>
                </a:solidFill>
                <a:latin typeface="Verdana"/>
                <a:cs typeface="Verdana"/>
              </a:rPr>
              <a:t> </a:t>
            </a:r>
            <a:r>
              <a:rPr sz="2000" i="1" spc="-204" dirty="0">
                <a:solidFill>
                  <a:srgbClr val="535353"/>
                </a:solidFill>
                <a:latin typeface="Verdana"/>
                <a:cs typeface="Verdana"/>
              </a:rPr>
              <a:t>terraces,</a:t>
            </a:r>
            <a:r>
              <a:rPr sz="2000" i="1" spc="-254" dirty="0">
                <a:solidFill>
                  <a:srgbClr val="535353"/>
                </a:solidFill>
                <a:latin typeface="Verdana"/>
                <a:cs typeface="Verdana"/>
              </a:rPr>
              <a:t> </a:t>
            </a:r>
            <a:r>
              <a:rPr sz="2000" i="1" spc="-235" dirty="0">
                <a:solidFill>
                  <a:srgbClr val="535353"/>
                </a:solidFill>
                <a:latin typeface="Verdana"/>
                <a:cs typeface="Verdana"/>
              </a:rPr>
              <a:t>geysers,</a:t>
            </a:r>
            <a:r>
              <a:rPr sz="2000" i="1" spc="-270" dirty="0">
                <a:solidFill>
                  <a:srgbClr val="535353"/>
                </a:solidFill>
                <a:latin typeface="Verdana"/>
                <a:cs typeface="Verdana"/>
              </a:rPr>
              <a:t> </a:t>
            </a:r>
            <a:r>
              <a:rPr sz="2000" i="1" spc="-204" dirty="0">
                <a:solidFill>
                  <a:srgbClr val="535353"/>
                </a:solidFill>
                <a:latin typeface="Verdana"/>
                <a:cs typeface="Verdana"/>
              </a:rPr>
              <a:t>steaming</a:t>
            </a:r>
            <a:r>
              <a:rPr sz="2000" i="1" spc="-275" dirty="0">
                <a:solidFill>
                  <a:srgbClr val="535353"/>
                </a:solidFill>
                <a:latin typeface="Verdana"/>
                <a:cs typeface="Verdana"/>
              </a:rPr>
              <a:t> </a:t>
            </a:r>
            <a:r>
              <a:rPr sz="2000" i="1" spc="-220" dirty="0">
                <a:solidFill>
                  <a:srgbClr val="535353"/>
                </a:solidFill>
                <a:latin typeface="Verdana"/>
                <a:cs typeface="Verdana"/>
              </a:rPr>
              <a:t>caves,</a:t>
            </a:r>
            <a:r>
              <a:rPr sz="2000" i="1" spc="-275" dirty="0">
                <a:solidFill>
                  <a:srgbClr val="535353"/>
                </a:solidFill>
                <a:latin typeface="Verdana"/>
                <a:cs typeface="Verdana"/>
              </a:rPr>
              <a:t> </a:t>
            </a:r>
            <a:r>
              <a:rPr sz="2000" i="1" spc="-175" dirty="0">
                <a:solidFill>
                  <a:srgbClr val="535353"/>
                </a:solidFill>
                <a:latin typeface="Verdana"/>
                <a:cs typeface="Verdana"/>
              </a:rPr>
              <a:t>and</a:t>
            </a:r>
            <a:r>
              <a:rPr sz="2000" i="1" spc="-270" dirty="0">
                <a:solidFill>
                  <a:srgbClr val="535353"/>
                </a:solidFill>
                <a:latin typeface="Verdana"/>
                <a:cs typeface="Verdana"/>
              </a:rPr>
              <a:t> </a:t>
            </a:r>
            <a:r>
              <a:rPr sz="2000" i="1" spc="-190" dirty="0">
                <a:solidFill>
                  <a:srgbClr val="535353"/>
                </a:solidFill>
                <a:latin typeface="Verdana"/>
                <a:cs typeface="Verdana"/>
              </a:rPr>
              <a:t>hot</a:t>
            </a:r>
            <a:r>
              <a:rPr sz="2000" i="1" spc="-265" dirty="0">
                <a:solidFill>
                  <a:srgbClr val="535353"/>
                </a:solidFill>
                <a:latin typeface="Verdana"/>
                <a:cs typeface="Verdana"/>
              </a:rPr>
              <a:t> </a:t>
            </a:r>
            <a:r>
              <a:rPr sz="2000" i="1" spc="-40" dirty="0">
                <a:solidFill>
                  <a:srgbClr val="535353"/>
                </a:solidFill>
                <a:latin typeface="Verdana"/>
                <a:cs typeface="Verdana"/>
              </a:rPr>
              <a:t>springs.</a:t>
            </a:r>
            <a:endParaRPr sz="2000">
              <a:latin typeface="Verdana"/>
              <a:cs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642217" y="0"/>
            <a:ext cx="6645909" cy="10287000"/>
            <a:chOff x="11642217" y="0"/>
            <a:chExt cx="6645909" cy="10287000"/>
          </a:xfrm>
        </p:grpSpPr>
        <p:sp>
          <p:nvSpPr>
            <p:cNvPr id="3" name="object 3"/>
            <p:cNvSpPr/>
            <p:nvPr/>
          </p:nvSpPr>
          <p:spPr>
            <a:xfrm>
              <a:off x="11642217" y="0"/>
              <a:ext cx="6645909" cy="10287000"/>
            </a:xfrm>
            <a:custGeom>
              <a:avLst/>
              <a:gdLst/>
              <a:ahLst/>
              <a:cxnLst/>
              <a:rect l="l" t="t" r="r" b="b"/>
              <a:pathLst>
                <a:path w="6645909" h="10287000">
                  <a:moveTo>
                    <a:pt x="6645783" y="0"/>
                  </a:moveTo>
                  <a:lnTo>
                    <a:pt x="0" y="0"/>
                  </a:lnTo>
                  <a:lnTo>
                    <a:pt x="0" y="10287000"/>
                  </a:lnTo>
                  <a:lnTo>
                    <a:pt x="6645783" y="10287000"/>
                  </a:lnTo>
                  <a:lnTo>
                    <a:pt x="6645783"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12115800" y="351409"/>
              <a:ext cx="5555488" cy="3100958"/>
            </a:xfrm>
            <a:prstGeom prst="rect">
              <a:avLst/>
            </a:prstGeom>
          </p:spPr>
        </p:pic>
        <p:pic>
          <p:nvPicPr>
            <p:cNvPr id="5" name="object 5"/>
            <p:cNvPicPr/>
            <p:nvPr/>
          </p:nvPicPr>
          <p:blipFill>
            <a:blip r:embed="rId3" cstate="print"/>
            <a:stretch>
              <a:fillRect/>
            </a:stretch>
          </p:blipFill>
          <p:spPr>
            <a:xfrm>
              <a:off x="12124436" y="6863118"/>
              <a:ext cx="5546852" cy="3176397"/>
            </a:xfrm>
            <a:prstGeom prst="rect">
              <a:avLst/>
            </a:prstGeom>
          </p:spPr>
        </p:pic>
        <p:pic>
          <p:nvPicPr>
            <p:cNvPr id="6" name="object 6"/>
            <p:cNvPicPr/>
            <p:nvPr/>
          </p:nvPicPr>
          <p:blipFill>
            <a:blip r:embed="rId4" cstate="print"/>
            <a:stretch>
              <a:fillRect/>
            </a:stretch>
          </p:blipFill>
          <p:spPr>
            <a:xfrm>
              <a:off x="12124436" y="3637915"/>
              <a:ext cx="5555487" cy="3100958"/>
            </a:xfrm>
            <a:prstGeom prst="rect">
              <a:avLst/>
            </a:prstGeom>
          </p:spPr>
        </p:pic>
      </p:grpSp>
      <p:sp>
        <p:nvSpPr>
          <p:cNvPr id="7" name="object 7"/>
          <p:cNvSpPr txBox="1">
            <a:spLocks noGrp="1"/>
          </p:cNvSpPr>
          <p:nvPr>
            <p:ph type="title"/>
          </p:nvPr>
        </p:nvSpPr>
        <p:spPr>
          <a:xfrm>
            <a:off x="831291" y="538683"/>
            <a:ext cx="10414000" cy="940435"/>
          </a:xfrm>
          <a:prstGeom prst="rect">
            <a:avLst/>
          </a:prstGeom>
        </p:spPr>
        <p:txBody>
          <a:bodyPr vert="horz" wrap="square" lIns="0" tIns="12700" rIns="0" bIns="0" rtlCol="0">
            <a:spAutoFit/>
          </a:bodyPr>
          <a:lstStyle/>
          <a:p>
            <a:pPr marL="12700">
              <a:lnSpc>
                <a:spcPct val="100000"/>
              </a:lnSpc>
              <a:spcBef>
                <a:spcPts val="100"/>
              </a:spcBef>
            </a:pPr>
            <a:r>
              <a:rPr sz="6000" spc="245" dirty="0"/>
              <a:t>Local</a:t>
            </a:r>
            <a:r>
              <a:rPr sz="6000" spc="20" dirty="0"/>
              <a:t> </a:t>
            </a:r>
            <a:r>
              <a:rPr sz="6000" spc="229" dirty="0"/>
              <a:t>Attractions</a:t>
            </a:r>
            <a:r>
              <a:rPr sz="6000" spc="365" dirty="0"/>
              <a:t> </a:t>
            </a:r>
            <a:r>
              <a:rPr sz="6000" spc="740" dirty="0"/>
              <a:t>&amp;</a:t>
            </a:r>
            <a:r>
              <a:rPr sz="6000" dirty="0"/>
              <a:t> </a:t>
            </a:r>
            <a:r>
              <a:rPr sz="6000" spc="225" dirty="0"/>
              <a:t>Activities</a:t>
            </a:r>
            <a:endParaRPr sz="6000"/>
          </a:p>
        </p:txBody>
      </p:sp>
      <p:sp>
        <p:nvSpPr>
          <p:cNvPr id="8" name="object 8"/>
          <p:cNvSpPr txBox="1"/>
          <p:nvPr/>
        </p:nvSpPr>
        <p:spPr>
          <a:xfrm>
            <a:off x="577087" y="1706124"/>
            <a:ext cx="10918825" cy="8198484"/>
          </a:xfrm>
          <a:prstGeom prst="rect">
            <a:avLst/>
          </a:prstGeom>
        </p:spPr>
        <p:txBody>
          <a:bodyPr vert="horz" wrap="square" lIns="0" tIns="12700" rIns="0" bIns="0" rtlCol="0">
            <a:spAutoFit/>
          </a:bodyPr>
          <a:lstStyle/>
          <a:p>
            <a:pPr marL="12700" marR="5080" algn="just">
              <a:lnSpc>
                <a:spcPct val="129200"/>
              </a:lnSpc>
              <a:spcBef>
                <a:spcPts val="100"/>
              </a:spcBef>
            </a:pPr>
            <a:r>
              <a:rPr sz="2000" dirty="0">
                <a:solidFill>
                  <a:srgbClr val="535353"/>
                </a:solidFill>
                <a:latin typeface="Tahoma"/>
                <a:cs typeface="Tahoma"/>
              </a:rPr>
              <a:t>Wairakei</a:t>
            </a:r>
            <a:r>
              <a:rPr sz="2000" spc="140" dirty="0">
                <a:solidFill>
                  <a:srgbClr val="535353"/>
                </a:solidFill>
                <a:latin typeface="Tahoma"/>
                <a:cs typeface="Tahoma"/>
              </a:rPr>
              <a:t> </a:t>
            </a:r>
            <a:r>
              <a:rPr sz="2000" dirty="0">
                <a:solidFill>
                  <a:srgbClr val="535353"/>
                </a:solidFill>
                <a:latin typeface="Tahoma"/>
                <a:cs typeface="Tahoma"/>
              </a:rPr>
              <a:t>Resort</a:t>
            </a:r>
            <a:r>
              <a:rPr sz="2000" spc="135" dirty="0">
                <a:solidFill>
                  <a:srgbClr val="535353"/>
                </a:solidFill>
                <a:latin typeface="Tahoma"/>
                <a:cs typeface="Tahoma"/>
              </a:rPr>
              <a:t> </a:t>
            </a:r>
            <a:r>
              <a:rPr sz="2000" dirty="0">
                <a:solidFill>
                  <a:srgbClr val="535353"/>
                </a:solidFill>
                <a:latin typeface="Tahoma"/>
                <a:cs typeface="Tahoma"/>
              </a:rPr>
              <a:t>Taupō’s</a:t>
            </a:r>
            <a:r>
              <a:rPr sz="2000" spc="145" dirty="0">
                <a:solidFill>
                  <a:srgbClr val="535353"/>
                </a:solidFill>
                <a:latin typeface="Tahoma"/>
                <a:cs typeface="Tahoma"/>
              </a:rPr>
              <a:t> </a:t>
            </a:r>
            <a:r>
              <a:rPr sz="2000" dirty="0">
                <a:solidFill>
                  <a:srgbClr val="535353"/>
                </a:solidFill>
                <a:latin typeface="Tahoma"/>
                <a:cs typeface="Tahoma"/>
              </a:rPr>
              <a:t>central</a:t>
            </a:r>
            <a:r>
              <a:rPr sz="2000" spc="145" dirty="0">
                <a:solidFill>
                  <a:srgbClr val="535353"/>
                </a:solidFill>
                <a:latin typeface="Tahoma"/>
                <a:cs typeface="Tahoma"/>
              </a:rPr>
              <a:t> </a:t>
            </a:r>
            <a:r>
              <a:rPr sz="2000" dirty="0">
                <a:solidFill>
                  <a:srgbClr val="535353"/>
                </a:solidFill>
                <a:latin typeface="Tahoma"/>
                <a:cs typeface="Tahoma"/>
              </a:rPr>
              <a:t>location</a:t>
            </a:r>
            <a:r>
              <a:rPr sz="2000" spc="155" dirty="0">
                <a:solidFill>
                  <a:srgbClr val="535353"/>
                </a:solidFill>
                <a:latin typeface="Tahoma"/>
                <a:cs typeface="Tahoma"/>
              </a:rPr>
              <a:t> </a:t>
            </a:r>
            <a:r>
              <a:rPr sz="2000" dirty="0">
                <a:solidFill>
                  <a:srgbClr val="535353"/>
                </a:solidFill>
                <a:latin typeface="Tahoma"/>
                <a:cs typeface="Tahoma"/>
              </a:rPr>
              <a:t>provides</a:t>
            </a:r>
            <a:r>
              <a:rPr sz="2000" spc="135" dirty="0">
                <a:solidFill>
                  <a:srgbClr val="535353"/>
                </a:solidFill>
                <a:latin typeface="Tahoma"/>
                <a:cs typeface="Tahoma"/>
              </a:rPr>
              <a:t> </a:t>
            </a:r>
            <a:r>
              <a:rPr sz="2000" dirty="0">
                <a:solidFill>
                  <a:srgbClr val="535353"/>
                </a:solidFill>
                <a:latin typeface="Tahoma"/>
                <a:cs typeface="Tahoma"/>
              </a:rPr>
              <a:t>easy</a:t>
            </a:r>
            <a:r>
              <a:rPr sz="2000" spc="140" dirty="0">
                <a:solidFill>
                  <a:srgbClr val="535353"/>
                </a:solidFill>
                <a:latin typeface="Tahoma"/>
                <a:cs typeface="Tahoma"/>
              </a:rPr>
              <a:t> </a:t>
            </a:r>
            <a:r>
              <a:rPr sz="2000" dirty="0">
                <a:solidFill>
                  <a:srgbClr val="535353"/>
                </a:solidFill>
                <a:latin typeface="Tahoma"/>
                <a:cs typeface="Tahoma"/>
              </a:rPr>
              <a:t>access</a:t>
            </a:r>
            <a:r>
              <a:rPr sz="2000" spc="140" dirty="0">
                <a:solidFill>
                  <a:srgbClr val="535353"/>
                </a:solidFill>
                <a:latin typeface="Tahoma"/>
                <a:cs typeface="Tahoma"/>
              </a:rPr>
              <a:t> </a:t>
            </a:r>
            <a:r>
              <a:rPr sz="2000" dirty="0">
                <a:solidFill>
                  <a:srgbClr val="535353"/>
                </a:solidFill>
                <a:latin typeface="Tahoma"/>
                <a:cs typeface="Tahoma"/>
              </a:rPr>
              <a:t>to</a:t>
            </a:r>
            <a:r>
              <a:rPr sz="2000" spc="150" dirty="0">
                <a:solidFill>
                  <a:srgbClr val="535353"/>
                </a:solidFill>
                <a:latin typeface="Tahoma"/>
                <a:cs typeface="Tahoma"/>
              </a:rPr>
              <a:t> </a:t>
            </a:r>
            <a:r>
              <a:rPr sz="2000" dirty="0">
                <a:solidFill>
                  <a:srgbClr val="535353"/>
                </a:solidFill>
                <a:latin typeface="Tahoma"/>
                <a:cs typeface="Tahoma"/>
              </a:rPr>
              <a:t>a</a:t>
            </a:r>
            <a:r>
              <a:rPr sz="2000" spc="150" dirty="0">
                <a:solidFill>
                  <a:srgbClr val="535353"/>
                </a:solidFill>
                <a:latin typeface="Tahoma"/>
                <a:cs typeface="Tahoma"/>
              </a:rPr>
              <a:t> </a:t>
            </a:r>
            <a:r>
              <a:rPr sz="2000" dirty="0">
                <a:solidFill>
                  <a:srgbClr val="535353"/>
                </a:solidFill>
                <a:latin typeface="Tahoma"/>
                <a:cs typeface="Tahoma"/>
              </a:rPr>
              <a:t>wide</a:t>
            </a:r>
            <a:r>
              <a:rPr sz="2000" spc="145" dirty="0">
                <a:solidFill>
                  <a:srgbClr val="535353"/>
                </a:solidFill>
                <a:latin typeface="Tahoma"/>
                <a:cs typeface="Tahoma"/>
              </a:rPr>
              <a:t> </a:t>
            </a:r>
            <a:r>
              <a:rPr sz="2000" dirty="0">
                <a:solidFill>
                  <a:srgbClr val="535353"/>
                </a:solidFill>
                <a:latin typeface="Tahoma"/>
                <a:cs typeface="Tahoma"/>
              </a:rPr>
              <a:t>range</a:t>
            </a:r>
            <a:r>
              <a:rPr sz="2000" spc="150" dirty="0">
                <a:solidFill>
                  <a:srgbClr val="535353"/>
                </a:solidFill>
                <a:latin typeface="Tahoma"/>
                <a:cs typeface="Tahoma"/>
              </a:rPr>
              <a:t> </a:t>
            </a:r>
            <a:r>
              <a:rPr sz="2000" dirty="0">
                <a:solidFill>
                  <a:srgbClr val="535353"/>
                </a:solidFill>
                <a:latin typeface="Tahoma"/>
                <a:cs typeface="Tahoma"/>
              </a:rPr>
              <a:t>of</a:t>
            </a:r>
            <a:r>
              <a:rPr sz="2000" spc="145" dirty="0">
                <a:solidFill>
                  <a:srgbClr val="535353"/>
                </a:solidFill>
                <a:latin typeface="Tahoma"/>
                <a:cs typeface="Tahoma"/>
              </a:rPr>
              <a:t> </a:t>
            </a:r>
            <a:r>
              <a:rPr sz="2000" dirty="0">
                <a:solidFill>
                  <a:srgbClr val="535353"/>
                </a:solidFill>
                <a:latin typeface="Tahoma"/>
                <a:cs typeface="Tahoma"/>
              </a:rPr>
              <a:t>exciting</a:t>
            </a:r>
            <a:r>
              <a:rPr sz="2000" spc="140" dirty="0">
                <a:solidFill>
                  <a:srgbClr val="535353"/>
                </a:solidFill>
                <a:latin typeface="Tahoma"/>
                <a:cs typeface="Tahoma"/>
              </a:rPr>
              <a:t> </a:t>
            </a:r>
            <a:r>
              <a:rPr sz="2000" spc="-10" dirty="0">
                <a:solidFill>
                  <a:srgbClr val="535353"/>
                </a:solidFill>
                <a:latin typeface="Tahoma"/>
                <a:cs typeface="Tahoma"/>
              </a:rPr>
              <a:t>local </a:t>
            </a:r>
            <a:r>
              <a:rPr sz="2000" dirty="0">
                <a:solidFill>
                  <a:srgbClr val="535353"/>
                </a:solidFill>
                <a:latin typeface="Tahoma"/>
                <a:cs typeface="Tahoma"/>
              </a:rPr>
              <a:t>attractions</a:t>
            </a:r>
            <a:r>
              <a:rPr sz="2000" spc="150" dirty="0">
                <a:solidFill>
                  <a:srgbClr val="535353"/>
                </a:solidFill>
                <a:latin typeface="Tahoma"/>
                <a:cs typeface="Tahoma"/>
              </a:rPr>
              <a:t> </a:t>
            </a:r>
            <a:r>
              <a:rPr sz="2000" dirty="0">
                <a:solidFill>
                  <a:srgbClr val="535353"/>
                </a:solidFill>
                <a:latin typeface="Tahoma"/>
                <a:cs typeface="Tahoma"/>
              </a:rPr>
              <a:t>and</a:t>
            </a:r>
            <a:r>
              <a:rPr sz="2000" spc="150" dirty="0">
                <a:solidFill>
                  <a:srgbClr val="535353"/>
                </a:solidFill>
                <a:latin typeface="Tahoma"/>
                <a:cs typeface="Tahoma"/>
              </a:rPr>
              <a:t> </a:t>
            </a:r>
            <a:r>
              <a:rPr sz="2000" dirty="0">
                <a:solidFill>
                  <a:srgbClr val="535353"/>
                </a:solidFill>
                <a:latin typeface="Tahoma"/>
                <a:cs typeface="Tahoma"/>
              </a:rPr>
              <a:t>activities.</a:t>
            </a:r>
            <a:r>
              <a:rPr sz="2000" spc="140" dirty="0">
                <a:solidFill>
                  <a:srgbClr val="535353"/>
                </a:solidFill>
                <a:latin typeface="Tahoma"/>
                <a:cs typeface="Tahoma"/>
              </a:rPr>
              <a:t> </a:t>
            </a:r>
            <a:r>
              <a:rPr sz="2000" dirty="0">
                <a:solidFill>
                  <a:srgbClr val="535353"/>
                </a:solidFill>
                <a:latin typeface="Tahoma"/>
                <a:cs typeface="Tahoma"/>
              </a:rPr>
              <a:t>From</a:t>
            </a:r>
            <a:r>
              <a:rPr sz="2000" spc="135" dirty="0">
                <a:solidFill>
                  <a:srgbClr val="535353"/>
                </a:solidFill>
                <a:latin typeface="Tahoma"/>
                <a:cs typeface="Tahoma"/>
              </a:rPr>
              <a:t> </a:t>
            </a:r>
            <a:r>
              <a:rPr sz="2000" dirty="0">
                <a:solidFill>
                  <a:srgbClr val="535353"/>
                </a:solidFill>
                <a:latin typeface="Tahoma"/>
                <a:cs typeface="Tahoma"/>
              </a:rPr>
              <a:t>iconic</a:t>
            </a:r>
            <a:r>
              <a:rPr sz="2000" spc="150" dirty="0">
                <a:solidFill>
                  <a:srgbClr val="535353"/>
                </a:solidFill>
                <a:latin typeface="Tahoma"/>
                <a:cs typeface="Tahoma"/>
              </a:rPr>
              <a:t> </a:t>
            </a:r>
            <a:r>
              <a:rPr sz="2000" dirty="0">
                <a:solidFill>
                  <a:srgbClr val="535353"/>
                </a:solidFill>
                <a:latin typeface="Tahoma"/>
                <a:cs typeface="Tahoma"/>
              </a:rPr>
              <a:t>natural</a:t>
            </a:r>
            <a:r>
              <a:rPr sz="2000" spc="150" dirty="0">
                <a:solidFill>
                  <a:srgbClr val="535353"/>
                </a:solidFill>
                <a:latin typeface="Tahoma"/>
                <a:cs typeface="Tahoma"/>
              </a:rPr>
              <a:t> </a:t>
            </a:r>
            <a:r>
              <a:rPr sz="2000" dirty="0">
                <a:solidFill>
                  <a:srgbClr val="535353"/>
                </a:solidFill>
                <a:latin typeface="Tahoma"/>
                <a:cs typeface="Tahoma"/>
              </a:rPr>
              <a:t>landmarks</a:t>
            </a:r>
            <a:r>
              <a:rPr sz="2000" spc="150" dirty="0">
                <a:solidFill>
                  <a:srgbClr val="535353"/>
                </a:solidFill>
                <a:latin typeface="Tahoma"/>
                <a:cs typeface="Tahoma"/>
              </a:rPr>
              <a:t> </a:t>
            </a:r>
            <a:r>
              <a:rPr sz="2000" dirty="0">
                <a:solidFill>
                  <a:srgbClr val="535353"/>
                </a:solidFill>
                <a:latin typeface="Tahoma"/>
                <a:cs typeface="Tahoma"/>
              </a:rPr>
              <a:t>and</a:t>
            </a:r>
            <a:r>
              <a:rPr sz="2000" spc="155" dirty="0">
                <a:solidFill>
                  <a:srgbClr val="535353"/>
                </a:solidFill>
                <a:latin typeface="Tahoma"/>
                <a:cs typeface="Tahoma"/>
              </a:rPr>
              <a:t> </a:t>
            </a:r>
            <a:r>
              <a:rPr sz="2000" dirty="0">
                <a:solidFill>
                  <a:srgbClr val="535353"/>
                </a:solidFill>
                <a:latin typeface="Tahoma"/>
                <a:cs typeface="Tahoma"/>
              </a:rPr>
              <a:t>thrilling</a:t>
            </a:r>
            <a:r>
              <a:rPr sz="2000" spc="135" dirty="0">
                <a:solidFill>
                  <a:srgbClr val="535353"/>
                </a:solidFill>
                <a:latin typeface="Tahoma"/>
                <a:cs typeface="Tahoma"/>
              </a:rPr>
              <a:t> </a:t>
            </a:r>
            <a:r>
              <a:rPr sz="2000" dirty="0">
                <a:solidFill>
                  <a:srgbClr val="535353"/>
                </a:solidFill>
                <a:latin typeface="Tahoma"/>
                <a:cs typeface="Tahoma"/>
              </a:rPr>
              <a:t>adventure</a:t>
            </a:r>
            <a:r>
              <a:rPr sz="2000" spc="145" dirty="0">
                <a:solidFill>
                  <a:srgbClr val="535353"/>
                </a:solidFill>
                <a:latin typeface="Tahoma"/>
                <a:cs typeface="Tahoma"/>
              </a:rPr>
              <a:t> </a:t>
            </a:r>
            <a:r>
              <a:rPr sz="2000" spc="-20" dirty="0">
                <a:solidFill>
                  <a:srgbClr val="535353"/>
                </a:solidFill>
                <a:latin typeface="Tahoma"/>
                <a:cs typeface="Tahoma"/>
              </a:rPr>
              <a:t>experiences,</a:t>
            </a:r>
            <a:r>
              <a:rPr sz="2000" spc="145" dirty="0">
                <a:solidFill>
                  <a:srgbClr val="535353"/>
                </a:solidFill>
                <a:latin typeface="Tahoma"/>
                <a:cs typeface="Tahoma"/>
              </a:rPr>
              <a:t> </a:t>
            </a:r>
            <a:r>
              <a:rPr sz="2000" spc="-25" dirty="0">
                <a:solidFill>
                  <a:srgbClr val="535353"/>
                </a:solidFill>
                <a:latin typeface="Tahoma"/>
                <a:cs typeface="Tahoma"/>
              </a:rPr>
              <a:t>to </a:t>
            </a:r>
            <a:r>
              <a:rPr sz="2000" spc="-30" dirty="0">
                <a:solidFill>
                  <a:srgbClr val="535353"/>
                </a:solidFill>
                <a:latin typeface="Tahoma"/>
                <a:cs typeface="Tahoma"/>
              </a:rPr>
              <a:t>world-</a:t>
            </a:r>
            <a:r>
              <a:rPr sz="2000" spc="-20" dirty="0">
                <a:solidFill>
                  <a:srgbClr val="535353"/>
                </a:solidFill>
                <a:latin typeface="Tahoma"/>
                <a:cs typeface="Tahoma"/>
              </a:rPr>
              <a:t>class</a:t>
            </a:r>
            <a:r>
              <a:rPr sz="2000" spc="-95" dirty="0">
                <a:solidFill>
                  <a:srgbClr val="535353"/>
                </a:solidFill>
                <a:latin typeface="Tahoma"/>
                <a:cs typeface="Tahoma"/>
              </a:rPr>
              <a:t> </a:t>
            </a:r>
            <a:r>
              <a:rPr sz="2000" spc="-45" dirty="0">
                <a:solidFill>
                  <a:srgbClr val="535353"/>
                </a:solidFill>
                <a:latin typeface="Tahoma"/>
                <a:cs typeface="Tahoma"/>
              </a:rPr>
              <a:t>golf,</a:t>
            </a:r>
            <a:r>
              <a:rPr sz="2000" spc="-90" dirty="0">
                <a:solidFill>
                  <a:srgbClr val="535353"/>
                </a:solidFill>
                <a:latin typeface="Tahoma"/>
                <a:cs typeface="Tahoma"/>
              </a:rPr>
              <a:t> </a:t>
            </a:r>
            <a:r>
              <a:rPr sz="2000" spc="-35" dirty="0">
                <a:solidFill>
                  <a:srgbClr val="535353"/>
                </a:solidFill>
                <a:latin typeface="Tahoma"/>
                <a:cs typeface="Tahoma"/>
              </a:rPr>
              <a:t>there</a:t>
            </a:r>
            <a:r>
              <a:rPr sz="2000" spc="-85" dirty="0">
                <a:solidFill>
                  <a:srgbClr val="535353"/>
                </a:solidFill>
                <a:latin typeface="Tahoma"/>
                <a:cs typeface="Tahoma"/>
              </a:rPr>
              <a:t> </a:t>
            </a:r>
            <a:r>
              <a:rPr sz="2000" dirty="0">
                <a:solidFill>
                  <a:srgbClr val="535353"/>
                </a:solidFill>
                <a:latin typeface="Tahoma"/>
                <a:cs typeface="Tahoma"/>
              </a:rPr>
              <a:t>is</a:t>
            </a:r>
            <a:r>
              <a:rPr sz="2000" spc="-95" dirty="0">
                <a:solidFill>
                  <a:srgbClr val="535353"/>
                </a:solidFill>
                <a:latin typeface="Tahoma"/>
                <a:cs typeface="Tahoma"/>
              </a:rPr>
              <a:t> </a:t>
            </a:r>
            <a:r>
              <a:rPr sz="2000" spc="-30" dirty="0">
                <a:solidFill>
                  <a:srgbClr val="535353"/>
                </a:solidFill>
                <a:latin typeface="Tahoma"/>
                <a:cs typeface="Tahoma"/>
              </a:rPr>
              <a:t>something</a:t>
            </a:r>
            <a:r>
              <a:rPr sz="2000" spc="-90" dirty="0">
                <a:solidFill>
                  <a:srgbClr val="535353"/>
                </a:solidFill>
                <a:latin typeface="Tahoma"/>
                <a:cs typeface="Tahoma"/>
              </a:rPr>
              <a:t> </a:t>
            </a:r>
            <a:r>
              <a:rPr sz="2000" dirty="0">
                <a:solidFill>
                  <a:srgbClr val="535353"/>
                </a:solidFill>
                <a:latin typeface="Tahoma"/>
                <a:cs typeface="Tahoma"/>
              </a:rPr>
              <a:t>to</a:t>
            </a:r>
            <a:r>
              <a:rPr sz="2000" spc="-90" dirty="0">
                <a:solidFill>
                  <a:srgbClr val="535353"/>
                </a:solidFill>
                <a:latin typeface="Tahoma"/>
                <a:cs typeface="Tahoma"/>
              </a:rPr>
              <a:t> </a:t>
            </a:r>
            <a:r>
              <a:rPr sz="2000" dirty="0">
                <a:solidFill>
                  <a:srgbClr val="535353"/>
                </a:solidFill>
                <a:latin typeface="Tahoma"/>
                <a:cs typeface="Tahoma"/>
              </a:rPr>
              <a:t>suit</a:t>
            </a:r>
            <a:r>
              <a:rPr sz="2000" spc="-95" dirty="0">
                <a:solidFill>
                  <a:srgbClr val="535353"/>
                </a:solidFill>
                <a:latin typeface="Tahoma"/>
                <a:cs typeface="Tahoma"/>
              </a:rPr>
              <a:t> </a:t>
            </a:r>
            <a:r>
              <a:rPr sz="2000" spc="-60" dirty="0">
                <a:solidFill>
                  <a:srgbClr val="535353"/>
                </a:solidFill>
                <a:latin typeface="Tahoma"/>
                <a:cs typeface="Tahoma"/>
              </a:rPr>
              <a:t>every</a:t>
            </a:r>
            <a:r>
              <a:rPr sz="2000" spc="-90" dirty="0">
                <a:solidFill>
                  <a:srgbClr val="535353"/>
                </a:solidFill>
                <a:latin typeface="Tahoma"/>
                <a:cs typeface="Tahoma"/>
              </a:rPr>
              <a:t> </a:t>
            </a:r>
            <a:r>
              <a:rPr sz="2000" spc="-35" dirty="0">
                <a:solidFill>
                  <a:srgbClr val="535353"/>
                </a:solidFill>
                <a:latin typeface="Tahoma"/>
                <a:cs typeface="Tahoma"/>
              </a:rPr>
              <a:t>interest.</a:t>
            </a:r>
            <a:r>
              <a:rPr sz="2000" spc="-85" dirty="0">
                <a:solidFill>
                  <a:srgbClr val="535353"/>
                </a:solidFill>
                <a:latin typeface="Tahoma"/>
                <a:cs typeface="Tahoma"/>
              </a:rPr>
              <a:t> </a:t>
            </a:r>
            <a:r>
              <a:rPr sz="2000" spc="-65" dirty="0">
                <a:solidFill>
                  <a:srgbClr val="535353"/>
                </a:solidFill>
                <a:latin typeface="Tahoma"/>
                <a:cs typeface="Tahoma"/>
              </a:rPr>
              <a:t>These</a:t>
            </a:r>
            <a:r>
              <a:rPr sz="2000" spc="-90" dirty="0">
                <a:solidFill>
                  <a:srgbClr val="535353"/>
                </a:solidFill>
                <a:latin typeface="Tahoma"/>
                <a:cs typeface="Tahoma"/>
              </a:rPr>
              <a:t> </a:t>
            </a:r>
            <a:r>
              <a:rPr sz="2000" spc="-35" dirty="0">
                <a:solidFill>
                  <a:srgbClr val="535353"/>
                </a:solidFill>
                <a:latin typeface="Tahoma"/>
                <a:cs typeface="Tahoma"/>
              </a:rPr>
              <a:t>nearby</a:t>
            </a:r>
            <a:r>
              <a:rPr sz="2000" spc="-95" dirty="0">
                <a:solidFill>
                  <a:srgbClr val="535353"/>
                </a:solidFill>
                <a:latin typeface="Tahoma"/>
                <a:cs typeface="Tahoma"/>
              </a:rPr>
              <a:t> </a:t>
            </a:r>
            <a:r>
              <a:rPr sz="2000" spc="-45" dirty="0">
                <a:solidFill>
                  <a:srgbClr val="535353"/>
                </a:solidFill>
                <a:latin typeface="Tahoma"/>
                <a:cs typeface="Tahoma"/>
              </a:rPr>
              <a:t>experiences</a:t>
            </a:r>
            <a:r>
              <a:rPr sz="2000" spc="-90" dirty="0">
                <a:solidFill>
                  <a:srgbClr val="535353"/>
                </a:solidFill>
                <a:latin typeface="Tahoma"/>
                <a:cs typeface="Tahoma"/>
              </a:rPr>
              <a:t> </a:t>
            </a:r>
            <a:r>
              <a:rPr sz="2000" spc="-10" dirty="0">
                <a:solidFill>
                  <a:srgbClr val="535353"/>
                </a:solidFill>
                <a:latin typeface="Tahoma"/>
                <a:cs typeface="Tahoma"/>
              </a:rPr>
              <a:t>complement</a:t>
            </a:r>
            <a:r>
              <a:rPr sz="2000" spc="-120" dirty="0">
                <a:solidFill>
                  <a:srgbClr val="535353"/>
                </a:solidFill>
                <a:latin typeface="Tahoma"/>
                <a:cs typeface="Tahoma"/>
              </a:rPr>
              <a:t> </a:t>
            </a:r>
            <a:r>
              <a:rPr sz="2000" spc="-25" dirty="0">
                <a:solidFill>
                  <a:srgbClr val="535353"/>
                </a:solidFill>
                <a:latin typeface="Tahoma"/>
                <a:cs typeface="Tahoma"/>
              </a:rPr>
              <a:t>the </a:t>
            </a:r>
            <a:r>
              <a:rPr sz="2000" spc="-50" dirty="0">
                <a:solidFill>
                  <a:srgbClr val="535353"/>
                </a:solidFill>
                <a:latin typeface="Tahoma"/>
                <a:cs typeface="Tahoma"/>
              </a:rPr>
              <a:t>resort,</a:t>
            </a:r>
            <a:r>
              <a:rPr sz="2000" spc="-190" dirty="0">
                <a:solidFill>
                  <a:srgbClr val="535353"/>
                </a:solidFill>
                <a:latin typeface="Tahoma"/>
                <a:cs typeface="Tahoma"/>
              </a:rPr>
              <a:t> </a:t>
            </a:r>
            <a:r>
              <a:rPr sz="2000" spc="-45" dirty="0">
                <a:solidFill>
                  <a:srgbClr val="535353"/>
                </a:solidFill>
                <a:latin typeface="Tahoma"/>
                <a:cs typeface="Tahoma"/>
              </a:rPr>
              <a:t>offering</a:t>
            </a:r>
            <a:r>
              <a:rPr sz="2000" spc="-185" dirty="0">
                <a:solidFill>
                  <a:srgbClr val="535353"/>
                </a:solidFill>
                <a:latin typeface="Tahoma"/>
                <a:cs typeface="Tahoma"/>
              </a:rPr>
              <a:t> </a:t>
            </a:r>
            <a:r>
              <a:rPr sz="2000" spc="-50" dirty="0">
                <a:solidFill>
                  <a:srgbClr val="535353"/>
                </a:solidFill>
                <a:latin typeface="Tahoma"/>
                <a:cs typeface="Tahoma"/>
              </a:rPr>
              <a:t>a</a:t>
            </a:r>
            <a:r>
              <a:rPr sz="2000" spc="-175" dirty="0">
                <a:solidFill>
                  <a:srgbClr val="535353"/>
                </a:solidFill>
                <a:latin typeface="Tahoma"/>
                <a:cs typeface="Tahoma"/>
              </a:rPr>
              <a:t> </a:t>
            </a:r>
            <a:r>
              <a:rPr sz="2000" spc="-40" dirty="0">
                <a:solidFill>
                  <a:srgbClr val="535353"/>
                </a:solidFill>
                <a:latin typeface="Tahoma"/>
                <a:cs typeface="Tahoma"/>
              </a:rPr>
              <a:t>perfect</a:t>
            </a:r>
            <a:r>
              <a:rPr sz="2000" spc="-200" dirty="0">
                <a:solidFill>
                  <a:srgbClr val="535353"/>
                </a:solidFill>
                <a:latin typeface="Tahoma"/>
                <a:cs typeface="Tahoma"/>
              </a:rPr>
              <a:t> </a:t>
            </a:r>
            <a:r>
              <a:rPr sz="2000" spc="-30" dirty="0">
                <a:solidFill>
                  <a:srgbClr val="535353"/>
                </a:solidFill>
                <a:latin typeface="Tahoma"/>
                <a:cs typeface="Tahoma"/>
              </a:rPr>
              <a:t>balance</a:t>
            </a:r>
            <a:r>
              <a:rPr sz="2000" spc="-190" dirty="0">
                <a:solidFill>
                  <a:srgbClr val="535353"/>
                </a:solidFill>
                <a:latin typeface="Tahoma"/>
                <a:cs typeface="Tahoma"/>
              </a:rPr>
              <a:t> </a:t>
            </a:r>
            <a:r>
              <a:rPr sz="2000" spc="-40" dirty="0">
                <a:solidFill>
                  <a:srgbClr val="535353"/>
                </a:solidFill>
                <a:latin typeface="Tahoma"/>
                <a:cs typeface="Tahoma"/>
              </a:rPr>
              <a:t>of</a:t>
            </a:r>
            <a:r>
              <a:rPr sz="2000" spc="-190" dirty="0">
                <a:solidFill>
                  <a:srgbClr val="535353"/>
                </a:solidFill>
                <a:latin typeface="Tahoma"/>
                <a:cs typeface="Tahoma"/>
              </a:rPr>
              <a:t> </a:t>
            </a:r>
            <a:r>
              <a:rPr sz="2000" spc="-35" dirty="0">
                <a:solidFill>
                  <a:srgbClr val="535353"/>
                </a:solidFill>
                <a:latin typeface="Tahoma"/>
                <a:cs typeface="Tahoma"/>
              </a:rPr>
              <a:t>relaxation</a:t>
            </a:r>
            <a:r>
              <a:rPr sz="2000" spc="-170" dirty="0">
                <a:solidFill>
                  <a:srgbClr val="535353"/>
                </a:solidFill>
                <a:latin typeface="Tahoma"/>
                <a:cs typeface="Tahoma"/>
              </a:rPr>
              <a:t> </a:t>
            </a:r>
            <a:r>
              <a:rPr sz="2000" spc="-30" dirty="0">
                <a:solidFill>
                  <a:srgbClr val="535353"/>
                </a:solidFill>
                <a:latin typeface="Tahoma"/>
                <a:cs typeface="Tahoma"/>
              </a:rPr>
              <a:t>and</a:t>
            </a:r>
            <a:r>
              <a:rPr sz="2000" spc="-170" dirty="0">
                <a:solidFill>
                  <a:srgbClr val="535353"/>
                </a:solidFill>
                <a:latin typeface="Tahoma"/>
                <a:cs typeface="Tahoma"/>
              </a:rPr>
              <a:t> </a:t>
            </a:r>
            <a:r>
              <a:rPr sz="2000" spc="-55" dirty="0">
                <a:solidFill>
                  <a:srgbClr val="535353"/>
                </a:solidFill>
                <a:latin typeface="Tahoma"/>
                <a:cs typeface="Tahoma"/>
              </a:rPr>
              <a:t>adventure.</a:t>
            </a:r>
            <a:r>
              <a:rPr sz="2000" spc="-195" dirty="0">
                <a:solidFill>
                  <a:srgbClr val="535353"/>
                </a:solidFill>
                <a:latin typeface="Tahoma"/>
                <a:cs typeface="Tahoma"/>
              </a:rPr>
              <a:t> </a:t>
            </a:r>
            <a:r>
              <a:rPr sz="2000" spc="-50" dirty="0">
                <a:solidFill>
                  <a:srgbClr val="535353"/>
                </a:solidFill>
                <a:latin typeface="Tahoma"/>
                <a:cs typeface="Tahoma"/>
              </a:rPr>
              <a:t>To</a:t>
            </a:r>
            <a:r>
              <a:rPr sz="2000" spc="-185" dirty="0">
                <a:solidFill>
                  <a:srgbClr val="535353"/>
                </a:solidFill>
                <a:latin typeface="Tahoma"/>
                <a:cs typeface="Tahoma"/>
              </a:rPr>
              <a:t> </a:t>
            </a:r>
            <a:r>
              <a:rPr sz="2000" dirty="0">
                <a:solidFill>
                  <a:srgbClr val="535353"/>
                </a:solidFill>
                <a:latin typeface="Tahoma"/>
                <a:cs typeface="Tahoma"/>
              </a:rPr>
              <a:t>list</a:t>
            </a:r>
            <a:r>
              <a:rPr sz="2000" spc="-185" dirty="0">
                <a:solidFill>
                  <a:srgbClr val="535353"/>
                </a:solidFill>
                <a:latin typeface="Tahoma"/>
                <a:cs typeface="Tahoma"/>
              </a:rPr>
              <a:t> </a:t>
            </a:r>
            <a:r>
              <a:rPr sz="2000" spc="-50" dirty="0">
                <a:solidFill>
                  <a:srgbClr val="535353"/>
                </a:solidFill>
                <a:latin typeface="Tahoma"/>
                <a:cs typeface="Tahoma"/>
              </a:rPr>
              <a:t>a</a:t>
            </a:r>
            <a:r>
              <a:rPr sz="2000" spc="-190" dirty="0">
                <a:solidFill>
                  <a:srgbClr val="535353"/>
                </a:solidFill>
                <a:latin typeface="Tahoma"/>
                <a:cs typeface="Tahoma"/>
              </a:rPr>
              <a:t> </a:t>
            </a:r>
            <a:r>
              <a:rPr sz="2000" spc="-20" dirty="0">
                <a:solidFill>
                  <a:srgbClr val="535353"/>
                </a:solidFill>
                <a:latin typeface="Tahoma"/>
                <a:cs typeface="Tahoma"/>
              </a:rPr>
              <a:t>few:</a:t>
            </a:r>
            <a:endParaRPr sz="2000">
              <a:latin typeface="Tahoma"/>
              <a:cs typeface="Tahoma"/>
            </a:endParaRPr>
          </a:p>
          <a:p>
            <a:pPr>
              <a:lnSpc>
                <a:spcPct val="100000"/>
              </a:lnSpc>
              <a:spcBef>
                <a:spcPts val="525"/>
              </a:spcBef>
            </a:pPr>
            <a:endParaRPr sz="2000">
              <a:latin typeface="Tahoma"/>
              <a:cs typeface="Tahoma"/>
            </a:endParaRPr>
          </a:p>
          <a:p>
            <a:pPr marL="30480">
              <a:lnSpc>
                <a:spcPct val="100000"/>
              </a:lnSpc>
            </a:pPr>
            <a:r>
              <a:rPr sz="2000" b="1" spc="70" dirty="0">
                <a:solidFill>
                  <a:srgbClr val="C3A12D"/>
                </a:solidFill>
                <a:latin typeface="Cambria"/>
                <a:cs typeface="Cambria"/>
              </a:rPr>
              <a:t>Huka</a:t>
            </a:r>
            <a:r>
              <a:rPr sz="2000" b="1" spc="160" dirty="0">
                <a:solidFill>
                  <a:srgbClr val="C3A12D"/>
                </a:solidFill>
                <a:latin typeface="Cambria"/>
                <a:cs typeface="Cambria"/>
              </a:rPr>
              <a:t> </a:t>
            </a:r>
            <a:r>
              <a:rPr sz="2000" b="1" spc="60" dirty="0">
                <a:solidFill>
                  <a:srgbClr val="C3A12D"/>
                </a:solidFill>
                <a:latin typeface="Cambria"/>
                <a:cs typeface="Cambria"/>
              </a:rPr>
              <a:t>Falls</a:t>
            </a:r>
            <a:r>
              <a:rPr sz="2000" b="1" spc="145" dirty="0">
                <a:solidFill>
                  <a:srgbClr val="C3A12D"/>
                </a:solidFill>
                <a:latin typeface="Cambria"/>
                <a:cs typeface="Cambria"/>
              </a:rPr>
              <a:t> </a:t>
            </a:r>
            <a:r>
              <a:rPr sz="2100" i="1" dirty="0">
                <a:solidFill>
                  <a:srgbClr val="C3A12D"/>
                </a:solidFill>
                <a:latin typeface="Cambria"/>
                <a:cs typeface="Cambria"/>
              </a:rPr>
              <a:t>(3km</a:t>
            </a:r>
            <a:r>
              <a:rPr sz="2100" i="1" spc="135" dirty="0">
                <a:solidFill>
                  <a:srgbClr val="C3A12D"/>
                </a:solidFill>
                <a:latin typeface="Cambria"/>
                <a:cs typeface="Cambria"/>
              </a:rPr>
              <a:t> </a:t>
            </a:r>
            <a:r>
              <a:rPr sz="2100" i="1" dirty="0">
                <a:solidFill>
                  <a:srgbClr val="C3A12D"/>
                </a:solidFill>
                <a:latin typeface="Cambria"/>
                <a:cs typeface="Cambria"/>
              </a:rPr>
              <a:t>from</a:t>
            </a:r>
            <a:r>
              <a:rPr sz="2100" i="1" spc="125"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a:lnSpc>
                <a:spcPct val="100000"/>
              </a:lnSpc>
              <a:spcBef>
                <a:spcPts val="675"/>
              </a:spcBef>
            </a:pPr>
            <a:r>
              <a:rPr sz="2000" i="1" spc="-254" dirty="0">
                <a:solidFill>
                  <a:srgbClr val="535353"/>
                </a:solidFill>
                <a:latin typeface="Verdana"/>
                <a:cs typeface="Verdana"/>
              </a:rPr>
              <a:t>New</a:t>
            </a:r>
            <a:r>
              <a:rPr sz="2000" i="1" spc="-270" dirty="0">
                <a:solidFill>
                  <a:srgbClr val="535353"/>
                </a:solidFill>
                <a:latin typeface="Verdana"/>
                <a:cs typeface="Verdana"/>
              </a:rPr>
              <a:t> </a:t>
            </a:r>
            <a:r>
              <a:rPr sz="2000" i="1" spc="-185" dirty="0">
                <a:solidFill>
                  <a:srgbClr val="535353"/>
                </a:solidFill>
                <a:latin typeface="Verdana"/>
                <a:cs typeface="Verdana"/>
              </a:rPr>
              <a:t>Zealand’s</a:t>
            </a:r>
            <a:r>
              <a:rPr sz="2000" i="1" spc="-280" dirty="0">
                <a:solidFill>
                  <a:srgbClr val="535353"/>
                </a:solidFill>
                <a:latin typeface="Verdana"/>
                <a:cs typeface="Verdana"/>
              </a:rPr>
              <a:t> </a:t>
            </a:r>
            <a:r>
              <a:rPr sz="2000" i="1" spc="-245" dirty="0">
                <a:solidFill>
                  <a:srgbClr val="535353"/>
                </a:solidFill>
                <a:latin typeface="Verdana"/>
                <a:cs typeface="Verdana"/>
              </a:rPr>
              <a:t>most</a:t>
            </a:r>
            <a:r>
              <a:rPr sz="2000" i="1" spc="-275" dirty="0">
                <a:solidFill>
                  <a:srgbClr val="535353"/>
                </a:solidFill>
                <a:latin typeface="Verdana"/>
                <a:cs typeface="Verdana"/>
              </a:rPr>
              <a:t> </a:t>
            </a:r>
            <a:r>
              <a:rPr sz="2000" i="1" spc="-175" dirty="0">
                <a:solidFill>
                  <a:srgbClr val="535353"/>
                </a:solidFill>
                <a:latin typeface="Verdana"/>
                <a:cs typeface="Verdana"/>
              </a:rPr>
              <a:t>popular</a:t>
            </a:r>
            <a:r>
              <a:rPr sz="2000" i="1" spc="-250" dirty="0">
                <a:solidFill>
                  <a:srgbClr val="535353"/>
                </a:solidFill>
                <a:latin typeface="Verdana"/>
                <a:cs typeface="Verdana"/>
              </a:rPr>
              <a:t> </a:t>
            </a:r>
            <a:r>
              <a:rPr sz="2000" i="1" spc="-160" dirty="0">
                <a:solidFill>
                  <a:srgbClr val="535353"/>
                </a:solidFill>
                <a:latin typeface="Verdana"/>
                <a:cs typeface="Verdana"/>
              </a:rPr>
              <a:t>natural</a:t>
            </a:r>
            <a:r>
              <a:rPr sz="2000" i="1" spc="-265" dirty="0">
                <a:solidFill>
                  <a:srgbClr val="535353"/>
                </a:solidFill>
                <a:latin typeface="Verdana"/>
                <a:cs typeface="Verdana"/>
              </a:rPr>
              <a:t> </a:t>
            </a:r>
            <a:r>
              <a:rPr sz="2000" i="1" spc="-165" dirty="0">
                <a:solidFill>
                  <a:srgbClr val="535353"/>
                </a:solidFill>
                <a:latin typeface="Verdana"/>
                <a:cs typeface="Verdana"/>
              </a:rPr>
              <a:t>attraction,</a:t>
            </a:r>
            <a:r>
              <a:rPr sz="2000" i="1" spc="-290" dirty="0">
                <a:solidFill>
                  <a:srgbClr val="535353"/>
                </a:solidFill>
                <a:latin typeface="Verdana"/>
                <a:cs typeface="Verdana"/>
              </a:rPr>
              <a:t> </a:t>
            </a:r>
            <a:r>
              <a:rPr sz="2000" i="1" spc="-175" dirty="0">
                <a:solidFill>
                  <a:srgbClr val="535353"/>
                </a:solidFill>
                <a:latin typeface="Verdana"/>
                <a:cs typeface="Verdana"/>
              </a:rPr>
              <a:t>featuring</a:t>
            </a:r>
            <a:r>
              <a:rPr sz="2000" i="1" spc="-280" dirty="0">
                <a:solidFill>
                  <a:srgbClr val="535353"/>
                </a:solidFill>
                <a:latin typeface="Verdana"/>
                <a:cs typeface="Verdana"/>
              </a:rPr>
              <a:t> </a:t>
            </a:r>
            <a:r>
              <a:rPr sz="2000" i="1" spc="-140" dirty="0">
                <a:solidFill>
                  <a:srgbClr val="535353"/>
                </a:solidFill>
                <a:latin typeface="Verdana"/>
                <a:cs typeface="Verdana"/>
              </a:rPr>
              <a:t>a</a:t>
            </a:r>
            <a:r>
              <a:rPr sz="2000" i="1" spc="-270" dirty="0">
                <a:solidFill>
                  <a:srgbClr val="535353"/>
                </a:solidFill>
                <a:latin typeface="Verdana"/>
                <a:cs typeface="Verdana"/>
              </a:rPr>
              <a:t> </a:t>
            </a:r>
            <a:r>
              <a:rPr sz="2000" i="1" spc="-185" dirty="0">
                <a:solidFill>
                  <a:srgbClr val="535353"/>
                </a:solidFill>
                <a:latin typeface="Verdana"/>
                <a:cs typeface="Verdana"/>
              </a:rPr>
              <a:t>powerful</a:t>
            </a:r>
            <a:r>
              <a:rPr sz="2000" i="1" spc="-280" dirty="0">
                <a:solidFill>
                  <a:srgbClr val="535353"/>
                </a:solidFill>
                <a:latin typeface="Verdana"/>
                <a:cs typeface="Verdana"/>
              </a:rPr>
              <a:t> </a:t>
            </a:r>
            <a:r>
              <a:rPr sz="2000" i="1" spc="-25" dirty="0">
                <a:solidFill>
                  <a:srgbClr val="535353"/>
                </a:solidFill>
                <a:latin typeface="Verdana"/>
                <a:cs typeface="Verdana"/>
              </a:rPr>
              <a:t>waterfall.</a:t>
            </a:r>
            <a:endParaRPr sz="2000">
              <a:latin typeface="Verdana"/>
              <a:cs typeface="Verdana"/>
            </a:endParaRPr>
          </a:p>
          <a:p>
            <a:pPr marL="30480">
              <a:lnSpc>
                <a:spcPct val="100000"/>
              </a:lnSpc>
              <a:spcBef>
                <a:spcPts val="595"/>
              </a:spcBef>
            </a:pPr>
            <a:r>
              <a:rPr sz="2000" b="1" dirty="0">
                <a:solidFill>
                  <a:srgbClr val="C3A12D"/>
                </a:solidFill>
                <a:latin typeface="Cambria"/>
                <a:cs typeface="Cambria"/>
              </a:rPr>
              <a:t>Wairakei</a:t>
            </a:r>
            <a:r>
              <a:rPr sz="2000" b="1" spc="145" dirty="0">
                <a:solidFill>
                  <a:srgbClr val="C3A12D"/>
                </a:solidFill>
                <a:latin typeface="Cambria"/>
                <a:cs typeface="Cambria"/>
              </a:rPr>
              <a:t> </a:t>
            </a:r>
            <a:r>
              <a:rPr sz="2000" b="1" dirty="0">
                <a:solidFill>
                  <a:srgbClr val="C3A12D"/>
                </a:solidFill>
                <a:latin typeface="Cambria"/>
                <a:cs typeface="Cambria"/>
              </a:rPr>
              <a:t>International</a:t>
            </a:r>
            <a:r>
              <a:rPr sz="2000" b="1" spc="150" dirty="0">
                <a:solidFill>
                  <a:srgbClr val="C3A12D"/>
                </a:solidFill>
                <a:latin typeface="Cambria"/>
                <a:cs typeface="Cambria"/>
              </a:rPr>
              <a:t> </a:t>
            </a:r>
            <a:r>
              <a:rPr sz="2000" b="1" dirty="0">
                <a:solidFill>
                  <a:srgbClr val="C3A12D"/>
                </a:solidFill>
                <a:latin typeface="Cambria"/>
                <a:cs typeface="Cambria"/>
              </a:rPr>
              <a:t>Golf</a:t>
            </a:r>
            <a:r>
              <a:rPr sz="2000" b="1" spc="150" dirty="0">
                <a:solidFill>
                  <a:srgbClr val="C3A12D"/>
                </a:solidFill>
                <a:latin typeface="Cambria"/>
                <a:cs typeface="Cambria"/>
              </a:rPr>
              <a:t> </a:t>
            </a:r>
            <a:r>
              <a:rPr sz="2000" b="1" dirty="0">
                <a:solidFill>
                  <a:srgbClr val="C3A12D"/>
                </a:solidFill>
                <a:latin typeface="Cambria"/>
                <a:cs typeface="Cambria"/>
              </a:rPr>
              <a:t>Course</a:t>
            </a:r>
            <a:r>
              <a:rPr sz="2000" b="1" spc="150" dirty="0">
                <a:solidFill>
                  <a:srgbClr val="C3A12D"/>
                </a:solidFill>
                <a:latin typeface="Cambria"/>
                <a:cs typeface="Cambria"/>
              </a:rPr>
              <a:t> </a:t>
            </a:r>
            <a:r>
              <a:rPr sz="2100" i="1" dirty="0">
                <a:solidFill>
                  <a:srgbClr val="C3A12D"/>
                </a:solidFill>
                <a:latin typeface="Cambria"/>
                <a:cs typeface="Cambria"/>
              </a:rPr>
              <a:t>(1km</a:t>
            </a:r>
            <a:r>
              <a:rPr sz="2100" i="1" spc="135" dirty="0">
                <a:solidFill>
                  <a:srgbClr val="C3A12D"/>
                </a:solidFill>
                <a:latin typeface="Cambria"/>
                <a:cs typeface="Cambria"/>
              </a:rPr>
              <a:t> </a:t>
            </a:r>
            <a:r>
              <a:rPr sz="2100" i="1" dirty="0">
                <a:solidFill>
                  <a:srgbClr val="C3A12D"/>
                </a:solidFill>
                <a:latin typeface="Cambria"/>
                <a:cs typeface="Cambria"/>
              </a:rPr>
              <a:t>from</a:t>
            </a:r>
            <a:r>
              <a:rPr sz="2100" i="1" spc="130"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a:lnSpc>
                <a:spcPct val="100000"/>
              </a:lnSpc>
              <a:spcBef>
                <a:spcPts val="690"/>
              </a:spcBef>
            </a:pPr>
            <a:r>
              <a:rPr sz="2000" i="1" spc="-345" dirty="0">
                <a:solidFill>
                  <a:srgbClr val="535353"/>
                </a:solidFill>
                <a:latin typeface="Verdana"/>
                <a:cs typeface="Verdana"/>
              </a:rPr>
              <a:t>A</a:t>
            </a:r>
            <a:r>
              <a:rPr sz="2000" i="1" spc="-280" dirty="0">
                <a:solidFill>
                  <a:srgbClr val="535353"/>
                </a:solidFill>
                <a:latin typeface="Verdana"/>
                <a:cs typeface="Verdana"/>
              </a:rPr>
              <a:t> </a:t>
            </a:r>
            <a:r>
              <a:rPr sz="2000" i="1" spc="-175" dirty="0">
                <a:solidFill>
                  <a:srgbClr val="535353"/>
                </a:solidFill>
                <a:latin typeface="Verdana"/>
                <a:cs typeface="Verdana"/>
              </a:rPr>
              <a:t>world</a:t>
            </a:r>
            <a:r>
              <a:rPr sz="2000" i="1" spc="-275" dirty="0">
                <a:solidFill>
                  <a:srgbClr val="535353"/>
                </a:solidFill>
                <a:latin typeface="Verdana"/>
                <a:cs typeface="Verdana"/>
              </a:rPr>
              <a:t> </a:t>
            </a:r>
            <a:r>
              <a:rPr sz="2000" i="1" spc="-175" dirty="0">
                <a:solidFill>
                  <a:srgbClr val="535353"/>
                </a:solidFill>
                <a:latin typeface="Verdana"/>
                <a:cs typeface="Verdana"/>
              </a:rPr>
              <a:t>class</a:t>
            </a:r>
            <a:r>
              <a:rPr sz="2000" i="1" spc="-300" dirty="0">
                <a:solidFill>
                  <a:srgbClr val="535353"/>
                </a:solidFill>
                <a:latin typeface="Verdana"/>
                <a:cs typeface="Verdana"/>
              </a:rPr>
              <a:t> </a:t>
            </a:r>
            <a:r>
              <a:rPr sz="2000" i="1" spc="-145" dirty="0">
                <a:solidFill>
                  <a:srgbClr val="535353"/>
                </a:solidFill>
                <a:latin typeface="Verdana"/>
                <a:cs typeface="Verdana"/>
              </a:rPr>
              <a:t>golf</a:t>
            </a:r>
            <a:r>
              <a:rPr sz="2000" i="1" spc="-290" dirty="0">
                <a:solidFill>
                  <a:srgbClr val="535353"/>
                </a:solidFill>
                <a:latin typeface="Verdana"/>
                <a:cs typeface="Verdana"/>
              </a:rPr>
              <a:t> </a:t>
            </a:r>
            <a:r>
              <a:rPr sz="2000" i="1" spc="-204" dirty="0">
                <a:solidFill>
                  <a:srgbClr val="535353"/>
                </a:solidFill>
                <a:latin typeface="Verdana"/>
                <a:cs typeface="Verdana"/>
              </a:rPr>
              <a:t>course</a:t>
            </a:r>
            <a:r>
              <a:rPr sz="2000" i="1" spc="-295" dirty="0">
                <a:solidFill>
                  <a:srgbClr val="535353"/>
                </a:solidFill>
                <a:latin typeface="Verdana"/>
                <a:cs typeface="Verdana"/>
              </a:rPr>
              <a:t> </a:t>
            </a:r>
            <a:r>
              <a:rPr sz="2000" i="1" spc="-210" dirty="0">
                <a:solidFill>
                  <a:srgbClr val="535353"/>
                </a:solidFill>
                <a:latin typeface="Verdana"/>
                <a:cs typeface="Verdana"/>
              </a:rPr>
              <a:t>set</a:t>
            </a:r>
            <a:r>
              <a:rPr sz="2000" i="1" spc="-295" dirty="0">
                <a:solidFill>
                  <a:srgbClr val="535353"/>
                </a:solidFill>
                <a:latin typeface="Verdana"/>
                <a:cs typeface="Verdana"/>
              </a:rPr>
              <a:t> </a:t>
            </a:r>
            <a:r>
              <a:rPr sz="2000" i="1" spc="-170" dirty="0">
                <a:solidFill>
                  <a:srgbClr val="535353"/>
                </a:solidFill>
                <a:latin typeface="Verdana"/>
                <a:cs typeface="Verdana"/>
              </a:rPr>
              <a:t>within</a:t>
            </a:r>
            <a:r>
              <a:rPr sz="2000" i="1" spc="-305" dirty="0">
                <a:solidFill>
                  <a:srgbClr val="535353"/>
                </a:solidFill>
                <a:latin typeface="Verdana"/>
                <a:cs typeface="Verdana"/>
              </a:rPr>
              <a:t> </a:t>
            </a:r>
            <a:r>
              <a:rPr sz="2000" i="1" spc="-140" dirty="0">
                <a:solidFill>
                  <a:srgbClr val="535353"/>
                </a:solidFill>
                <a:latin typeface="Verdana"/>
                <a:cs typeface="Verdana"/>
              </a:rPr>
              <a:t>a</a:t>
            </a:r>
            <a:r>
              <a:rPr sz="2000" i="1" spc="-290" dirty="0">
                <a:solidFill>
                  <a:srgbClr val="535353"/>
                </a:solidFill>
                <a:latin typeface="Verdana"/>
                <a:cs typeface="Verdana"/>
              </a:rPr>
              <a:t> </a:t>
            </a:r>
            <a:r>
              <a:rPr sz="2000" i="1" spc="-140" dirty="0">
                <a:solidFill>
                  <a:srgbClr val="535353"/>
                </a:solidFill>
                <a:latin typeface="Verdana"/>
                <a:cs typeface="Verdana"/>
              </a:rPr>
              <a:t>wildlife</a:t>
            </a:r>
            <a:r>
              <a:rPr sz="2000" i="1" spc="-280" dirty="0">
                <a:solidFill>
                  <a:srgbClr val="535353"/>
                </a:solidFill>
                <a:latin typeface="Verdana"/>
                <a:cs typeface="Verdana"/>
              </a:rPr>
              <a:t> </a:t>
            </a:r>
            <a:r>
              <a:rPr sz="2000" i="1" spc="-85" dirty="0">
                <a:solidFill>
                  <a:srgbClr val="535353"/>
                </a:solidFill>
                <a:latin typeface="Verdana"/>
                <a:cs typeface="Verdana"/>
              </a:rPr>
              <a:t>sanctuary.</a:t>
            </a:r>
            <a:endParaRPr sz="2000">
              <a:latin typeface="Verdana"/>
              <a:cs typeface="Verdana"/>
            </a:endParaRPr>
          </a:p>
          <a:p>
            <a:pPr marL="30480">
              <a:lnSpc>
                <a:spcPct val="100000"/>
              </a:lnSpc>
              <a:spcBef>
                <a:spcPts val="600"/>
              </a:spcBef>
            </a:pPr>
            <a:r>
              <a:rPr sz="2000" b="1" spc="70" dirty="0">
                <a:solidFill>
                  <a:srgbClr val="C3A12D"/>
                </a:solidFill>
                <a:latin typeface="Cambria"/>
                <a:cs typeface="Cambria"/>
              </a:rPr>
              <a:t>Huka</a:t>
            </a:r>
            <a:r>
              <a:rPr sz="2000" b="1" spc="180" dirty="0">
                <a:solidFill>
                  <a:srgbClr val="C3A12D"/>
                </a:solidFill>
                <a:latin typeface="Cambria"/>
                <a:cs typeface="Cambria"/>
              </a:rPr>
              <a:t> </a:t>
            </a:r>
            <a:r>
              <a:rPr sz="2000" b="1" dirty="0">
                <a:solidFill>
                  <a:srgbClr val="C3A12D"/>
                </a:solidFill>
                <a:latin typeface="Cambria"/>
                <a:cs typeface="Cambria"/>
              </a:rPr>
              <a:t>Prawn</a:t>
            </a:r>
            <a:r>
              <a:rPr sz="2000" b="1" spc="180" dirty="0">
                <a:solidFill>
                  <a:srgbClr val="C3A12D"/>
                </a:solidFill>
                <a:latin typeface="Cambria"/>
                <a:cs typeface="Cambria"/>
              </a:rPr>
              <a:t> </a:t>
            </a:r>
            <a:r>
              <a:rPr sz="2000" b="1" dirty="0">
                <a:solidFill>
                  <a:srgbClr val="C3A12D"/>
                </a:solidFill>
                <a:latin typeface="Cambria"/>
                <a:cs typeface="Cambria"/>
              </a:rPr>
              <a:t>Park</a:t>
            </a:r>
            <a:r>
              <a:rPr sz="2000" b="1" spc="175" dirty="0">
                <a:solidFill>
                  <a:srgbClr val="C3A12D"/>
                </a:solidFill>
                <a:latin typeface="Cambria"/>
                <a:cs typeface="Cambria"/>
              </a:rPr>
              <a:t> </a:t>
            </a:r>
            <a:r>
              <a:rPr sz="2100" i="1" dirty="0">
                <a:solidFill>
                  <a:srgbClr val="C3A12D"/>
                </a:solidFill>
                <a:latin typeface="Cambria"/>
                <a:cs typeface="Cambria"/>
              </a:rPr>
              <a:t>(2km</a:t>
            </a:r>
            <a:r>
              <a:rPr sz="2100" i="1" spc="160" dirty="0">
                <a:solidFill>
                  <a:srgbClr val="C3A12D"/>
                </a:solidFill>
                <a:latin typeface="Cambria"/>
                <a:cs typeface="Cambria"/>
              </a:rPr>
              <a:t> </a:t>
            </a:r>
            <a:r>
              <a:rPr sz="2100" i="1" dirty="0">
                <a:solidFill>
                  <a:srgbClr val="C3A12D"/>
                </a:solidFill>
                <a:latin typeface="Cambria"/>
                <a:cs typeface="Cambria"/>
              </a:rPr>
              <a:t>from</a:t>
            </a:r>
            <a:r>
              <a:rPr sz="2100" i="1" spc="145"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a:lnSpc>
                <a:spcPct val="100000"/>
              </a:lnSpc>
              <a:spcBef>
                <a:spcPts val="675"/>
              </a:spcBef>
            </a:pPr>
            <a:r>
              <a:rPr sz="2000" i="1" spc="-345" dirty="0">
                <a:solidFill>
                  <a:srgbClr val="535353"/>
                </a:solidFill>
                <a:latin typeface="Verdana"/>
                <a:cs typeface="Verdana"/>
              </a:rPr>
              <a:t>A</a:t>
            </a:r>
            <a:r>
              <a:rPr sz="2000" i="1" spc="-275" dirty="0">
                <a:solidFill>
                  <a:srgbClr val="535353"/>
                </a:solidFill>
                <a:latin typeface="Verdana"/>
                <a:cs typeface="Verdana"/>
              </a:rPr>
              <a:t> </a:t>
            </a:r>
            <a:r>
              <a:rPr sz="2000" i="1" spc="-180" dirty="0">
                <a:solidFill>
                  <a:srgbClr val="535353"/>
                </a:solidFill>
                <a:latin typeface="Verdana"/>
                <a:cs typeface="Verdana"/>
              </a:rPr>
              <a:t>family</a:t>
            </a:r>
            <a:r>
              <a:rPr sz="2000" i="1" spc="-280" dirty="0">
                <a:solidFill>
                  <a:srgbClr val="535353"/>
                </a:solidFill>
                <a:latin typeface="Verdana"/>
                <a:cs typeface="Verdana"/>
              </a:rPr>
              <a:t> </a:t>
            </a:r>
            <a:r>
              <a:rPr sz="2000" i="1" spc="-160" dirty="0">
                <a:solidFill>
                  <a:srgbClr val="535353"/>
                </a:solidFill>
                <a:latin typeface="Verdana"/>
                <a:cs typeface="Verdana"/>
              </a:rPr>
              <a:t>attraction</a:t>
            </a:r>
            <a:r>
              <a:rPr sz="2000" i="1" spc="-290" dirty="0">
                <a:solidFill>
                  <a:srgbClr val="535353"/>
                </a:solidFill>
                <a:latin typeface="Verdana"/>
                <a:cs typeface="Verdana"/>
              </a:rPr>
              <a:t> </a:t>
            </a:r>
            <a:r>
              <a:rPr sz="2000" i="1" spc="-229" dirty="0">
                <a:solidFill>
                  <a:srgbClr val="535353"/>
                </a:solidFill>
                <a:latin typeface="Verdana"/>
                <a:cs typeface="Verdana"/>
              </a:rPr>
              <a:t>where</a:t>
            </a:r>
            <a:r>
              <a:rPr sz="2000" i="1" spc="-290" dirty="0">
                <a:solidFill>
                  <a:srgbClr val="535353"/>
                </a:solidFill>
                <a:latin typeface="Verdana"/>
                <a:cs typeface="Verdana"/>
              </a:rPr>
              <a:t> </a:t>
            </a:r>
            <a:r>
              <a:rPr sz="2000" i="1" spc="-185" dirty="0">
                <a:solidFill>
                  <a:srgbClr val="535353"/>
                </a:solidFill>
                <a:latin typeface="Verdana"/>
                <a:cs typeface="Verdana"/>
              </a:rPr>
              <a:t>visitors</a:t>
            </a:r>
            <a:r>
              <a:rPr sz="2000" i="1" spc="-300" dirty="0">
                <a:solidFill>
                  <a:srgbClr val="535353"/>
                </a:solidFill>
                <a:latin typeface="Verdana"/>
                <a:cs typeface="Verdana"/>
              </a:rPr>
              <a:t> </a:t>
            </a:r>
            <a:r>
              <a:rPr sz="2000" i="1" spc="-175" dirty="0">
                <a:solidFill>
                  <a:srgbClr val="535353"/>
                </a:solidFill>
                <a:latin typeface="Verdana"/>
                <a:cs typeface="Verdana"/>
              </a:rPr>
              <a:t>can</a:t>
            </a:r>
            <a:r>
              <a:rPr sz="2000" i="1" spc="-295" dirty="0">
                <a:solidFill>
                  <a:srgbClr val="535353"/>
                </a:solidFill>
                <a:latin typeface="Verdana"/>
                <a:cs typeface="Verdana"/>
              </a:rPr>
              <a:t> </a:t>
            </a:r>
            <a:r>
              <a:rPr sz="2000" i="1" spc="-185" dirty="0">
                <a:solidFill>
                  <a:srgbClr val="535353"/>
                </a:solidFill>
                <a:latin typeface="Verdana"/>
                <a:cs typeface="Verdana"/>
              </a:rPr>
              <a:t>catch,</a:t>
            </a:r>
            <a:r>
              <a:rPr sz="2000" i="1" spc="-285" dirty="0">
                <a:solidFill>
                  <a:srgbClr val="535353"/>
                </a:solidFill>
                <a:latin typeface="Verdana"/>
                <a:cs typeface="Verdana"/>
              </a:rPr>
              <a:t> </a:t>
            </a:r>
            <a:r>
              <a:rPr sz="2000" i="1" spc="-204" dirty="0">
                <a:solidFill>
                  <a:srgbClr val="535353"/>
                </a:solidFill>
                <a:latin typeface="Verdana"/>
                <a:cs typeface="Verdana"/>
              </a:rPr>
              <a:t>cook</a:t>
            </a:r>
            <a:r>
              <a:rPr sz="2000" i="1" spc="-300" dirty="0">
                <a:solidFill>
                  <a:srgbClr val="535353"/>
                </a:solidFill>
                <a:latin typeface="Verdana"/>
                <a:cs typeface="Verdana"/>
              </a:rPr>
              <a:t> </a:t>
            </a:r>
            <a:r>
              <a:rPr sz="2000" i="1" spc="-180" dirty="0">
                <a:solidFill>
                  <a:srgbClr val="535353"/>
                </a:solidFill>
                <a:latin typeface="Verdana"/>
                <a:cs typeface="Verdana"/>
              </a:rPr>
              <a:t>and</a:t>
            </a:r>
            <a:r>
              <a:rPr sz="2000" i="1" spc="-290" dirty="0">
                <a:solidFill>
                  <a:srgbClr val="535353"/>
                </a:solidFill>
                <a:latin typeface="Verdana"/>
                <a:cs typeface="Verdana"/>
              </a:rPr>
              <a:t> </a:t>
            </a:r>
            <a:r>
              <a:rPr sz="2000" i="1" spc="-175" dirty="0">
                <a:solidFill>
                  <a:srgbClr val="535353"/>
                </a:solidFill>
                <a:latin typeface="Verdana"/>
                <a:cs typeface="Verdana"/>
              </a:rPr>
              <a:t>eat</a:t>
            </a:r>
            <a:r>
              <a:rPr sz="2000" i="1" spc="-285" dirty="0">
                <a:solidFill>
                  <a:srgbClr val="535353"/>
                </a:solidFill>
                <a:latin typeface="Verdana"/>
                <a:cs typeface="Verdana"/>
              </a:rPr>
              <a:t> </a:t>
            </a:r>
            <a:r>
              <a:rPr sz="2000" i="1" spc="-175" dirty="0">
                <a:solidFill>
                  <a:srgbClr val="535353"/>
                </a:solidFill>
                <a:latin typeface="Verdana"/>
                <a:cs typeface="Verdana"/>
              </a:rPr>
              <a:t>their</a:t>
            </a:r>
            <a:r>
              <a:rPr sz="2000" i="1" spc="-285" dirty="0">
                <a:solidFill>
                  <a:srgbClr val="535353"/>
                </a:solidFill>
                <a:latin typeface="Verdana"/>
                <a:cs typeface="Verdana"/>
              </a:rPr>
              <a:t> </a:t>
            </a:r>
            <a:r>
              <a:rPr sz="2000" i="1" spc="-215" dirty="0">
                <a:solidFill>
                  <a:srgbClr val="535353"/>
                </a:solidFill>
                <a:latin typeface="Verdana"/>
                <a:cs typeface="Verdana"/>
              </a:rPr>
              <a:t>own</a:t>
            </a:r>
            <a:r>
              <a:rPr sz="2000" i="1" spc="-290" dirty="0">
                <a:solidFill>
                  <a:srgbClr val="535353"/>
                </a:solidFill>
                <a:latin typeface="Verdana"/>
                <a:cs typeface="Verdana"/>
              </a:rPr>
              <a:t> </a:t>
            </a:r>
            <a:r>
              <a:rPr sz="2000" i="1" spc="-200" dirty="0">
                <a:solidFill>
                  <a:srgbClr val="535353"/>
                </a:solidFill>
                <a:latin typeface="Verdana"/>
                <a:cs typeface="Verdana"/>
              </a:rPr>
              <a:t>freshwater</a:t>
            </a:r>
            <a:r>
              <a:rPr sz="2000" i="1" spc="-290" dirty="0">
                <a:solidFill>
                  <a:srgbClr val="535353"/>
                </a:solidFill>
                <a:latin typeface="Verdana"/>
                <a:cs typeface="Verdana"/>
              </a:rPr>
              <a:t> </a:t>
            </a:r>
            <a:r>
              <a:rPr sz="2000" i="1" spc="-10" dirty="0">
                <a:solidFill>
                  <a:srgbClr val="535353"/>
                </a:solidFill>
                <a:latin typeface="Verdana"/>
                <a:cs typeface="Verdana"/>
              </a:rPr>
              <a:t>prawns.</a:t>
            </a:r>
            <a:endParaRPr sz="2000">
              <a:latin typeface="Verdana"/>
              <a:cs typeface="Verdana"/>
            </a:endParaRPr>
          </a:p>
          <a:p>
            <a:pPr marL="30480">
              <a:lnSpc>
                <a:spcPct val="100000"/>
              </a:lnSpc>
              <a:spcBef>
                <a:spcPts val="605"/>
              </a:spcBef>
            </a:pPr>
            <a:r>
              <a:rPr sz="2000" b="1" dirty="0">
                <a:solidFill>
                  <a:srgbClr val="C3A12D"/>
                </a:solidFill>
                <a:latin typeface="Cambria"/>
                <a:cs typeface="Cambria"/>
              </a:rPr>
              <a:t>Taupō</a:t>
            </a:r>
            <a:r>
              <a:rPr sz="2000" b="1" spc="150" dirty="0">
                <a:solidFill>
                  <a:srgbClr val="C3A12D"/>
                </a:solidFill>
                <a:latin typeface="Cambria"/>
                <a:cs typeface="Cambria"/>
              </a:rPr>
              <a:t> </a:t>
            </a:r>
            <a:r>
              <a:rPr sz="2000" b="1" dirty="0">
                <a:solidFill>
                  <a:srgbClr val="C3A12D"/>
                </a:solidFill>
                <a:latin typeface="Cambria"/>
                <a:cs typeface="Cambria"/>
              </a:rPr>
              <a:t>Bungy</a:t>
            </a:r>
            <a:r>
              <a:rPr sz="2000" b="1" spc="155" dirty="0">
                <a:solidFill>
                  <a:srgbClr val="C3A12D"/>
                </a:solidFill>
                <a:latin typeface="Cambria"/>
                <a:cs typeface="Cambria"/>
              </a:rPr>
              <a:t> </a:t>
            </a:r>
            <a:r>
              <a:rPr sz="2000" b="1" spc="145" dirty="0">
                <a:solidFill>
                  <a:srgbClr val="C3A12D"/>
                </a:solidFill>
                <a:latin typeface="Cambria"/>
                <a:cs typeface="Cambria"/>
              </a:rPr>
              <a:t>&amp;</a:t>
            </a:r>
            <a:r>
              <a:rPr sz="2000" b="1" spc="185" dirty="0">
                <a:solidFill>
                  <a:srgbClr val="C3A12D"/>
                </a:solidFill>
                <a:latin typeface="Cambria"/>
                <a:cs typeface="Cambria"/>
              </a:rPr>
              <a:t> </a:t>
            </a:r>
            <a:r>
              <a:rPr sz="2000" b="1" spc="50" dirty="0">
                <a:solidFill>
                  <a:srgbClr val="C3A12D"/>
                </a:solidFill>
                <a:latin typeface="Cambria"/>
                <a:cs typeface="Cambria"/>
              </a:rPr>
              <a:t>Swing</a:t>
            </a:r>
            <a:r>
              <a:rPr sz="2000" b="1" spc="155" dirty="0">
                <a:solidFill>
                  <a:srgbClr val="C3A12D"/>
                </a:solidFill>
                <a:latin typeface="Cambria"/>
                <a:cs typeface="Cambria"/>
              </a:rPr>
              <a:t> </a:t>
            </a:r>
            <a:r>
              <a:rPr sz="2100" i="1" dirty="0">
                <a:solidFill>
                  <a:srgbClr val="C3A12D"/>
                </a:solidFill>
                <a:latin typeface="Cambria"/>
                <a:cs typeface="Cambria"/>
              </a:rPr>
              <a:t>(8.5km</a:t>
            </a:r>
            <a:r>
              <a:rPr sz="2100" i="1" spc="145" dirty="0">
                <a:solidFill>
                  <a:srgbClr val="C3A12D"/>
                </a:solidFill>
                <a:latin typeface="Cambria"/>
                <a:cs typeface="Cambria"/>
              </a:rPr>
              <a:t> </a:t>
            </a:r>
            <a:r>
              <a:rPr sz="2100" i="1" dirty="0">
                <a:solidFill>
                  <a:srgbClr val="C3A12D"/>
                </a:solidFill>
                <a:latin typeface="Cambria"/>
                <a:cs typeface="Cambria"/>
              </a:rPr>
              <a:t>from</a:t>
            </a:r>
            <a:r>
              <a:rPr sz="2100" i="1" spc="140"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a:lnSpc>
                <a:spcPct val="100000"/>
              </a:lnSpc>
              <a:spcBef>
                <a:spcPts val="680"/>
              </a:spcBef>
            </a:pPr>
            <a:r>
              <a:rPr sz="2000" i="1" spc="-190" dirty="0">
                <a:solidFill>
                  <a:srgbClr val="535353"/>
                </a:solidFill>
                <a:latin typeface="Verdana"/>
                <a:cs typeface="Verdana"/>
              </a:rPr>
              <a:t>Offering</a:t>
            </a:r>
            <a:r>
              <a:rPr sz="2000" i="1" spc="-285" dirty="0">
                <a:solidFill>
                  <a:srgbClr val="535353"/>
                </a:solidFill>
                <a:latin typeface="Verdana"/>
                <a:cs typeface="Verdana"/>
              </a:rPr>
              <a:t> </a:t>
            </a:r>
            <a:r>
              <a:rPr sz="2000" i="1" spc="-170" dirty="0">
                <a:solidFill>
                  <a:srgbClr val="535353"/>
                </a:solidFill>
                <a:latin typeface="Verdana"/>
                <a:cs typeface="Verdana"/>
              </a:rPr>
              <a:t>adrenaline</a:t>
            </a:r>
            <a:r>
              <a:rPr sz="2000" i="1" spc="-265" dirty="0">
                <a:solidFill>
                  <a:srgbClr val="535353"/>
                </a:solidFill>
                <a:latin typeface="Verdana"/>
                <a:cs typeface="Verdana"/>
              </a:rPr>
              <a:t> </a:t>
            </a:r>
            <a:r>
              <a:rPr sz="2000" i="1" spc="-215" dirty="0">
                <a:solidFill>
                  <a:srgbClr val="535353"/>
                </a:solidFill>
                <a:latin typeface="Verdana"/>
                <a:cs typeface="Verdana"/>
              </a:rPr>
              <a:t>pumping</a:t>
            </a:r>
            <a:r>
              <a:rPr sz="2000" i="1" spc="-260" dirty="0">
                <a:solidFill>
                  <a:srgbClr val="535353"/>
                </a:solidFill>
                <a:latin typeface="Verdana"/>
                <a:cs typeface="Verdana"/>
              </a:rPr>
              <a:t> </a:t>
            </a:r>
            <a:r>
              <a:rPr sz="2000" i="1" spc="-254" dirty="0">
                <a:solidFill>
                  <a:srgbClr val="535353"/>
                </a:solidFill>
                <a:latin typeface="Verdana"/>
                <a:cs typeface="Verdana"/>
              </a:rPr>
              <a:t>jumps</a:t>
            </a:r>
            <a:r>
              <a:rPr sz="2000" i="1" spc="-270" dirty="0">
                <a:solidFill>
                  <a:srgbClr val="535353"/>
                </a:solidFill>
                <a:latin typeface="Verdana"/>
                <a:cs typeface="Verdana"/>
              </a:rPr>
              <a:t> </a:t>
            </a:r>
            <a:r>
              <a:rPr sz="2000" i="1" spc="-150" dirty="0">
                <a:solidFill>
                  <a:srgbClr val="535353"/>
                </a:solidFill>
                <a:latin typeface="Verdana"/>
                <a:cs typeface="Verdana"/>
              </a:rPr>
              <a:t>in</a:t>
            </a:r>
            <a:r>
              <a:rPr sz="2000" i="1" spc="-254" dirty="0">
                <a:solidFill>
                  <a:srgbClr val="535353"/>
                </a:solidFill>
                <a:latin typeface="Verdana"/>
                <a:cs typeface="Verdana"/>
              </a:rPr>
              <a:t> </a:t>
            </a:r>
            <a:r>
              <a:rPr sz="2000" i="1" spc="-175" dirty="0">
                <a:solidFill>
                  <a:srgbClr val="535353"/>
                </a:solidFill>
                <a:latin typeface="Verdana"/>
                <a:cs typeface="Verdana"/>
              </a:rPr>
              <a:t>spectacular</a:t>
            </a:r>
            <a:r>
              <a:rPr sz="2000" i="1" spc="-260" dirty="0">
                <a:solidFill>
                  <a:srgbClr val="535353"/>
                </a:solidFill>
                <a:latin typeface="Verdana"/>
                <a:cs typeface="Verdana"/>
              </a:rPr>
              <a:t> </a:t>
            </a:r>
            <a:r>
              <a:rPr sz="2000" i="1" spc="-160" dirty="0">
                <a:solidFill>
                  <a:srgbClr val="535353"/>
                </a:solidFill>
                <a:latin typeface="Verdana"/>
                <a:cs typeface="Verdana"/>
              </a:rPr>
              <a:t>natural</a:t>
            </a:r>
            <a:r>
              <a:rPr sz="2000" i="1" spc="-265" dirty="0">
                <a:solidFill>
                  <a:srgbClr val="535353"/>
                </a:solidFill>
                <a:latin typeface="Verdana"/>
                <a:cs typeface="Verdana"/>
              </a:rPr>
              <a:t> </a:t>
            </a:r>
            <a:r>
              <a:rPr sz="2000" i="1" spc="-55" dirty="0">
                <a:solidFill>
                  <a:srgbClr val="535353"/>
                </a:solidFill>
                <a:latin typeface="Verdana"/>
                <a:cs typeface="Verdana"/>
              </a:rPr>
              <a:t>settings.</a:t>
            </a:r>
            <a:endParaRPr sz="2000">
              <a:latin typeface="Verdana"/>
              <a:cs typeface="Verdana"/>
            </a:endParaRPr>
          </a:p>
          <a:p>
            <a:pPr marL="30480">
              <a:lnSpc>
                <a:spcPct val="100000"/>
              </a:lnSpc>
              <a:spcBef>
                <a:spcPts val="595"/>
              </a:spcBef>
            </a:pPr>
            <a:r>
              <a:rPr sz="2000" b="1" spc="70" dirty="0">
                <a:solidFill>
                  <a:srgbClr val="C3A12D"/>
                </a:solidFill>
                <a:latin typeface="Cambria"/>
                <a:cs typeface="Cambria"/>
              </a:rPr>
              <a:t>Huka</a:t>
            </a:r>
            <a:r>
              <a:rPr sz="2000" b="1" spc="180" dirty="0">
                <a:solidFill>
                  <a:srgbClr val="C3A12D"/>
                </a:solidFill>
                <a:latin typeface="Cambria"/>
                <a:cs typeface="Cambria"/>
              </a:rPr>
              <a:t> </a:t>
            </a:r>
            <a:r>
              <a:rPr sz="2000" b="1" dirty="0">
                <a:solidFill>
                  <a:srgbClr val="C3A12D"/>
                </a:solidFill>
                <a:latin typeface="Cambria"/>
                <a:cs typeface="Cambria"/>
              </a:rPr>
              <a:t>Honey</a:t>
            </a:r>
            <a:r>
              <a:rPr sz="2000" b="1" spc="190" dirty="0">
                <a:solidFill>
                  <a:srgbClr val="C3A12D"/>
                </a:solidFill>
                <a:latin typeface="Cambria"/>
                <a:cs typeface="Cambria"/>
              </a:rPr>
              <a:t> </a:t>
            </a:r>
            <a:r>
              <a:rPr sz="2000" b="1" dirty="0">
                <a:solidFill>
                  <a:srgbClr val="C3A12D"/>
                </a:solidFill>
                <a:latin typeface="Cambria"/>
                <a:cs typeface="Cambria"/>
              </a:rPr>
              <a:t>Hive</a:t>
            </a:r>
            <a:r>
              <a:rPr sz="2000" b="1" spc="180" dirty="0">
                <a:solidFill>
                  <a:srgbClr val="C3A12D"/>
                </a:solidFill>
                <a:latin typeface="Cambria"/>
                <a:cs typeface="Cambria"/>
              </a:rPr>
              <a:t> </a:t>
            </a:r>
            <a:r>
              <a:rPr sz="2100" i="1" dirty="0">
                <a:solidFill>
                  <a:srgbClr val="C3A12D"/>
                </a:solidFill>
                <a:latin typeface="Cambria"/>
                <a:cs typeface="Cambria"/>
              </a:rPr>
              <a:t>(2km</a:t>
            </a:r>
            <a:r>
              <a:rPr sz="2100" i="1" spc="165" dirty="0">
                <a:solidFill>
                  <a:srgbClr val="C3A12D"/>
                </a:solidFill>
                <a:latin typeface="Cambria"/>
                <a:cs typeface="Cambria"/>
              </a:rPr>
              <a:t> </a:t>
            </a:r>
            <a:r>
              <a:rPr sz="2100" i="1" dirty="0">
                <a:solidFill>
                  <a:srgbClr val="C3A12D"/>
                </a:solidFill>
                <a:latin typeface="Cambria"/>
                <a:cs typeface="Cambria"/>
              </a:rPr>
              <a:t>from</a:t>
            </a:r>
            <a:r>
              <a:rPr sz="2100" i="1" spc="150"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a:lnSpc>
                <a:spcPct val="100000"/>
              </a:lnSpc>
              <a:spcBef>
                <a:spcPts val="690"/>
              </a:spcBef>
            </a:pPr>
            <a:r>
              <a:rPr sz="2000" i="1" spc="-280" dirty="0">
                <a:solidFill>
                  <a:srgbClr val="535353"/>
                </a:solidFill>
                <a:latin typeface="Verdana"/>
                <a:cs typeface="Verdana"/>
              </a:rPr>
              <a:t>An</a:t>
            </a:r>
            <a:r>
              <a:rPr sz="2000" i="1" spc="-270" dirty="0">
                <a:solidFill>
                  <a:srgbClr val="535353"/>
                </a:solidFill>
                <a:latin typeface="Verdana"/>
                <a:cs typeface="Verdana"/>
              </a:rPr>
              <a:t> </a:t>
            </a:r>
            <a:r>
              <a:rPr sz="2000" i="1" spc="-180" dirty="0">
                <a:solidFill>
                  <a:srgbClr val="535353"/>
                </a:solidFill>
                <a:latin typeface="Verdana"/>
                <a:cs typeface="Verdana"/>
              </a:rPr>
              <a:t>interactive</a:t>
            </a:r>
            <a:r>
              <a:rPr sz="2000" i="1" spc="-265" dirty="0">
                <a:solidFill>
                  <a:srgbClr val="535353"/>
                </a:solidFill>
                <a:latin typeface="Verdana"/>
                <a:cs typeface="Verdana"/>
              </a:rPr>
              <a:t> </a:t>
            </a:r>
            <a:r>
              <a:rPr sz="2000" i="1" spc="-215" dirty="0">
                <a:solidFill>
                  <a:srgbClr val="535353"/>
                </a:solidFill>
                <a:latin typeface="Verdana"/>
                <a:cs typeface="Verdana"/>
              </a:rPr>
              <a:t>experience</a:t>
            </a:r>
            <a:r>
              <a:rPr sz="2000" i="1" spc="-254" dirty="0">
                <a:solidFill>
                  <a:srgbClr val="535353"/>
                </a:solidFill>
                <a:latin typeface="Verdana"/>
                <a:cs typeface="Verdana"/>
              </a:rPr>
              <a:t> </a:t>
            </a:r>
            <a:r>
              <a:rPr sz="2000" i="1" spc="-195" dirty="0">
                <a:solidFill>
                  <a:srgbClr val="535353"/>
                </a:solidFill>
                <a:latin typeface="Verdana"/>
                <a:cs typeface="Verdana"/>
              </a:rPr>
              <a:t>showcasing</a:t>
            </a:r>
            <a:r>
              <a:rPr sz="2000" i="1" spc="-310" dirty="0">
                <a:solidFill>
                  <a:srgbClr val="535353"/>
                </a:solidFill>
                <a:latin typeface="Verdana"/>
                <a:cs typeface="Verdana"/>
              </a:rPr>
              <a:t> </a:t>
            </a:r>
            <a:r>
              <a:rPr sz="2000" i="1" spc="-254" dirty="0">
                <a:solidFill>
                  <a:srgbClr val="535353"/>
                </a:solidFill>
                <a:latin typeface="Verdana"/>
                <a:cs typeface="Verdana"/>
              </a:rPr>
              <a:t>New</a:t>
            </a:r>
            <a:r>
              <a:rPr sz="2000" i="1" spc="-270" dirty="0">
                <a:solidFill>
                  <a:srgbClr val="535353"/>
                </a:solidFill>
                <a:latin typeface="Verdana"/>
                <a:cs typeface="Verdana"/>
              </a:rPr>
              <a:t> </a:t>
            </a:r>
            <a:r>
              <a:rPr sz="2000" i="1" spc="-180" dirty="0">
                <a:solidFill>
                  <a:srgbClr val="535353"/>
                </a:solidFill>
                <a:latin typeface="Verdana"/>
                <a:cs typeface="Verdana"/>
              </a:rPr>
              <a:t>Zealand’s</a:t>
            </a:r>
            <a:r>
              <a:rPr sz="2000" i="1" spc="-270" dirty="0">
                <a:solidFill>
                  <a:srgbClr val="535353"/>
                </a:solidFill>
                <a:latin typeface="Verdana"/>
                <a:cs typeface="Verdana"/>
              </a:rPr>
              <a:t> </a:t>
            </a:r>
            <a:r>
              <a:rPr sz="2000" i="1" spc="-215" dirty="0">
                <a:solidFill>
                  <a:srgbClr val="535353"/>
                </a:solidFill>
                <a:latin typeface="Verdana"/>
                <a:cs typeface="Verdana"/>
              </a:rPr>
              <a:t>famous</a:t>
            </a:r>
            <a:r>
              <a:rPr sz="2000" i="1" spc="-290" dirty="0">
                <a:solidFill>
                  <a:srgbClr val="535353"/>
                </a:solidFill>
                <a:latin typeface="Verdana"/>
                <a:cs typeface="Verdana"/>
              </a:rPr>
              <a:t> </a:t>
            </a:r>
            <a:r>
              <a:rPr sz="2000" i="1" spc="-204" dirty="0">
                <a:solidFill>
                  <a:srgbClr val="535353"/>
                </a:solidFill>
                <a:latin typeface="Verdana"/>
                <a:cs typeface="Verdana"/>
              </a:rPr>
              <a:t>Manuka</a:t>
            </a:r>
            <a:r>
              <a:rPr sz="2000" i="1" spc="-295" dirty="0">
                <a:solidFill>
                  <a:srgbClr val="535353"/>
                </a:solidFill>
                <a:latin typeface="Verdana"/>
                <a:cs typeface="Verdana"/>
              </a:rPr>
              <a:t> </a:t>
            </a:r>
            <a:r>
              <a:rPr sz="2000" i="1" spc="-240" dirty="0">
                <a:solidFill>
                  <a:srgbClr val="535353"/>
                </a:solidFill>
                <a:latin typeface="Verdana"/>
                <a:cs typeface="Verdana"/>
              </a:rPr>
              <a:t>Honey</a:t>
            </a:r>
            <a:r>
              <a:rPr sz="2000" i="1" spc="-275" dirty="0">
                <a:solidFill>
                  <a:srgbClr val="535353"/>
                </a:solidFill>
                <a:latin typeface="Verdana"/>
                <a:cs typeface="Verdana"/>
              </a:rPr>
              <a:t> </a:t>
            </a:r>
            <a:r>
              <a:rPr sz="2000" i="1" spc="-75" dirty="0">
                <a:solidFill>
                  <a:srgbClr val="535353"/>
                </a:solidFill>
                <a:latin typeface="Verdana"/>
                <a:cs typeface="Verdana"/>
              </a:rPr>
              <a:t>production.</a:t>
            </a:r>
            <a:endParaRPr sz="2000">
              <a:latin typeface="Verdana"/>
              <a:cs typeface="Verdana"/>
            </a:endParaRPr>
          </a:p>
          <a:p>
            <a:pPr marL="30480">
              <a:lnSpc>
                <a:spcPct val="100000"/>
              </a:lnSpc>
              <a:spcBef>
                <a:spcPts val="595"/>
              </a:spcBef>
            </a:pPr>
            <a:r>
              <a:rPr sz="2000" b="1" dirty="0">
                <a:solidFill>
                  <a:srgbClr val="C3A12D"/>
                </a:solidFill>
                <a:latin typeface="Cambria"/>
                <a:cs typeface="Cambria"/>
              </a:rPr>
              <a:t>Skydiving</a:t>
            </a:r>
            <a:r>
              <a:rPr sz="2000" b="1" spc="175" dirty="0">
                <a:solidFill>
                  <a:srgbClr val="C3A12D"/>
                </a:solidFill>
                <a:latin typeface="Cambria"/>
                <a:cs typeface="Cambria"/>
              </a:rPr>
              <a:t> </a:t>
            </a:r>
            <a:r>
              <a:rPr sz="2000" b="1" spc="110" dirty="0">
                <a:solidFill>
                  <a:srgbClr val="C3A12D"/>
                </a:solidFill>
                <a:latin typeface="Cambria"/>
                <a:cs typeface="Cambria"/>
              </a:rPr>
              <a:t>–</a:t>
            </a:r>
            <a:r>
              <a:rPr sz="2000" b="1" spc="195" dirty="0">
                <a:solidFill>
                  <a:srgbClr val="C3A12D"/>
                </a:solidFill>
                <a:latin typeface="Cambria"/>
                <a:cs typeface="Cambria"/>
              </a:rPr>
              <a:t> </a:t>
            </a:r>
            <a:r>
              <a:rPr sz="2000" b="1" spc="55" dirty="0">
                <a:solidFill>
                  <a:srgbClr val="C3A12D"/>
                </a:solidFill>
                <a:latin typeface="Cambria"/>
                <a:cs typeface="Cambria"/>
              </a:rPr>
              <a:t>Lake</a:t>
            </a:r>
            <a:r>
              <a:rPr sz="2000" b="1" spc="175" dirty="0">
                <a:solidFill>
                  <a:srgbClr val="C3A12D"/>
                </a:solidFill>
                <a:latin typeface="Cambria"/>
                <a:cs typeface="Cambria"/>
              </a:rPr>
              <a:t> </a:t>
            </a:r>
            <a:r>
              <a:rPr sz="2000" b="1" spc="-70" dirty="0">
                <a:solidFill>
                  <a:srgbClr val="C3A12D"/>
                </a:solidFill>
                <a:latin typeface="Cambria"/>
                <a:cs typeface="Cambria"/>
              </a:rPr>
              <a:t>Taup</a:t>
            </a:r>
            <a:r>
              <a:rPr sz="2000" b="1" spc="-70" dirty="0">
                <a:solidFill>
                  <a:srgbClr val="C3A12D"/>
                </a:solidFill>
                <a:latin typeface="Verdana"/>
                <a:cs typeface="Verdana"/>
              </a:rPr>
              <a:t>ō</a:t>
            </a:r>
            <a:r>
              <a:rPr sz="2000" b="1" spc="-85" dirty="0">
                <a:solidFill>
                  <a:srgbClr val="C3A12D"/>
                </a:solidFill>
                <a:latin typeface="Verdana"/>
                <a:cs typeface="Verdana"/>
              </a:rPr>
              <a:t> </a:t>
            </a:r>
            <a:r>
              <a:rPr sz="2100" i="1" dirty="0">
                <a:solidFill>
                  <a:srgbClr val="C3A12D"/>
                </a:solidFill>
                <a:latin typeface="Cambria"/>
                <a:cs typeface="Cambria"/>
              </a:rPr>
              <a:t>(18km</a:t>
            </a:r>
            <a:r>
              <a:rPr sz="2100" i="1" spc="140" dirty="0">
                <a:solidFill>
                  <a:srgbClr val="C3A12D"/>
                </a:solidFill>
                <a:latin typeface="Cambria"/>
                <a:cs typeface="Cambria"/>
              </a:rPr>
              <a:t> </a:t>
            </a:r>
            <a:r>
              <a:rPr sz="2100" i="1" dirty="0">
                <a:solidFill>
                  <a:srgbClr val="C3A12D"/>
                </a:solidFill>
                <a:latin typeface="Cambria"/>
                <a:cs typeface="Cambria"/>
              </a:rPr>
              <a:t>from</a:t>
            </a:r>
            <a:r>
              <a:rPr sz="2100" i="1" spc="155" dirty="0">
                <a:solidFill>
                  <a:srgbClr val="C3A12D"/>
                </a:solidFill>
                <a:latin typeface="Cambria"/>
                <a:cs typeface="Cambria"/>
              </a:rPr>
              <a:t> </a:t>
            </a:r>
            <a:r>
              <a:rPr sz="2100" i="1" spc="-10" dirty="0">
                <a:solidFill>
                  <a:srgbClr val="C3A12D"/>
                </a:solidFill>
                <a:latin typeface="Cambria"/>
                <a:cs typeface="Cambria"/>
              </a:rPr>
              <a:t>Resort)</a:t>
            </a:r>
            <a:endParaRPr sz="2100">
              <a:latin typeface="Cambria"/>
              <a:cs typeface="Cambria"/>
            </a:endParaRPr>
          </a:p>
          <a:p>
            <a:pPr marL="30480" marR="4250690">
              <a:lnSpc>
                <a:spcPct val="126099"/>
              </a:lnSpc>
              <a:spcBef>
                <a:spcPts val="50"/>
              </a:spcBef>
            </a:pPr>
            <a:r>
              <a:rPr sz="2000" i="1" spc="-160" dirty="0">
                <a:solidFill>
                  <a:srgbClr val="535353"/>
                </a:solidFill>
                <a:latin typeface="Verdana"/>
                <a:cs typeface="Verdana"/>
              </a:rPr>
              <a:t>Freefall</a:t>
            </a:r>
            <a:r>
              <a:rPr sz="2000" i="1" spc="-265" dirty="0">
                <a:solidFill>
                  <a:srgbClr val="535353"/>
                </a:solidFill>
                <a:latin typeface="Verdana"/>
                <a:cs typeface="Verdana"/>
              </a:rPr>
              <a:t> </a:t>
            </a:r>
            <a:r>
              <a:rPr sz="2000" i="1" spc="-175" dirty="0">
                <a:solidFill>
                  <a:srgbClr val="535353"/>
                </a:solidFill>
                <a:latin typeface="Verdana"/>
                <a:cs typeface="Verdana"/>
              </a:rPr>
              <a:t>with</a:t>
            </a:r>
            <a:r>
              <a:rPr sz="2000" i="1" spc="-295" dirty="0">
                <a:solidFill>
                  <a:srgbClr val="535353"/>
                </a:solidFill>
                <a:latin typeface="Verdana"/>
                <a:cs typeface="Verdana"/>
              </a:rPr>
              <a:t> </a:t>
            </a:r>
            <a:r>
              <a:rPr sz="2000" i="1" spc="-190" dirty="0">
                <a:solidFill>
                  <a:srgbClr val="535353"/>
                </a:solidFill>
                <a:latin typeface="Verdana"/>
                <a:cs typeface="Verdana"/>
              </a:rPr>
              <a:t>panoramic</a:t>
            </a:r>
            <a:r>
              <a:rPr sz="2000" i="1" spc="-290" dirty="0">
                <a:solidFill>
                  <a:srgbClr val="535353"/>
                </a:solidFill>
                <a:latin typeface="Verdana"/>
                <a:cs typeface="Verdana"/>
              </a:rPr>
              <a:t> </a:t>
            </a:r>
            <a:r>
              <a:rPr sz="2000" i="1" spc="-220" dirty="0">
                <a:solidFill>
                  <a:srgbClr val="535353"/>
                </a:solidFill>
                <a:latin typeface="Verdana"/>
                <a:cs typeface="Verdana"/>
              </a:rPr>
              <a:t>views</a:t>
            </a:r>
            <a:r>
              <a:rPr sz="2000" i="1" spc="-290" dirty="0">
                <a:solidFill>
                  <a:srgbClr val="535353"/>
                </a:solidFill>
                <a:latin typeface="Verdana"/>
                <a:cs typeface="Verdana"/>
              </a:rPr>
              <a:t> </a:t>
            </a:r>
            <a:r>
              <a:rPr sz="2000" i="1" spc="-175" dirty="0">
                <a:solidFill>
                  <a:srgbClr val="535353"/>
                </a:solidFill>
                <a:latin typeface="Verdana"/>
                <a:cs typeface="Verdana"/>
              </a:rPr>
              <a:t>of</a:t>
            </a:r>
            <a:r>
              <a:rPr sz="2000" i="1" spc="-300" dirty="0">
                <a:solidFill>
                  <a:srgbClr val="535353"/>
                </a:solidFill>
                <a:latin typeface="Verdana"/>
                <a:cs typeface="Verdana"/>
              </a:rPr>
              <a:t> </a:t>
            </a:r>
            <a:r>
              <a:rPr sz="2000" i="1" spc="-204" dirty="0">
                <a:solidFill>
                  <a:srgbClr val="535353"/>
                </a:solidFill>
                <a:latin typeface="Verdana"/>
                <a:cs typeface="Verdana"/>
              </a:rPr>
              <a:t>Lake</a:t>
            </a:r>
            <a:r>
              <a:rPr sz="2000" i="1" spc="-280" dirty="0">
                <a:solidFill>
                  <a:srgbClr val="535353"/>
                </a:solidFill>
                <a:latin typeface="Verdana"/>
                <a:cs typeface="Verdana"/>
              </a:rPr>
              <a:t> </a:t>
            </a:r>
            <a:r>
              <a:rPr sz="2000" i="1" spc="-195" dirty="0">
                <a:solidFill>
                  <a:srgbClr val="535353"/>
                </a:solidFill>
                <a:latin typeface="Verdana"/>
                <a:cs typeface="Verdana"/>
              </a:rPr>
              <a:t>Taupō</a:t>
            </a:r>
            <a:r>
              <a:rPr sz="2000" i="1" spc="-305" dirty="0">
                <a:solidFill>
                  <a:srgbClr val="535353"/>
                </a:solidFill>
                <a:latin typeface="Verdana"/>
                <a:cs typeface="Verdana"/>
              </a:rPr>
              <a:t> </a:t>
            </a:r>
            <a:r>
              <a:rPr sz="2000" i="1" spc="-180" dirty="0">
                <a:solidFill>
                  <a:srgbClr val="535353"/>
                </a:solidFill>
                <a:latin typeface="Verdana"/>
                <a:cs typeface="Verdana"/>
              </a:rPr>
              <a:t>and</a:t>
            </a:r>
            <a:r>
              <a:rPr sz="2000" i="1" spc="-290" dirty="0">
                <a:solidFill>
                  <a:srgbClr val="535353"/>
                </a:solidFill>
                <a:latin typeface="Verdana"/>
                <a:cs typeface="Verdana"/>
              </a:rPr>
              <a:t> </a:t>
            </a:r>
            <a:r>
              <a:rPr sz="2000" i="1" spc="-85" dirty="0">
                <a:solidFill>
                  <a:srgbClr val="535353"/>
                </a:solidFill>
                <a:latin typeface="Verdana"/>
                <a:cs typeface="Verdana"/>
              </a:rPr>
              <a:t>mountains. </a:t>
            </a:r>
            <a:r>
              <a:rPr sz="2000" b="1" dirty="0">
                <a:solidFill>
                  <a:srgbClr val="C3A12D"/>
                </a:solidFill>
                <a:latin typeface="Cambria"/>
                <a:cs typeface="Cambria"/>
              </a:rPr>
              <a:t>Mountain</a:t>
            </a:r>
            <a:r>
              <a:rPr sz="2000" b="1" spc="150" dirty="0">
                <a:solidFill>
                  <a:srgbClr val="C3A12D"/>
                </a:solidFill>
                <a:latin typeface="Cambria"/>
                <a:cs typeface="Cambria"/>
              </a:rPr>
              <a:t> </a:t>
            </a:r>
            <a:r>
              <a:rPr sz="2000" b="1" dirty="0">
                <a:solidFill>
                  <a:srgbClr val="C3A12D"/>
                </a:solidFill>
                <a:latin typeface="Cambria"/>
                <a:cs typeface="Cambria"/>
              </a:rPr>
              <a:t>Biking</a:t>
            </a:r>
            <a:r>
              <a:rPr sz="2000" b="1" spc="165" dirty="0">
                <a:solidFill>
                  <a:srgbClr val="C3A12D"/>
                </a:solidFill>
                <a:latin typeface="Cambria"/>
                <a:cs typeface="Cambria"/>
              </a:rPr>
              <a:t> </a:t>
            </a:r>
            <a:r>
              <a:rPr sz="2000" b="1" spc="110" dirty="0">
                <a:solidFill>
                  <a:srgbClr val="C3A12D"/>
                </a:solidFill>
                <a:latin typeface="Cambria"/>
                <a:cs typeface="Cambria"/>
              </a:rPr>
              <a:t>–</a:t>
            </a:r>
            <a:r>
              <a:rPr sz="2000" b="1" spc="185" dirty="0">
                <a:solidFill>
                  <a:srgbClr val="C3A12D"/>
                </a:solidFill>
                <a:latin typeface="Cambria"/>
                <a:cs typeface="Cambria"/>
              </a:rPr>
              <a:t> </a:t>
            </a:r>
            <a:r>
              <a:rPr sz="2000" b="1" spc="55" dirty="0">
                <a:solidFill>
                  <a:srgbClr val="C3A12D"/>
                </a:solidFill>
                <a:latin typeface="Cambria"/>
                <a:cs typeface="Cambria"/>
              </a:rPr>
              <a:t>Great</a:t>
            </a:r>
            <a:r>
              <a:rPr sz="2000" b="1" spc="160" dirty="0">
                <a:solidFill>
                  <a:srgbClr val="C3A12D"/>
                </a:solidFill>
                <a:latin typeface="Cambria"/>
                <a:cs typeface="Cambria"/>
              </a:rPr>
              <a:t> </a:t>
            </a:r>
            <a:r>
              <a:rPr sz="2000" b="1" spc="50" dirty="0">
                <a:solidFill>
                  <a:srgbClr val="C3A12D"/>
                </a:solidFill>
                <a:latin typeface="Cambria"/>
                <a:cs typeface="Cambria"/>
              </a:rPr>
              <a:t>Lake</a:t>
            </a:r>
            <a:r>
              <a:rPr sz="2000" b="1" spc="165" dirty="0">
                <a:solidFill>
                  <a:srgbClr val="C3A12D"/>
                </a:solidFill>
                <a:latin typeface="Cambria"/>
                <a:cs typeface="Cambria"/>
              </a:rPr>
              <a:t> </a:t>
            </a:r>
            <a:r>
              <a:rPr sz="2000" b="1" dirty="0">
                <a:solidFill>
                  <a:srgbClr val="C3A12D"/>
                </a:solidFill>
                <a:latin typeface="Cambria"/>
                <a:cs typeface="Cambria"/>
              </a:rPr>
              <a:t>Trail</a:t>
            </a:r>
            <a:r>
              <a:rPr sz="2000" b="1" spc="155" dirty="0">
                <a:solidFill>
                  <a:srgbClr val="C3A12D"/>
                </a:solidFill>
                <a:latin typeface="Cambria"/>
                <a:cs typeface="Cambria"/>
              </a:rPr>
              <a:t> </a:t>
            </a:r>
            <a:r>
              <a:rPr sz="2100" i="1" dirty="0">
                <a:solidFill>
                  <a:srgbClr val="C3A12D"/>
                </a:solidFill>
                <a:latin typeface="Cambria"/>
                <a:cs typeface="Cambria"/>
              </a:rPr>
              <a:t>(10km</a:t>
            </a:r>
            <a:r>
              <a:rPr sz="2100" i="1" spc="130" dirty="0">
                <a:solidFill>
                  <a:srgbClr val="C3A12D"/>
                </a:solidFill>
                <a:latin typeface="Cambria"/>
                <a:cs typeface="Cambria"/>
              </a:rPr>
              <a:t> </a:t>
            </a:r>
            <a:r>
              <a:rPr sz="2100" i="1" dirty="0">
                <a:solidFill>
                  <a:srgbClr val="C3A12D"/>
                </a:solidFill>
                <a:latin typeface="Cambria"/>
                <a:cs typeface="Cambria"/>
              </a:rPr>
              <a:t>from</a:t>
            </a:r>
            <a:r>
              <a:rPr sz="2100" i="1" spc="140" dirty="0">
                <a:solidFill>
                  <a:srgbClr val="C3A12D"/>
                </a:solidFill>
                <a:latin typeface="Cambria"/>
                <a:cs typeface="Cambria"/>
              </a:rPr>
              <a:t> </a:t>
            </a:r>
            <a:r>
              <a:rPr sz="2100" i="1" spc="-10" dirty="0">
                <a:solidFill>
                  <a:srgbClr val="C3A12D"/>
                </a:solidFill>
                <a:latin typeface="Cambria"/>
                <a:cs typeface="Cambria"/>
              </a:rPr>
              <a:t>Resort) </a:t>
            </a:r>
            <a:r>
              <a:rPr sz="2000" i="1" spc="-190" dirty="0">
                <a:solidFill>
                  <a:srgbClr val="535353"/>
                </a:solidFill>
                <a:latin typeface="Verdana"/>
                <a:cs typeface="Verdana"/>
              </a:rPr>
              <a:t>Offering</a:t>
            </a:r>
            <a:r>
              <a:rPr sz="2000" i="1" spc="-290" dirty="0">
                <a:solidFill>
                  <a:srgbClr val="535353"/>
                </a:solidFill>
                <a:latin typeface="Verdana"/>
                <a:cs typeface="Verdana"/>
              </a:rPr>
              <a:t> </a:t>
            </a:r>
            <a:r>
              <a:rPr sz="2000" i="1" spc="-155" dirty="0">
                <a:solidFill>
                  <a:srgbClr val="535353"/>
                </a:solidFill>
                <a:latin typeface="Verdana"/>
                <a:cs typeface="Verdana"/>
              </a:rPr>
              <a:t>retail,</a:t>
            </a:r>
            <a:r>
              <a:rPr sz="2000" i="1" spc="-250" dirty="0">
                <a:solidFill>
                  <a:srgbClr val="535353"/>
                </a:solidFill>
                <a:latin typeface="Verdana"/>
                <a:cs typeface="Verdana"/>
              </a:rPr>
              <a:t> </a:t>
            </a:r>
            <a:r>
              <a:rPr sz="2000" i="1" spc="-165" dirty="0">
                <a:solidFill>
                  <a:srgbClr val="535353"/>
                </a:solidFill>
                <a:latin typeface="Verdana"/>
                <a:cs typeface="Verdana"/>
              </a:rPr>
              <a:t>dining</a:t>
            </a:r>
            <a:r>
              <a:rPr sz="2000" i="1" spc="-295" dirty="0">
                <a:solidFill>
                  <a:srgbClr val="535353"/>
                </a:solidFill>
                <a:latin typeface="Verdana"/>
                <a:cs typeface="Verdana"/>
              </a:rPr>
              <a:t> </a:t>
            </a:r>
            <a:r>
              <a:rPr sz="2000" i="1" spc="-180" dirty="0">
                <a:solidFill>
                  <a:srgbClr val="535353"/>
                </a:solidFill>
                <a:latin typeface="Verdana"/>
                <a:cs typeface="Verdana"/>
              </a:rPr>
              <a:t>and</a:t>
            </a:r>
            <a:r>
              <a:rPr sz="2000" i="1" spc="-275" dirty="0">
                <a:solidFill>
                  <a:srgbClr val="535353"/>
                </a:solidFill>
                <a:latin typeface="Verdana"/>
                <a:cs typeface="Verdana"/>
              </a:rPr>
              <a:t> </a:t>
            </a:r>
            <a:r>
              <a:rPr sz="2000" i="1" spc="-175" dirty="0">
                <a:solidFill>
                  <a:srgbClr val="535353"/>
                </a:solidFill>
                <a:latin typeface="Verdana"/>
                <a:cs typeface="Verdana"/>
              </a:rPr>
              <a:t>lakefront</a:t>
            </a:r>
            <a:r>
              <a:rPr sz="2000" i="1" spc="-265" dirty="0">
                <a:solidFill>
                  <a:srgbClr val="535353"/>
                </a:solidFill>
                <a:latin typeface="Verdana"/>
                <a:cs typeface="Verdana"/>
              </a:rPr>
              <a:t> </a:t>
            </a:r>
            <a:r>
              <a:rPr sz="2000" i="1" spc="-80" dirty="0">
                <a:solidFill>
                  <a:srgbClr val="535353"/>
                </a:solidFill>
                <a:latin typeface="Verdana"/>
                <a:cs typeface="Verdana"/>
              </a:rPr>
              <a:t>attractions.</a:t>
            </a:r>
            <a:endParaRPr sz="2000">
              <a:latin typeface="Verdana"/>
              <a:cs typeface="Verdana"/>
            </a:endParaRPr>
          </a:p>
          <a:p>
            <a:pPr marL="30480">
              <a:lnSpc>
                <a:spcPct val="100000"/>
              </a:lnSpc>
              <a:spcBef>
                <a:spcPts val="700"/>
              </a:spcBef>
            </a:pPr>
            <a:r>
              <a:rPr sz="2000" b="1" spc="60" dirty="0">
                <a:solidFill>
                  <a:srgbClr val="C3A12D"/>
                </a:solidFill>
                <a:latin typeface="Cambria"/>
                <a:cs typeface="Cambria"/>
              </a:rPr>
              <a:t>Caving</a:t>
            </a:r>
            <a:r>
              <a:rPr sz="2000" b="1" spc="95" dirty="0">
                <a:solidFill>
                  <a:srgbClr val="C3A12D"/>
                </a:solidFill>
                <a:latin typeface="Cambria"/>
                <a:cs typeface="Cambria"/>
              </a:rPr>
              <a:t> </a:t>
            </a:r>
            <a:r>
              <a:rPr sz="2000" b="1" spc="145" dirty="0">
                <a:solidFill>
                  <a:srgbClr val="C3A12D"/>
                </a:solidFill>
                <a:latin typeface="Cambria"/>
                <a:cs typeface="Cambria"/>
              </a:rPr>
              <a:t>&amp;</a:t>
            </a:r>
            <a:r>
              <a:rPr sz="2000" b="1" spc="114" dirty="0">
                <a:solidFill>
                  <a:srgbClr val="C3A12D"/>
                </a:solidFill>
                <a:latin typeface="Cambria"/>
                <a:cs typeface="Cambria"/>
              </a:rPr>
              <a:t> </a:t>
            </a:r>
            <a:r>
              <a:rPr sz="2000" b="1" spc="-10" dirty="0">
                <a:solidFill>
                  <a:srgbClr val="C3A12D"/>
                </a:solidFill>
                <a:latin typeface="Cambria"/>
                <a:cs typeface="Cambria"/>
              </a:rPr>
              <a:t>Bushwalks</a:t>
            </a:r>
            <a:endParaRPr sz="2000">
              <a:latin typeface="Cambria"/>
              <a:cs typeface="Cambria"/>
            </a:endParaRPr>
          </a:p>
          <a:p>
            <a:pPr marL="30480">
              <a:lnSpc>
                <a:spcPct val="100000"/>
              </a:lnSpc>
              <a:spcBef>
                <a:spcPts val="705"/>
              </a:spcBef>
            </a:pPr>
            <a:r>
              <a:rPr sz="2000" i="1" spc="-204" dirty="0">
                <a:solidFill>
                  <a:srgbClr val="535353"/>
                </a:solidFill>
                <a:latin typeface="Verdana"/>
                <a:cs typeface="Verdana"/>
              </a:rPr>
              <a:t>Explore</a:t>
            </a:r>
            <a:r>
              <a:rPr sz="2000" i="1" spc="-275" dirty="0">
                <a:solidFill>
                  <a:srgbClr val="535353"/>
                </a:solidFill>
                <a:latin typeface="Verdana"/>
                <a:cs typeface="Verdana"/>
              </a:rPr>
              <a:t> </a:t>
            </a:r>
            <a:r>
              <a:rPr sz="2000" i="1" spc="-200" dirty="0">
                <a:solidFill>
                  <a:srgbClr val="535353"/>
                </a:solidFill>
                <a:latin typeface="Verdana"/>
                <a:cs typeface="Verdana"/>
              </a:rPr>
              <a:t>limestone</a:t>
            </a:r>
            <a:r>
              <a:rPr sz="2000" i="1" spc="-285" dirty="0">
                <a:solidFill>
                  <a:srgbClr val="535353"/>
                </a:solidFill>
                <a:latin typeface="Verdana"/>
                <a:cs typeface="Verdana"/>
              </a:rPr>
              <a:t> </a:t>
            </a:r>
            <a:r>
              <a:rPr sz="2000" i="1" spc="-215" dirty="0">
                <a:solidFill>
                  <a:srgbClr val="535353"/>
                </a:solidFill>
                <a:latin typeface="Verdana"/>
                <a:cs typeface="Verdana"/>
              </a:rPr>
              <a:t>caves</a:t>
            </a:r>
            <a:r>
              <a:rPr sz="2000" i="1" spc="-295" dirty="0">
                <a:solidFill>
                  <a:srgbClr val="535353"/>
                </a:solidFill>
                <a:latin typeface="Verdana"/>
                <a:cs typeface="Verdana"/>
              </a:rPr>
              <a:t> </a:t>
            </a:r>
            <a:r>
              <a:rPr sz="2000" i="1" spc="-185" dirty="0">
                <a:solidFill>
                  <a:srgbClr val="535353"/>
                </a:solidFill>
                <a:latin typeface="Verdana"/>
                <a:cs typeface="Verdana"/>
              </a:rPr>
              <a:t>or</a:t>
            </a:r>
            <a:r>
              <a:rPr sz="2000" i="1" spc="-290" dirty="0">
                <a:solidFill>
                  <a:srgbClr val="535353"/>
                </a:solidFill>
                <a:latin typeface="Verdana"/>
                <a:cs typeface="Verdana"/>
              </a:rPr>
              <a:t> </a:t>
            </a:r>
            <a:r>
              <a:rPr sz="2000" i="1" spc="-215" dirty="0">
                <a:solidFill>
                  <a:srgbClr val="535353"/>
                </a:solidFill>
                <a:latin typeface="Verdana"/>
                <a:cs typeface="Verdana"/>
              </a:rPr>
              <a:t>venture</a:t>
            </a:r>
            <a:r>
              <a:rPr sz="2000" i="1" spc="-280" dirty="0">
                <a:solidFill>
                  <a:srgbClr val="535353"/>
                </a:solidFill>
                <a:latin typeface="Verdana"/>
                <a:cs typeface="Verdana"/>
              </a:rPr>
              <a:t> </a:t>
            </a:r>
            <a:r>
              <a:rPr sz="2000" i="1" spc="-210" dirty="0">
                <a:solidFill>
                  <a:srgbClr val="535353"/>
                </a:solidFill>
                <a:latin typeface="Verdana"/>
                <a:cs typeface="Verdana"/>
              </a:rPr>
              <a:t>on</a:t>
            </a:r>
            <a:r>
              <a:rPr sz="2000" i="1" spc="-285" dirty="0">
                <a:solidFill>
                  <a:srgbClr val="535353"/>
                </a:solidFill>
                <a:latin typeface="Verdana"/>
                <a:cs typeface="Verdana"/>
              </a:rPr>
              <a:t> </a:t>
            </a:r>
            <a:r>
              <a:rPr sz="2000" i="1" spc="-190" dirty="0">
                <a:solidFill>
                  <a:srgbClr val="535353"/>
                </a:solidFill>
                <a:latin typeface="Verdana"/>
                <a:cs typeface="Verdana"/>
              </a:rPr>
              <a:t>forest</a:t>
            </a:r>
            <a:r>
              <a:rPr sz="2000" i="1" spc="-290" dirty="0">
                <a:solidFill>
                  <a:srgbClr val="535353"/>
                </a:solidFill>
                <a:latin typeface="Verdana"/>
                <a:cs typeface="Verdana"/>
              </a:rPr>
              <a:t> </a:t>
            </a:r>
            <a:r>
              <a:rPr sz="2000" i="1" spc="-185" dirty="0">
                <a:solidFill>
                  <a:srgbClr val="535353"/>
                </a:solidFill>
                <a:latin typeface="Verdana"/>
                <a:cs typeface="Verdana"/>
              </a:rPr>
              <a:t>walks</a:t>
            </a:r>
            <a:r>
              <a:rPr sz="2000" i="1" spc="-285" dirty="0">
                <a:solidFill>
                  <a:srgbClr val="535353"/>
                </a:solidFill>
                <a:latin typeface="Verdana"/>
                <a:cs typeface="Verdana"/>
              </a:rPr>
              <a:t> </a:t>
            </a:r>
            <a:r>
              <a:rPr sz="2000" i="1" spc="-150" dirty="0">
                <a:solidFill>
                  <a:srgbClr val="535353"/>
                </a:solidFill>
                <a:latin typeface="Verdana"/>
                <a:cs typeface="Verdana"/>
              </a:rPr>
              <a:t>in</a:t>
            </a:r>
            <a:r>
              <a:rPr sz="2000" i="1" spc="-290" dirty="0">
                <a:solidFill>
                  <a:srgbClr val="535353"/>
                </a:solidFill>
                <a:latin typeface="Verdana"/>
                <a:cs typeface="Verdana"/>
              </a:rPr>
              <a:t> </a:t>
            </a:r>
            <a:r>
              <a:rPr sz="2000" i="1" spc="-200" dirty="0">
                <a:solidFill>
                  <a:srgbClr val="535353"/>
                </a:solidFill>
                <a:latin typeface="Verdana"/>
                <a:cs typeface="Verdana"/>
              </a:rPr>
              <a:t>the</a:t>
            </a:r>
            <a:r>
              <a:rPr sz="2000" i="1" spc="-290" dirty="0">
                <a:solidFill>
                  <a:srgbClr val="535353"/>
                </a:solidFill>
                <a:latin typeface="Verdana"/>
                <a:cs typeface="Verdana"/>
              </a:rPr>
              <a:t> </a:t>
            </a:r>
            <a:r>
              <a:rPr sz="2000" i="1" spc="-180" dirty="0">
                <a:solidFill>
                  <a:srgbClr val="535353"/>
                </a:solidFill>
                <a:latin typeface="Verdana"/>
                <a:cs typeface="Verdana"/>
              </a:rPr>
              <a:t>region's</a:t>
            </a:r>
            <a:r>
              <a:rPr sz="2000" i="1" spc="-300" dirty="0">
                <a:solidFill>
                  <a:srgbClr val="535353"/>
                </a:solidFill>
                <a:latin typeface="Verdana"/>
                <a:cs typeface="Verdana"/>
              </a:rPr>
              <a:t> </a:t>
            </a:r>
            <a:r>
              <a:rPr sz="2000" i="1" spc="-195" dirty="0">
                <a:solidFill>
                  <a:srgbClr val="535353"/>
                </a:solidFill>
                <a:latin typeface="Verdana"/>
                <a:cs typeface="Verdana"/>
              </a:rPr>
              <a:t>conservation</a:t>
            </a:r>
            <a:r>
              <a:rPr sz="2000" i="1" spc="-300" dirty="0">
                <a:solidFill>
                  <a:srgbClr val="535353"/>
                </a:solidFill>
                <a:latin typeface="Verdana"/>
                <a:cs typeface="Verdana"/>
              </a:rPr>
              <a:t> </a:t>
            </a:r>
            <a:r>
              <a:rPr sz="2000" i="1" spc="-10" dirty="0">
                <a:solidFill>
                  <a:srgbClr val="535353"/>
                </a:solidFill>
                <a:latin typeface="Verdana"/>
                <a:cs typeface="Verdana"/>
              </a:rPr>
              <a:t>areas.</a:t>
            </a:r>
            <a:endParaRPr sz="2000">
              <a:latin typeface="Verdana"/>
              <a:cs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134101"/>
            <a:ext cx="18284825" cy="4122420"/>
            <a:chOff x="0" y="6134101"/>
            <a:chExt cx="18284825" cy="4122420"/>
          </a:xfrm>
        </p:grpSpPr>
        <p:sp>
          <p:nvSpPr>
            <p:cNvPr id="3" name="object 3"/>
            <p:cNvSpPr/>
            <p:nvPr/>
          </p:nvSpPr>
          <p:spPr>
            <a:xfrm>
              <a:off x="0" y="6134101"/>
              <a:ext cx="18284825" cy="4122420"/>
            </a:xfrm>
            <a:custGeom>
              <a:avLst/>
              <a:gdLst/>
              <a:ahLst/>
              <a:cxnLst/>
              <a:rect l="l" t="t" r="r" b="b"/>
              <a:pathLst>
                <a:path w="18284825" h="4122420">
                  <a:moveTo>
                    <a:pt x="18284251" y="0"/>
                  </a:moveTo>
                  <a:lnTo>
                    <a:pt x="0" y="0"/>
                  </a:lnTo>
                  <a:lnTo>
                    <a:pt x="0" y="4122292"/>
                  </a:lnTo>
                  <a:lnTo>
                    <a:pt x="18284251" y="4122292"/>
                  </a:lnTo>
                  <a:lnTo>
                    <a:pt x="18284251"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6601968" y="6327216"/>
              <a:ext cx="5037708" cy="3458337"/>
            </a:xfrm>
            <a:prstGeom prst="rect">
              <a:avLst/>
            </a:prstGeom>
          </p:spPr>
        </p:pic>
        <p:pic>
          <p:nvPicPr>
            <p:cNvPr id="5" name="object 5"/>
            <p:cNvPicPr/>
            <p:nvPr/>
          </p:nvPicPr>
          <p:blipFill>
            <a:blip r:embed="rId3" cstate="print"/>
            <a:stretch>
              <a:fillRect/>
            </a:stretch>
          </p:blipFill>
          <p:spPr>
            <a:xfrm>
              <a:off x="737057" y="6333362"/>
              <a:ext cx="5274691" cy="3458337"/>
            </a:xfrm>
            <a:prstGeom prst="rect">
              <a:avLst/>
            </a:prstGeom>
          </p:spPr>
        </p:pic>
        <p:pic>
          <p:nvPicPr>
            <p:cNvPr id="6" name="object 6"/>
            <p:cNvPicPr/>
            <p:nvPr/>
          </p:nvPicPr>
          <p:blipFill>
            <a:blip r:embed="rId4" cstate="print"/>
            <a:stretch>
              <a:fillRect/>
            </a:stretch>
          </p:blipFill>
          <p:spPr>
            <a:xfrm>
              <a:off x="12229845" y="6327216"/>
              <a:ext cx="5274690" cy="3458337"/>
            </a:xfrm>
            <a:prstGeom prst="rect">
              <a:avLst/>
            </a:prstGeom>
          </p:spPr>
        </p:pic>
      </p:grpSp>
      <p:sp>
        <p:nvSpPr>
          <p:cNvPr id="7" name="object 7"/>
          <p:cNvSpPr txBox="1">
            <a:spLocks noGrp="1"/>
          </p:cNvSpPr>
          <p:nvPr>
            <p:ph type="title"/>
          </p:nvPr>
        </p:nvSpPr>
        <p:spPr>
          <a:xfrm>
            <a:off x="4966461" y="115061"/>
            <a:ext cx="8726170" cy="939800"/>
          </a:xfrm>
          <a:prstGeom prst="rect">
            <a:avLst/>
          </a:prstGeom>
        </p:spPr>
        <p:txBody>
          <a:bodyPr vert="horz" wrap="square" lIns="0" tIns="12700" rIns="0" bIns="0" rtlCol="0">
            <a:spAutoFit/>
          </a:bodyPr>
          <a:lstStyle/>
          <a:p>
            <a:pPr marL="12700">
              <a:lnSpc>
                <a:spcPct val="100000"/>
              </a:lnSpc>
              <a:spcBef>
                <a:spcPts val="100"/>
              </a:spcBef>
            </a:pPr>
            <a:r>
              <a:rPr sz="6000" spc="260" dirty="0"/>
              <a:t>The</a:t>
            </a:r>
            <a:r>
              <a:rPr sz="6000" spc="355" dirty="0"/>
              <a:t> </a:t>
            </a:r>
            <a:r>
              <a:rPr sz="6000" spc="125" dirty="0"/>
              <a:t>Wider</a:t>
            </a:r>
            <a:r>
              <a:rPr sz="6000" spc="355" dirty="0"/>
              <a:t> </a:t>
            </a:r>
            <a:r>
              <a:rPr sz="6000" spc="130" dirty="0"/>
              <a:t>Taupō</a:t>
            </a:r>
            <a:r>
              <a:rPr sz="6000" spc="355" dirty="0"/>
              <a:t> </a:t>
            </a:r>
            <a:r>
              <a:rPr sz="6000" spc="195" dirty="0"/>
              <a:t>Region</a:t>
            </a:r>
            <a:endParaRPr sz="6000"/>
          </a:p>
        </p:txBody>
      </p:sp>
      <p:sp>
        <p:nvSpPr>
          <p:cNvPr id="8" name="object 8"/>
          <p:cNvSpPr txBox="1"/>
          <p:nvPr/>
        </p:nvSpPr>
        <p:spPr>
          <a:xfrm>
            <a:off x="977900" y="714495"/>
            <a:ext cx="16588105" cy="5356860"/>
          </a:xfrm>
          <a:prstGeom prst="rect">
            <a:avLst/>
          </a:prstGeom>
        </p:spPr>
        <p:txBody>
          <a:bodyPr vert="horz" wrap="square" lIns="0" tIns="331470" rIns="0" bIns="0" rtlCol="0">
            <a:spAutoFit/>
          </a:bodyPr>
          <a:lstStyle/>
          <a:p>
            <a:pPr marL="110489" algn="ctr">
              <a:lnSpc>
                <a:spcPct val="100000"/>
              </a:lnSpc>
              <a:spcBef>
                <a:spcPts val="2610"/>
              </a:spcBef>
            </a:pPr>
            <a:r>
              <a:rPr sz="4000" spc="140" dirty="0">
                <a:solidFill>
                  <a:srgbClr val="C3A12D"/>
                </a:solidFill>
                <a:latin typeface="Cambria"/>
                <a:cs typeface="Cambria"/>
              </a:rPr>
              <a:t>Attractions</a:t>
            </a:r>
            <a:r>
              <a:rPr sz="4000" spc="254" dirty="0">
                <a:solidFill>
                  <a:srgbClr val="C3A12D"/>
                </a:solidFill>
                <a:latin typeface="Cambria"/>
                <a:cs typeface="Cambria"/>
              </a:rPr>
              <a:t> </a:t>
            </a:r>
            <a:r>
              <a:rPr sz="4000" spc="495" dirty="0">
                <a:solidFill>
                  <a:srgbClr val="C3A12D"/>
                </a:solidFill>
                <a:latin typeface="Cambria"/>
                <a:cs typeface="Cambria"/>
              </a:rPr>
              <a:t>&amp;</a:t>
            </a:r>
            <a:r>
              <a:rPr sz="4000" spc="40" dirty="0">
                <a:solidFill>
                  <a:srgbClr val="C3A12D"/>
                </a:solidFill>
                <a:latin typeface="Cambria"/>
                <a:cs typeface="Cambria"/>
              </a:rPr>
              <a:t> </a:t>
            </a:r>
            <a:r>
              <a:rPr sz="4000" spc="135" dirty="0">
                <a:solidFill>
                  <a:srgbClr val="C3A12D"/>
                </a:solidFill>
                <a:latin typeface="Cambria"/>
                <a:cs typeface="Cambria"/>
              </a:rPr>
              <a:t>Activities</a:t>
            </a:r>
            <a:endParaRPr sz="4000">
              <a:latin typeface="Cambria"/>
              <a:cs typeface="Cambria"/>
            </a:endParaRPr>
          </a:p>
          <a:p>
            <a:pPr marL="12700">
              <a:lnSpc>
                <a:spcPct val="100000"/>
              </a:lnSpc>
              <a:spcBef>
                <a:spcPts val="1265"/>
              </a:spcBef>
            </a:pPr>
            <a:r>
              <a:rPr sz="2000" spc="-65" dirty="0">
                <a:solidFill>
                  <a:srgbClr val="535353"/>
                </a:solidFill>
                <a:latin typeface="Tahoma"/>
                <a:cs typeface="Tahoma"/>
              </a:rPr>
              <a:t>The</a:t>
            </a:r>
            <a:r>
              <a:rPr sz="2000" spc="-195" dirty="0">
                <a:solidFill>
                  <a:srgbClr val="535353"/>
                </a:solidFill>
                <a:latin typeface="Tahoma"/>
                <a:cs typeface="Tahoma"/>
              </a:rPr>
              <a:t> </a:t>
            </a:r>
            <a:r>
              <a:rPr sz="2000" spc="-30" dirty="0">
                <a:solidFill>
                  <a:srgbClr val="535353"/>
                </a:solidFill>
                <a:latin typeface="Tahoma"/>
                <a:cs typeface="Tahoma"/>
              </a:rPr>
              <a:t>broader</a:t>
            </a:r>
            <a:r>
              <a:rPr sz="2000" spc="-200" dirty="0">
                <a:solidFill>
                  <a:srgbClr val="535353"/>
                </a:solidFill>
                <a:latin typeface="Tahoma"/>
                <a:cs typeface="Tahoma"/>
              </a:rPr>
              <a:t> </a:t>
            </a:r>
            <a:r>
              <a:rPr sz="2000" spc="-35" dirty="0">
                <a:solidFill>
                  <a:srgbClr val="535353"/>
                </a:solidFill>
                <a:latin typeface="Tahoma"/>
                <a:cs typeface="Tahoma"/>
              </a:rPr>
              <a:t>region</a:t>
            </a:r>
            <a:r>
              <a:rPr sz="2000" spc="-175" dirty="0">
                <a:solidFill>
                  <a:srgbClr val="535353"/>
                </a:solidFill>
                <a:latin typeface="Tahoma"/>
                <a:cs typeface="Tahoma"/>
              </a:rPr>
              <a:t> </a:t>
            </a:r>
            <a:r>
              <a:rPr sz="2000" spc="-30" dirty="0">
                <a:solidFill>
                  <a:srgbClr val="535353"/>
                </a:solidFill>
                <a:latin typeface="Tahoma"/>
                <a:cs typeface="Tahoma"/>
              </a:rPr>
              <a:t>around</a:t>
            </a:r>
            <a:r>
              <a:rPr sz="2000" spc="-180" dirty="0">
                <a:solidFill>
                  <a:srgbClr val="535353"/>
                </a:solidFill>
                <a:latin typeface="Tahoma"/>
                <a:cs typeface="Tahoma"/>
              </a:rPr>
              <a:t> </a:t>
            </a:r>
            <a:r>
              <a:rPr sz="2000" spc="-45" dirty="0">
                <a:solidFill>
                  <a:srgbClr val="535353"/>
                </a:solidFill>
                <a:latin typeface="Tahoma"/>
                <a:cs typeface="Tahoma"/>
              </a:rPr>
              <a:t>Taupō</a:t>
            </a:r>
            <a:r>
              <a:rPr sz="2000" spc="-180" dirty="0">
                <a:solidFill>
                  <a:srgbClr val="535353"/>
                </a:solidFill>
                <a:latin typeface="Tahoma"/>
                <a:cs typeface="Tahoma"/>
              </a:rPr>
              <a:t> </a:t>
            </a:r>
            <a:r>
              <a:rPr sz="2000" spc="-25" dirty="0">
                <a:solidFill>
                  <a:srgbClr val="535353"/>
                </a:solidFill>
                <a:latin typeface="Tahoma"/>
                <a:cs typeface="Tahoma"/>
              </a:rPr>
              <a:t>is</a:t>
            </a:r>
            <a:r>
              <a:rPr sz="2000" spc="-200" dirty="0">
                <a:solidFill>
                  <a:srgbClr val="535353"/>
                </a:solidFill>
                <a:latin typeface="Tahoma"/>
                <a:cs typeface="Tahoma"/>
              </a:rPr>
              <a:t> </a:t>
            </a:r>
            <a:r>
              <a:rPr sz="2000" spc="-40" dirty="0">
                <a:solidFill>
                  <a:srgbClr val="535353"/>
                </a:solidFill>
                <a:latin typeface="Tahoma"/>
                <a:cs typeface="Tahoma"/>
              </a:rPr>
              <a:t>renowned</a:t>
            </a:r>
            <a:r>
              <a:rPr sz="2000" spc="-190" dirty="0">
                <a:solidFill>
                  <a:srgbClr val="535353"/>
                </a:solidFill>
                <a:latin typeface="Tahoma"/>
                <a:cs typeface="Tahoma"/>
              </a:rPr>
              <a:t> </a:t>
            </a:r>
            <a:r>
              <a:rPr sz="2000" spc="-40" dirty="0">
                <a:solidFill>
                  <a:srgbClr val="535353"/>
                </a:solidFill>
                <a:latin typeface="Tahoma"/>
                <a:cs typeface="Tahoma"/>
              </a:rPr>
              <a:t>for</a:t>
            </a:r>
            <a:r>
              <a:rPr sz="2000" spc="-180" dirty="0">
                <a:solidFill>
                  <a:srgbClr val="535353"/>
                </a:solidFill>
                <a:latin typeface="Tahoma"/>
                <a:cs typeface="Tahoma"/>
              </a:rPr>
              <a:t> </a:t>
            </a:r>
            <a:r>
              <a:rPr sz="2000" spc="-20" dirty="0">
                <a:solidFill>
                  <a:srgbClr val="535353"/>
                </a:solidFill>
                <a:latin typeface="Tahoma"/>
                <a:cs typeface="Tahoma"/>
              </a:rPr>
              <a:t>outdoor</a:t>
            </a:r>
            <a:r>
              <a:rPr sz="2000" spc="-180" dirty="0">
                <a:solidFill>
                  <a:srgbClr val="535353"/>
                </a:solidFill>
                <a:latin typeface="Tahoma"/>
                <a:cs typeface="Tahoma"/>
              </a:rPr>
              <a:t> </a:t>
            </a:r>
            <a:r>
              <a:rPr sz="2000" spc="-45" dirty="0">
                <a:solidFill>
                  <a:srgbClr val="535353"/>
                </a:solidFill>
                <a:latin typeface="Tahoma"/>
                <a:cs typeface="Tahoma"/>
              </a:rPr>
              <a:t>adventures</a:t>
            </a:r>
            <a:r>
              <a:rPr sz="2000" spc="-195" dirty="0">
                <a:solidFill>
                  <a:srgbClr val="535353"/>
                </a:solidFill>
                <a:latin typeface="Tahoma"/>
                <a:cs typeface="Tahoma"/>
              </a:rPr>
              <a:t> </a:t>
            </a:r>
            <a:r>
              <a:rPr sz="2000" spc="-30" dirty="0">
                <a:solidFill>
                  <a:srgbClr val="535353"/>
                </a:solidFill>
                <a:latin typeface="Tahoma"/>
                <a:cs typeface="Tahoma"/>
              </a:rPr>
              <a:t>and</a:t>
            </a:r>
            <a:r>
              <a:rPr sz="2000" spc="-165" dirty="0">
                <a:solidFill>
                  <a:srgbClr val="535353"/>
                </a:solidFill>
                <a:latin typeface="Tahoma"/>
                <a:cs typeface="Tahoma"/>
              </a:rPr>
              <a:t> </a:t>
            </a:r>
            <a:r>
              <a:rPr sz="2000" spc="-40" dirty="0">
                <a:solidFill>
                  <a:srgbClr val="535353"/>
                </a:solidFill>
                <a:latin typeface="Tahoma"/>
                <a:cs typeface="Tahoma"/>
              </a:rPr>
              <a:t>stunning</a:t>
            </a:r>
            <a:r>
              <a:rPr sz="2000" spc="-160" dirty="0">
                <a:solidFill>
                  <a:srgbClr val="535353"/>
                </a:solidFill>
                <a:latin typeface="Tahoma"/>
                <a:cs typeface="Tahoma"/>
              </a:rPr>
              <a:t> </a:t>
            </a:r>
            <a:r>
              <a:rPr sz="2000" spc="-30" dirty="0">
                <a:solidFill>
                  <a:srgbClr val="535353"/>
                </a:solidFill>
                <a:latin typeface="Tahoma"/>
                <a:cs typeface="Tahoma"/>
              </a:rPr>
              <a:t>wilderness</a:t>
            </a:r>
            <a:r>
              <a:rPr sz="2000" spc="-195" dirty="0">
                <a:solidFill>
                  <a:srgbClr val="535353"/>
                </a:solidFill>
                <a:latin typeface="Tahoma"/>
                <a:cs typeface="Tahoma"/>
              </a:rPr>
              <a:t> </a:t>
            </a:r>
            <a:r>
              <a:rPr sz="2000" spc="-35" dirty="0">
                <a:solidFill>
                  <a:srgbClr val="535353"/>
                </a:solidFill>
                <a:latin typeface="Tahoma"/>
                <a:cs typeface="Tahoma"/>
              </a:rPr>
              <a:t>landscapes.</a:t>
            </a:r>
            <a:r>
              <a:rPr sz="2000" spc="-195" dirty="0">
                <a:solidFill>
                  <a:srgbClr val="535353"/>
                </a:solidFill>
                <a:latin typeface="Tahoma"/>
                <a:cs typeface="Tahoma"/>
              </a:rPr>
              <a:t> </a:t>
            </a:r>
            <a:r>
              <a:rPr sz="2000" spc="-120" dirty="0">
                <a:solidFill>
                  <a:srgbClr val="535353"/>
                </a:solidFill>
                <a:latin typeface="Tahoma"/>
                <a:cs typeface="Tahoma"/>
              </a:rPr>
              <a:t>A</a:t>
            </a:r>
            <a:r>
              <a:rPr sz="2000" spc="-185" dirty="0">
                <a:solidFill>
                  <a:srgbClr val="535353"/>
                </a:solidFill>
                <a:latin typeface="Tahoma"/>
                <a:cs typeface="Tahoma"/>
              </a:rPr>
              <a:t> </a:t>
            </a:r>
            <a:r>
              <a:rPr sz="2000" spc="-10" dirty="0">
                <a:solidFill>
                  <a:srgbClr val="535353"/>
                </a:solidFill>
                <a:latin typeface="Tahoma"/>
                <a:cs typeface="Tahoma"/>
              </a:rPr>
              <a:t>small</a:t>
            </a:r>
            <a:r>
              <a:rPr sz="2000" spc="-160" dirty="0">
                <a:solidFill>
                  <a:srgbClr val="535353"/>
                </a:solidFill>
                <a:latin typeface="Tahoma"/>
                <a:cs typeface="Tahoma"/>
              </a:rPr>
              <a:t> </a:t>
            </a:r>
            <a:r>
              <a:rPr sz="2000" spc="-20" dirty="0">
                <a:solidFill>
                  <a:srgbClr val="535353"/>
                </a:solidFill>
                <a:latin typeface="Tahoma"/>
                <a:cs typeface="Tahoma"/>
              </a:rPr>
              <a:t>collective</a:t>
            </a:r>
            <a:r>
              <a:rPr sz="2000" spc="-200" dirty="0">
                <a:solidFill>
                  <a:srgbClr val="535353"/>
                </a:solidFill>
                <a:latin typeface="Tahoma"/>
                <a:cs typeface="Tahoma"/>
              </a:rPr>
              <a:t> </a:t>
            </a:r>
            <a:r>
              <a:rPr sz="2000" spc="-10" dirty="0">
                <a:solidFill>
                  <a:srgbClr val="535353"/>
                </a:solidFill>
                <a:latin typeface="Tahoma"/>
                <a:cs typeface="Tahoma"/>
              </a:rPr>
              <a:t>includes:</a:t>
            </a:r>
            <a:endParaRPr sz="2000">
              <a:latin typeface="Tahoma"/>
              <a:cs typeface="Tahoma"/>
            </a:endParaRPr>
          </a:p>
          <a:p>
            <a:pPr>
              <a:lnSpc>
                <a:spcPct val="100000"/>
              </a:lnSpc>
              <a:spcBef>
                <a:spcPts val="1280"/>
              </a:spcBef>
            </a:pPr>
            <a:endParaRPr sz="2000">
              <a:latin typeface="Tahoma"/>
              <a:cs typeface="Tahoma"/>
            </a:endParaRPr>
          </a:p>
          <a:p>
            <a:pPr marL="12700">
              <a:lnSpc>
                <a:spcPct val="100000"/>
              </a:lnSpc>
            </a:pPr>
            <a:r>
              <a:rPr sz="2000" b="1" spc="-30" dirty="0">
                <a:solidFill>
                  <a:srgbClr val="C3A12D"/>
                </a:solidFill>
                <a:latin typeface="Cambria"/>
                <a:cs typeface="Cambria"/>
              </a:rPr>
              <a:t>Tongariro</a:t>
            </a:r>
            <a:r>
              <a:rPr sz="2000" b="1" spc="160" dirty="0">
                <a:solidFill>
                  <a:srgbClr val="C3A12D"/>
                </a:solidFill>
                <a:latin typeface="Cambria"/>
                <a:cs typeface="Cambria"/>
              </a:rPr>
              <a:t> </a:t>
            </a:r>
            <a:r>
              <a:rPr sz="2000" b="1" dirty="0">
                <a:solidFill>
                  <a:srgbClr val="C3A12D"/>
                </a:solidFill>
                <a:latin typeface="Cambria"/>
                <a:cs typeface="Cambria"/>
              </a:rPr>
              <a:t>National</a:t>
            </a:r>
            <a:r>
              <a:rPr sz="2000" b="1" spc="160" dirty="0">
                <a:solidFill>
                  <a:srgbClr val="C3A12D"/>
                </a:solidFill>
                <a:latin typeface="Cambria"/>
                <a:cs typeface="Cambria"/>
              </a:rPr>
              <a:t> </a:t>
            </a:r>
            <a:r>
              <a:rPr sz="2000" b="1" dirty="0">
                <a:solidFill>
                  <a:srgbClr val="C3A12D"/>
                </a:solidFill>
                <a:latin typeface="Cambria"/>
                <a:cs typeface="Cambria"/>
              </a:rPr>
              <a:t>Park</a:t>
            </a:r>
            <a:r>
              <a:rPr sz="2000" b="1" spc="170" dirty="0">
                <a:solidFill>
                  <a:srgbClr val="C3A12D"/>
                </a:solidFill>
                <a:latin typeface="Cambria"/>
                <a:cs typeface="Cambria"/>
              </a:rPr>
              <a:t> </a:t>
            </a:r>
            <a:r>
              <a:rPr sz="2100" i="1" dirty="0">
                <a:solidFill>
                  <a:srgbClr val="C3A12D"/>
                </a:solidFill>
                <a:latin typeface="Cambria"/>
                <a:cs typeface="Cambria"/>
              </a:rPr>
              <a:t>(100km</a:t>
            </a:r>
            <a:r>
              <a:rPr sz="2100" i="1" spc="140" dirty="0">
                <a:solidFill>
                  <a:srgbClr val="C3A12D"/>
                </a:solidFill>
                <a:latin typeface="Cambria"/>
                <a:cs typeface="Cambria"/>
              </a:rPr>
              <a:t> </a:t>
            </a:r>
            <a:r>
              <a:rPr sz="2100" i="1" dirty="0">
                <a:solidFill>
                  <a:srgbClr val="C3A12D"/>
                </a:solidFill>
                <a:latin typeface="Cambria"/>
                <a:cs typeface="Cambria"/>
              </a:rPr>
              <a:t>from</a:t>
            </a:r>
            <a:r>
              <a:rPr sz="2100" i="1" spc="135" dirty="0">
                <a:solidFill>
                  <a:srgbClr val="C3A12D"/>
                </a:solidFill>
                <a:latin typeface="Cambria"/>
                <a:cs typeface="Cambria"/>
              </a:rPr>
              <a:t> </a:t>
            </a:r>
            <a:r>
              <a:rPr sz="2100" i="1" spc="60" dirty="0">
                <a:solidFill>
                  <a:srgbClr val="C3A12D"/>
                </a:solidFill>
                <a:latin typeface="Cambria"/>
                <a:cs typeface="Cambria"/>
              </a:rPr>
              <a:t>Resort</a:t>
            </a:r>
            <a:r>
              <a:rPr sz="2100" i="1" spc="145" dirty="0">
                <a:solidFill>
                  <a:srgbClr val="C3A12D"/>
                </a:solidFill>
                <a:latin typeface="Cambria"/>
                <a:cs typeface="Cambria"/>
              </a:rPr>
              <a:t> </a:t>
            </a:r>
            <a:r>
              <a:rPr sz="2100" i="1" spc="-420" dirty="0">
                <a:solidFill>
                  <a:srgbClr val="C3A12D"/>
                </a:solidFill>
                <a:latin typeface="Cambria"/>
                <a:cs typeface="Cambria"/>
              </a:rPr>
              <a:t>/</a:t>
            </a:r>
            <a:r>
              <a:rPr sz="2100" i="1" spc="165" dirty="0">
                <a:solidFill>
                  <a:srgbClr val="C3A12D"/>
                </a:solidFill>
                <a:latin typeface="Cambria"/>
                <a:cs typeface="Cambria"/>
              </a:rPr>
              <a:t> </a:t>
            </a:r>
            <a:r>
              <a:rPr sz="2100" i="1" dirty="0">
                <a:solidFill>
                  <a:srgbClr val="C3A12D"/>
                </a:solidFill>
                <a:latin typeface="Cambria"/>
                <a:cs typeface="Cambria"/>
              </a:rPr>
              <a:t>1.5</a:t>
            </a:r>
            <a:r>
              <a:rPr sz="2100" i="1" spc="160" dirty="0">
                <a:solidFill>
                  <a:srgbClr val="C3A12D"/>
                </a:solidFill>
                <a:latin typeface="Cambria"/>
                <a:cs typeface="Cambria"/>
              </a:rPr>
              <a:t> </a:t>
            </a:r>
            <a:r>
              <a:rPr sz="2100" i="1" spc="-10" dirty="0">
                <a:solidFill>
                  <a:srgbClr val="C3A12D"/>
                </a:solidFill>
                <a:latin typeface="Cambria"/>
                <a:cs typeface="Cambria"/>
              </a:rPr>
              <a:t>hours)</a:t>
            </a:r>
            <a:endParaRPr sz="2100">
              <a:latin typeface="Cambria"/>
              <a:cs typeface="Cambria"/>
            </a:endParaRPr>
          </a:p>
          <a:p>
            <a:pPr marL="12700">
              <a:lnSpc>
                <a:spcPct val="100000"/>
              </a:lnSpc>
              <a:spcBef>
                <a:spcPts val="685"/>
              </a:spcBef>
            </a:pPr>
            <a:r>
              <a:rPr sz="2000" i="1" spc="-280" dirty="0">
                <a:solidFill>
                  <a:srgbClr val="535353"/>
                </a:solidFill>
                <a:latin typeface="Verdana"/>
                <a:cs typeface="Verdana"/>
              </a:rPr>
              <a:t>An</a:t>
            </a:r>
            <a:r>
              <a:rPr sz="2000" i="1" spc="-190" dirty="0">
                <a:solidFill>
                  <a:srgbClr val="535353"/>
                </a:solidFill>
                <a:latin typeface="Verdana"/>
                <a:cs typeface="Verdana"/>
              </a:rPr>
              <a:t> </a:t>
            </a:r>
            <a:r>
              <a:rPr sz="2000" i="1" spc="-295" dirty="0">
                <a:solidFill>
                  <a:srgbClr val="535353"/>
                </a:solidFill>
                <a:latin typeface="Verdana"/>
                <a:cs typeface="Verdana"/>
              </a:rPr>
              <a:t>UNESCO</a:t>
            </a:r>
            <a:r>
              <a:rPr sz="2000" i="1" spc="-185" dirty="0">
                <a:solidFill>
                  <a:srgbClr val="535353"/>
                </a:solidFill>
                <a:latin typeface="Verdana"/>
                <a:cs typeface="Verdana"/>
              </a:rPr>
              <a:t> </a:t>
            </a:r>
            <a:r>
              <a:rPr sz="2000" i="1" spc="-195" dirty="0">
                <a:solidFill>
                  <a:srgbClr val="535353"/>
                </a:solidFill>
                <a:latin typeface="Verdana"/>
                <a:cs typeface="Verdana"/>
              </a:rPr>
              <a:t>Dual </a:t>
            </a:r>
            <a:r>
              <a:rPr sz="2000" i="1" spc="-220" dirty="0">
                <a:solidFill>
                  <a:srgbClr val="535353"/>
                </a:solidFill>
                <a:latin typeface="Verdana"/>
                <a:cs typeface="Verdana"/>
              </a:rPr>
              <a:t>World</a:t>
            </a:r>
            <a:r>
              <a:rPr sz="2000" i="1" spc="-185" dirty="0">
                <a:solidFill>
                  <a:srgbClr val="535353"/>
                </a:solidFill>
                <a:latin typeface="Verdana"/>
                <a:cs typeface="Verdana"/>
              </a:rPr>
              <a:t> Heritage </a:t>
            </a:r>
            <a:r>
              <a:rPr sz="2000" i="1" spc="-229" dirty="0">
                <a:solidFill>
                  <a:srgbClr val="535353"/>
                </a:solidFill>
                <a:latin typeface="Verdana"/>
                <a:cs typeface="Verdana"/>
              </a:rPr>
              <a:t>Area</a:t>
            </a:r>
            <a:r>
              <a:rPr sz="2000" i="1" spc="-190" dirty="0">
                <a:solidFill>
                  <a:srgbClr val="535353"/>
                </a:solidFill>
                <a:latin typeface="Verdana"/>
                <a:cs typeface="Verdana"/>
              </a:rPr>
              <a:t> </a:t>
            </a:r>
            <a:r>
              <a:rPr sz="2000" i="1" spc="-220" dirty="0">
                <a:solidFill>
                  <a:srgbClr val="535353"/>
                </a:solidFill>
                <a:latin typeface="Verdana"/>
                <a:cs typeface="Verdana"/>
              </a:rPr>
              <a:t>known</a:t>
            </a:r>
            <a:r>
              <a:rPr sz="2000" i="1" spc="-195" dirty="0">
                <a:solidFill>
                  <a:srgbClr val="535353"/>
                </a:solidFill>
                <a:latin typeface="Verdana"/>
                <a:cs typeface="Verdana"/>
              </a:rPr>
              <a:t> </a:t>
            </a:r>
            <a:r>
              <a:rPr sz="2000" i="1" spc="-175" dirty="0">
                <a:solidFill>
                  <a:srgbClr val="535353"/>
                </a:solidFill>
                <a:latin typeface="Verdana"/>
                <a:cs typeface="Verdana"/>
              </a:rPr>
              <a:t>for</a:t>
            </a:r>
            <a:r>
              <a:rPr sz="2000" i="1" spc="-190" dirty="0">
                <a:solidFill>
                  <a:srgbClr val="535353"/>
                </a:solidFill>
                <a:latin typeface="Verdana"/>
                <a:cs typeface="Verdana"/>
              </a:rPr>
              <a:t> </a:t>
            </a:r>
            <a:r>
              <a:rPr sz="2000" i="1" spc="-160" dirty="0">
                <a:solidFill>
                  <a:srgbClr val="535353"/>
                </a:solidFill>
                <a:latin typeface="Verdana"/>
                <a:cs typeface="Verdana"/>
              </a:rPr>
              <a:t>its</a:t>
            </a:r>
            <a:r>
              <a:rPr sz="2000" i="1" spc="-195" dirty="0">
                <a:solidFill>
                  <a:srgbClr val="535353"/>
                </a:solidFill>
                <a:latin typeface="Verdana"/>
                <a:cs typeface="Verdana"/>
              </a:rPr>
              <a:t> </a:t>
            </a:r>
            <a:r>
              <a:rPr sz="2000" i="1" spc="-175" dirty="0">
                <a:solidFill>
                  <a:srgbClr val="535353"/>
                </a:solidFill>
                <a:latin typeface="Verdana"/>
                <a:cs typeface="Verdana"/>
              </a:rPr>
              <a:t>volcanic</a:t>
            </a:r>
            <a:r>
              <a:rPr sz="2000" i="1" spc="-180" dirty="0">
                <a:solidFill>
                  <a:srgbClr val="535353"/>
                </a:solidFill>
                <a:latin typeface="Verdana"/>
                <a:cs typeface="Verdana"/>
              </a:rPr>
              <a:t> </a:t>
            </a:r>
            <a:r>
              <a:rPr sz="2000" i="1" spc="-220" dirty="0">
                <a:solidFill>
                  <a:srgbClr val="535353"/>
                </a:solidFill>
                <a:latin typeface="Verdana"/>
                <a:cs typeface="Verdana"/>
              </a:rPr>
              <a:t>peaks,</a:t>
            </a:r>
            <a:r>
              <a:rPr sz="2000" i="1" spc="-195" dirty="0">
                <a:solidFill>
                  <a:srgbClr val="535353"/>
                </a:solidFill>
                <a:latin typeface="Verdana"/>
                <a:cs typeface="Verdana"/>
              </a:rPr>
              <a:t> </a:t>
            </a:r>
            <a:r>
              <a:rPr sz="2000" i="1" spc="-185" dirty="0">
                <a:solidFill>
                  <a:srgbClr val="535353"/>
                </a:solidFill>
                <a:latin typeface="Verdana"/>
                <a:cs typeface="Verdana"/>
              </a:rPr>
              <a:t>native</a:t>
            </a:r>
            <a:r>
              <a:rPr sz="2000" i="1" spc="-190" dirty="0">
                <a:solidFill>
                  <a:srgbClr val="535353"/>
                </a:solidFill>
                <a:latin typeface="Verdana"/>
                <a:cs typeface="Verdana"/>
              </a:rPr>
              <a:t> </a:t>
            </a:r>
            <a:r>
              <a:rPr sz="2000" i="1" spc="-155" dirty="0">
                <a:solidFill>
                  <a:srgbClr val="535353"/>
                </a:solidFill>
                <a:latin typeface="Verdana"/>
                <a:cs typeface="Verdana"/>
              </a:rPr>
              <a:t>alpine</a:t>
            </a:r>
            <a:r>
              <a:rPr sz="2000" i="1" spc="-195" dirty="0">
                <a:solidFill>
                  <a:srgbClr val="535353"/>
                </a:solidFill>
                <a:latin typeface="Verdana"/>
                <a:cs typeface="Verdana"/>
              </a:rPr>
              <a:t> </a:t>
            </a:r>
            <a:r>
              <a:rPr sz="2000" i="1" spc="-160" dirty="0">
                <a:solidFill>
                  <a:srgbClr val="535353"/>
                </a:solidFill>
                <a:latin typeface="Verdana"/>
                <a:cs typeface="Verdana"/>
              </a:rPr>
              <a:t>flora,</a:t>
            </a:r>
            <a:r>
              <a:rPr sz="2000" i="1" spc="-185" dirty="0">
                <a:solidFill>
                  <a:srgbClr val="535353"/>
                </a:solidFill>
                <a:latin typeface="Verdana"/>
                <a:cs typeface="Verdana"/>
              </a:rPr>
              <a:t> </a:t>
            </a:r>
            <a:r>
              <a:rPr sz="2000" i="1" spc="-180" dirty="0">
                <a:solidFill>
                  <a:srgbClr val="535353"/>
                </a:solidFill>
                <a:latin typeface="Verdana"/>
                <a:cs typeface="Verdana"/>
              </a:rPr>
              <a:t>and</a:t>
            </a:r>
            <a:r>
              <a:rPr sz="2000" i="1" spc="-195" dirty="0">
                <a:solidFill>
                  <a:srgbClr val="535353"/>
                </a:solidFill>
                <a:latin typeface="Verdana"/>
                <a:cs typeface="Verdana"/>
              </a:rPr>
              <a:t> </a:t>
            </a:r>
            <a:r>
              <a:rPr sz="2000" i="1" spc="-200" dirty="0">
                <a:solidFill>
                  <a:srgbClr val="535353"/>
                </a:solidFill>
                <a:latin typeface="Verdana"/>
                <a:cs typeface="Verdana"/>
              </a:rPr>
              <a:t>the</a:t>
            </a:r>
            <a:r>
              <a:rPr sz="2000" i="1" spc="-195" dirty="0">
                <a:solidFill>
                  <a:srgbClr val="535353"/>
                </a:solidFill>
                <a:latin typeface="Verdana"/>
                <a:cs typeface="Verdana"/>
              </a:rPr>
              <a:t> </a:t>
            </a:r>
            <a:r>
              <a:rPr sz="2000" i="1" spc="-155" dirty="0">
                <a:solidFill>
                  <a:srgbClr val="535353"/>
                </a:solidFill>
                <a:latin typeface="Verdana"/>
                <a:cs typeface="Verdana"/>
              </a:rPr>
              <a:t>iconic</a:t>
            </a:r>
            <a:r>
              <a:rPr sz="2000" i="1" spc="-195" dirty="0">
                <a:solidFill>
                  <a:srgbClr val="535353"/>
                </a:solidFill>
                <a:latin typeface="Verdana"/>
                <a:cs typeface="Verdana"/>
              </a:rPr>
              <a:t> </a:t>
            </a:r>
            <a:r>
              <a:rPr sz="2000" i="1" spc="-180" dirty="0">
                <a:solidFill>
                  <a:srgbClr val="535353"/>
                </a:solidFill>
                <a:latin typeface="Verdana"/>
                <a:cs typeface="Verdana"/>
              </a:rPr>
              <a:t>Tongariro</a:t>
            </a:r>
            <a:r>
              <a:rPr sz="2000" i="1" spc="-185" dirty="0">
                <a:solidFill>
                  <a:srgbClr val="535353"/>
                </a:solidFill>
                <a:latin typeface="Verdana"/>
                <a:cs typeface="Verdana"/>
              </a:rPr>
              <a:t> </a:t>
            </a:r>
            <a:r>
              <a:rPr sz="2000" i="1" spc="-195" dirty="0">
                <a:solidFill>
                  <a:srgbClr val="535353"/>
                </a:solidFill>
                <a:latin typeface="Verdana"/>
                <a:cs typeface="Verdana"/>
              </a:rPr>
              <a:t>Alpine </a:t>
            </a:r>
            <a:r>
              <a:rPr sz="2000" i="1" spc="-204" dirty="0">
                <a:solidFill>
                  <a:srgbClr val="535353"/>
                </a:solidFill>
                <a:latin typeface="Verdana"/>
                <a:cs typeface="Verdana"/>
              </a:rPr>
              <a:t>Crossing</a:t>
            </a:r>
            <a:r>
              <a:rPr sz="2000" i="1" spc="-195" dirty="0">
                <a:solidFill>
                  <a:srgbClr val="535353"/>
                </a:solidFill>
                <a:latin typeface="Verdana"/>
                <a:cs typeface="Verdana"/>
              </a:rPr>
              <a:t> </a:t>
            </a:r>
            <a:r>
              <a:rPr sz="2000" i="1" spc="-360" dirty="0">
                <a:solidFill>
                  <a:srgbClr val="535353"/>
                </a:solidFill>
                <a:latin typeface="Verdana"/>
                <a:cs typeface="Verdana"/>
              </a:rPr>
              <a:t>–</a:t>
            </a:r>
            <a:r>
              <a:rPr sz="2000" i="1" spc="-195" dirty="0">
                <a:solidFill>
                  <a:srgbClr val="535353"/>
                </a:solidFill>
                <a:latin typeface="Verdana"/>
                <a:cs typeface="Verdana"/>
              </a:rPr>
              <a:t> </a:t>
            </a:r>
            <a:r>
              <a:rPr sz="2000" i="1" spc="-200" dirty="0">
                <a:solidFill>
                  <a:srgbClr val="535353"/>
                </a:solidFill>
                <a:latin typeface="Verdana"/>
                <a:cs typeface="Verdana"/>
              </a:rPr>
              <a:t>considered</a:t>
            </a:r>
            <a:r>
              <a:rPr sz="2000" i="1" spc="-195" dirty="0">
                <a:solidFill>
                  <a:srgbClr val="535353"/>
                </a:solidFill>
                <a:latin typeface="Verdana"/>
                <a:cs typeface="Verdana"/>
              </a:rPr>
              <a:t> </a:t>
            </a:r>
            <a:r>
              <a:rPr sz="2000" i="1" spc="-215" dirty="0">
                <a:solidFill>
                  <a:srgbClr val="535353"/>
                </a:solidFill>
                <a:latin typeface="Verdana"/>
                <a:cs typeface="Verdana"/>
              </a:rPr>
              <a:t>one</a:t>
            </a:r>
            <a:r>
              <a:rPr sz="2000" i="1" spc="-180" dirty="0">
                <a:solidFill>
                  <a:srgbClr val="535353"/>
                </a:solidFill>
                <a:latin typeface="Verdana"/>
                <a:cs typeface="Verdana"/>
              </a:rPr>
              <a:t> </a:t>
            </a:r>
            <a:r>
              <a:rPr sz="2000" i="1" spc="-175" dirty="0">
                <a:solidFill>
                  <a:srgbClr val="535353"/>
                </a:solidFill>
                <a:latin typeface="Verdana"/>
                <a:cs typeface="Verdana"/>
              </a:rPr>
              <a:t>of</a:t>
            </a:r>
            <a:r>
              <a:rPr sz="2000" i="1" spc="-190" dirty="0">
                <a:solidFill>
                  <a:srgbClr val="535353"/>
                </a:solidFill>
                <a:latin typeface="Verdana"/>
                <a:cs typeface="Verdana"/>
              </a:rPr>
              <a:t> </a:t>
            </a:r>
            <a:r>
              <a:rPr sz="2000" i="1" spc="-200" dirty="0">
                <a:solidFill>
                  <a:srgbClr val="535353"/>
                </a:solidFill>
                <a:latin typeface="Verdana"/>
                <a:cs typeface="Verdana"/>
              </a:rPr>
              <a:t>the</a:t>
            </a:r>
            <a:r>
              <a:rPr sz="2000" i="1" spc="-195" dirty="0">
                <a:solidFill>
                  <a:srgbClr val="535353"/>
                </a:solidFill>
                <a:latin typeface="Verdana"/>
                <a:cs typeface="Verdana"/>
              </a:rPr>
              <a:t> </a:t>
            </a:r>
            <a:r>
              <a:rPr sz="2000" i="1" spc="-35" dirty="0">
                <a:solidFill>
                  <a:srgbClr val="535353"/>
                </a:solidFill>
                <a:latin typeface="Verdana"/>
                <a:cs typeface="Verdana"/>
              </a:rPr>
              <a:t>worlds</a:t>
            </a:r>
            <a:endParaRPr sz="2000">
              <a:latin typeface="Verdana"/>
              <a:cs typeface="Verdana"/>
            </a:endParaRPr>
          </a:p>
          <a:p>
            <a:pPr marL="12700">
              <a:lnSpc>
                <a:spcPct val="100000"/>
              </a:lnSpc>
              <a:spcBef>
                <a:spcPts val="700"/>
              </a:spcBef>
            </a:pPr>
            <a:r>
              <a:rPr sz="2000" i="1" spc="-210" dirty="0">
                <a:solidFill>
                  <a:srgbClr val="535353"/>
                </a:solidFill>
                <a:latin typeface="Verdana"/>
                <a:cs typeface="Verdana"/>
              </a:rPr>
              <a:t>best</a:t>
            </a:r>
            <a:r>
              <a:rPr sz="2000" i="1" spc="-280" dirty="0">
                <a:solidFill>
                  <a:srgbClr val="535353"/>
                </a:solidFill>
                <a:latin typeface="Verdana"/>
                <a:cs typeface="Verdana"/>
              </a:rPr>
              <a:t> </a:t>
            </a:r>
            <a:r>
              <a:rPr sz="2000" i="1" spc="-245" dirty="0">
                <a:solidFill>
                  <a:srgbClr val="535353"/>
                </a:solidFill>
                <a:latin typeface="Verdana"/>
                <a:cs typeface="Verdana"/>
              </a:rPr>
              <a:t>one-</a:t>
            </a:r>
            <a:r>
              <a:rPr sz="2000" i="1" spc="-215" dirty="0">
                <a:solidFill>
                  <a:srgbClr val="535353"/>
                </a:solidFill>
                <a:latin typeface="Verdana"/>
                <a:cs typeface="Verdana"/>
              </a:rPr>
              <a:t>day</a:t>
            </a:r>
            <a:r>
              <a:rPr sz="2000" i="1" spc="-280" dirty="0">
                <a:solidFill>
                  <a:srgbClr val="535353"/>
                </a:solidFill>
                <a:latin typeface="Verdana"/>
                <a:cs typeface="Verdana"/>
              </a:rPr>
              <a:t> </a:t>
            </a:r>
            <a:r>
              <a:rPr sz="2000" i="1" spc="-40" dirty="0">
                <a:solidFill>
                  <a:srgbClr val="535353"/>
                </a:solidFill>
                <a:latin typeface="Verdana"/>
                <a:cs typeface="Verdana"/>
              </a:rPr>
              <a:t>hikes.</a:t>
            </a:r>
            <a:endParaRPr sz="2000">
              <a:latin typeface="Verdana"/>
              <a:cs typeface="Verdana"/>
            </a:endParaRPr>
          </a:p>
          <a:p>
            <a:pPr>
              <a:lnSpc>
                <a:spcPct val="100000"/>
              </a:lnSpc>
              <a:spcBef>
                <a:spcPts val="1275"/>
              </a:spcBef>
            </a:pPr>
            <a:endParaRPr sz="2000">
              <a:latin typeface="Verdana"/>
              <a:cs typeface="Verdana"/>
            </a:endParaRPr>
          </a:p>
          <a:p>
            <a:pPr marL="12700">
              <a:lnSpc>
                <a:spcPct val="100000"/>
              </a:lnSpc>
            </a:pPr>
            <a:r>
              <a:rPr sz="2000" b="1" dirty="0">
                <a:solidFill>
                  <a:srgbClr val="C3A12D"/>
                </a:solidFill>
                <a:latin typeface="Cambria"/>
                <a:cs typeface="Cambria"/>
              </a:rPr>
              <a:t>White-Water</a:t>
            </a:r>
            <a:r>
              <a:rPr sz="2000" b="1" spc="114" dirty="0">
                <a:solidFill>
                  <a:srgbClr val="C3A12D"/>
                </a:solidFill>
                <a:latin typeface="Cambria"/>
                <a:cs typeface="Cambria"/>
              </a:rPr>
              <a:t> </a:t>
            </a:r>
            <a:r>
              <a:rPr sz="2000" b="1" dirty="0">
                <a:solidFill>
                  <a:srgbClr val="C3A12D"/>
                </a:solidFill>
                <a:latin typeface="Cambria"/>
                <a:cs typeface="Cambria"/>
              </a:rPr>
              <a:t>Rafting</a:t>
            </a:r>
            <a:r>
              <a:rPr sz="2000" b="1" spc="114" dirty="0">
                <a:solidFill>
                  <a:srgbClr val="C3A12D"/>
                </a:solidFill>
                <a:latin typeface="Cambria"/>
                <a:cs typeface="Cambria"/>
              </a:rPr>
              <a:t> </a:t>
            </a:r>
            <a:r>
              <a:rPr sz="2000" b="1" spc="110" dirty="0">
                <a:solidFill>
                  <a:srgbClr val="C3A12D"/>
                </a:solidFill>
                <a:latin typeface="Cambria"/>
                <a:cs typeface="Cambria"/>
              </a:rPr>
              <a:t>–</a:t>
            </a:r>
            <a:r>
              <a:rPr sz="2000" b="1" spc="165" dirty="0">
                <a:solidFill>
                  <a:srgbClr val="C3A12D"/>
                </a:solidFill>
                <a:latin typeface="Cambria"/>
                <a:cs typeface="Cambria"/>
              </a:rPr>
              <a:t> </a:t>
            </a:r>
            <a:r>
              <a:rPr sz="2000" b="1" spc="-30" dirty="0">
                <a:solidFill>
                  <a:srgbClr val="C3A12D"/>
                </a:solidFill>
                <a:latin typeface="Cambria"/>
                <a:cs typeface="Cambria"/>
              </a:rPr>
              <a:t>Tongariro</a:t>
            </a:r>
            <a:r>
              <a:rPr sz="2000" b="1" spc="114" dirty="0">
                <a:solidFill>
                  <a:srgbClr val="C3A12D"/>
                </a:solidFill>
                <a:latin typeface="Cambria"/>
                <a:cs typeface="Cambria"/>
              </a:rPr>
              <a:t> </a:t>
            </a:r>
            <a:r>
              <a:rPr sz="2000" b="1" dirty="0">
                <a:solidFill>
                  <a:srgbClr val="C3A12D"/>
                </a:solidFill>
                <a:latin typeface="Cambria"/>
                <a:cs typeface="Cambria"/>
              </a:rPr>
              <a:t>River</a:t>
            </a:r>
            <a:r>
              <a:rPr sz="2000" b="1" spc="114" dirty="0">
                <a:solidFill>
                  <a:srgbClr val="C3A12D"/>
                </a:solidFill>
                <a:latin typeface="Cambria"/>
                <a:cs typeface="Cambria"/>
              </a:rPr>
              <a:t> </a:t>
            </a:r>
            <a:r>
              <a:rPr sz="2100" i="1" dirty="0">
                <a:solidFill>
                  <a:srgbClr val="C3A12D"/>
                </a:solidFill>
                <a:latin typeface="Cambria"/>
                <a:cs typeface="Cambria"/>
              </a:rPr>
              <a:t>(60km</a:t>
            </a:r>
            <a:r>
              <a:rPr sz="2100" i="1" spc="100" dirty="0">
                <a:solidFill>
                  <a:srgbClr val="C3A12D"/>
                </a:solidFill>
                <a:latin typeface="Cambria"/>
                <a:cs typeface="Cambria"/>
              </a:rPr>
              <a:t> </a:t>
            </a:r>
            <a:r>
              <a:rPr sz="2100" i="1" dirty="0">
                <a:solidFill>
                  <a:srgbClr val="C3A12D"/>
                </a:solidFill>
                <a:latin typeface="Cambria"/>
                <a:cs typeface="Cambria"/>
              </a:rPr>
              <a:t>from</a:t>
            </a:r>
            <a:r>
              <a:rPr sz="2100" i="1" spc="95" dirty="0">
                <a:solidFill>
                  <a:srgbClr val="C3A12D"/>
                </a:solidFill>
                <a:latin typeface="Cambria"/>
                <a:cs typeface="Cambria"/>
              </a:rPr>
              <a:t> </a:t>
            </a:r>
            <a:r>
              <a:rPr sz="2100" i="1" spc="60" dirty="0">
                <a:solidFill>
                  <a:srgbClr val="C3A12D"/>
                </a:solidFill>
                <a:latin typeface="Cambria"/>
                <a:cs typeface="Cambria"/>
              </a:rPr>
              <a:t>Resort</a:t>
            </a:r>
            <a:r>
              <a:rPr sz="2100" i="1" spc="105" dirty="0">
                <a:solidFill>
                  <a:srgbClr val="C3A12D"/>
                </a:solidFill>
                <a:latin typeface="Cambria"/>
                <a:cs typeface="Cambria"/>
              </a:rPr>
              <a:t> </a:t>
            </a:r>
            <a:r>
              <a:rPr sz="2100" i="1" spc="-420" dirty="0">
                <a:solidFill>
                  <a:srgbClr val="C3A12D"/>
                </a:solidFill>
                <a:latin typeface="Cambria"/>
                <a:cs typeface="Cambria"/>
              </a:rPr>
              <a:t>/</a:t>
            </a:r>
            <a:r>
              <a:rPr sz="2100" i="1" spc="120" dirty="0">
                <a:solidFill>
                  <a:srgbClr val="C3A12D"/>
                </a:solidFill>
                <a:latin typeface="Cambria"/>
                <a:cs typeface="Cambria"/>
              </a:rPr>
              <a:t> </a:t>
            </a:r>
            <a:r>
              <a:rPr sz="2100" i="1" dirty="0">
                <a:solidFill>
                  <a:srgbClr val="C3A12D"/>
                </a:solidFill>
                <a:latin typeface="Cambria"/>
                <a:cs typeface="Cambria"/>
              </a:rPr>
              <a:t>50</a:t>
            </a:r>
            <a:r>
              <a:rPr sz="2100" i="1" spc="110" dirty="0">
                <a:solidFill>
                  <a:srgbClr val="C3A12D"/>
                </a:solidFill>
                <a:latin typeface="Cambria"/>
                <a:cs typeface="Cambria"/>
              </a:rPr>
              <a:t> </a:t>
            </a:r>
            <a:r>
              <a:rPr sz="2100" i="1" spc="45" dirty="0">
                <a:solidFill>
                  <a:srgbClr val="C3A12D"/>
                </a:solidFill>
                <a:latin typeface="Cambria"/>
                <a:cs typeface="Cambria"/>
              </a:rPr>
              <a:t>minutes)</a:t>
            </a:r>
            <a:endParaRPr sz="2100">
              <a:latin typeface="Cambria"/>
              <a:cs typeface="Cambria"/>
            </a:endParaRPr>
          </a:p>
          <a:p>
            <a:pPr marL="12700">
              <a:lnSpc>
                <a:spcPct val="100000"/>
              </a:lnSpc>
              <a:spcBef>
                <a:spcPts val="675"/>
              </a:spcBef>
            </a:pPr>
            <a:r>
              <a:rPr sz="2000" i="1" spc="-175" dirty="0">
                <a:solidFill>
                  <a:srgbClr val="535353"/>
                </a:solidFill>
                <a:latin typeface="Verdana"/>
                <a:cs typeface="Verdana"/>
              </a:rPr>
              <a:t>Rafting</a:t>
            </a:r>
            <a:r>
              <a:rPr sz="2000" i="1" spc="-285" dirty="0">
                <a:solidFill>
                  <a:srgbClr val="535353"/>
                </a:solidFill>
                <a:latin typeface="Verdana"/>
                <a:cs typeface="Verdana"/>
              </a:rPr>
              <a:t> </a:t>
            </a:r>
            <a:r>
              <a:rPr sz="2000" i="1" spc="-220" dirty="0">
                <a:solidFill>
                  <a:srgbClr val="535353"/>
                </a:solidFill>
                <a:latin typeface="Verdana"/>
                <a:cs typeface="Verdana"/>
              </a:rPr>
              <a:t>experiences</a:t>
            </a:r>
            <a:r>
              <a:rPr sz="2000" i="1" spc="-265" dirty="0">
                <a:solidFill>
                  <a:srgbClr val="535353"/>
                </a:solidFill>
                <a:latin typeface="Verdana"/>
                <a:cs typeface="Verdana"/>
              </a:rPr>
              <a:t> </a:t>
            </a:r>
            <a:r>
              <a:rPr sz="2000" i="1" spc="-200" dirty="0">
                <a:solidFill>
                  <a:srgbClr val="535353"/>
                </a:solidFill>
                <a:latin typeface="Verdana"/>
                <a:cs typeface="Verdana"/>
              </a:rPr>
              <a:t>through</a:t>
            </a:r>
            <a:r>
              <a:rPr sz="2000" i="1" spc="-290" dirty="0">
                <a:solidFill>
                  <a:srgbClr val="535353"/>
                </a:solidFill>
                <a:latin typeface="Verdana"/>
                <a:cs typeface="Verdana"/>
              </a:rPr>
              <a:t> </a:t>
            </a:r>
            <a:r>
              <a:rPr sz="2000" i="1" spc="-185" dirty="0">
                <a:solidFill>
                  <a:srgbClr val="535353"/>
                </a:solidFill>
                <a:latin typeface="Verdana"/>
                <a:cs typeface="Verdana"/>
              </a:rPr>
              <a:t>scenic</a:t>
            </a:r>
            <a:r>
              <a:rPr sz="2000" i="1" spc="-280" dirty="0">
                <a:solidFill>
                  <a:srgbClr val="535353"/>
                </a:solidFill>
                <a:latin typeface="Verdana"/>
                <a:cs typeface="Verdana"/>
              </a:rPr>
              <a:t> </a:t>
            </a:r>
            <a:r>
              <a:rPr sz="2000" i="1" spc="-204" dirty="0">
                <a:solidFill>
                  <a:srgbClr val="535353"/>
                </a:solidFill>
                <a:latin typeface="Verdana"/>
                <a:cs typeface="Verdana"/>
              </a:rPr>
              <a:t>gorges</a:t>
            </a:r>
            <a:r>
              <a:rPr sz="2000" i="1" spc="-285" dirty="0">
                <a:solidFill>
                  <a:srgbClr val="535353"/>
                </a:solidFill>
                <a:latin typeface="Verdana"/>
                <a:cs typeface="Verdana"/>
              </a:rPr>
              <a:t> </a:t>
            </a:r>
            <a:r>
              <a:rPr sz="2000" i="1" spc="-180" dirty="0">
                <a:solidFill>
                  <a:srgbClr val="535353"/>
                </a:solidFill>
                <a:latin typeface="Verdana"/>
                <a:cs typeface="Verdana"/>
              </a:rPr>
              <a:t>and</a:t>
            </a:r>
            <a:r>
              <a:rPr sz="2000" i="1" spc="-275" dirty="0">
                <a:solidFill>
                  <a:srgbClr val="535353"/>
                </a:solidFill>
                <a:latin typeface="Verdana"/>
                <a:cs typeface="Verdana"/>
              </a:rPr>
              <a:t> </a:t>
            </a:r>
            <a:r>
              <a:rPr sz="2000" i="1" spc="-10" dirty="0">
                <a:solidFill>
                  <a:srgbClr val="535353"/>
                </a:solidFill>
                <a:latin typeface="Verdana"/>
                <a:cs typeface="Verdana"/>
              </a:rPr>
              <a:t>rapids.</a:t>
            </a:r>
            <a:endParaRPr sz="2000">
              <a:latin typeface="Verdana"/>
              <a:cs typeface="Verdana"/>
            </a:endParaRPr>
          </a:p>
          <a:p>
            <a:pPr>
              <a:lnSpc>
                <a:spcPct val="100000"/>
              </a:lnSpc>
              <a:spcBef>
                <a:spcPts val="1275"/>
              </a:spcBef>
            </a:pPr>
            <a:endParaRPr sz="2000">
              <a:latin typeface="Verdana"/>
              <a:cs typeface="Verdana"/>
            </a:endParaRPr>
          </a:p>
          <a:p>
            <a:pPr marL="12700">
              <a:lnSpc>
                <a:spcPct val="100000"/>
              </a:lnSpc>
            </a:pPr>
            <a:r>
              <a:rPr sz="2000" b="1" dirty="0">
                <a:solidFill>
                  <a:srgbClr val="C3A12D"/>
                </a:solidFill>
                <a:latin typeface="Cambria"/>
                <a:cs typeface="Cambria"/>
              </a:rPr>
              <a:t>Whakapapa</a:t>
            </a:r>
            <a:r>
              <a:rPr sz="2000" b="1" spc="170" dirty="0">
                <a:solidFill>
                  <a:srgbClr val="C3A12D"/>
                </a:solidFill>
                <a:latin typeface="Cambria"/>
                <a:cs typeface="Cambria"/>
              </a:rPr>
              <a:t> </a:t>
            </a:r>
            <a:r>
              <a:rPr sz="2100" i="1" dirty="0">
                <a:solidFill>
                  <a:srgbClr val="C3A12D"/>
                </a:solidFill>
                <a:latin typeface="Cambria"/>
                <a:cs typeface="Cambria"/>
              </a:rPr>
              <a:t>(100km</a:t>
            </a:r>
            <a:r>
              <a:rPr sz="2100" i="1" spc="140" dirty="0">
                <a:solidFill>
                  <a:srgbClr val="C3A12D"/>
                </a:solidFill>
                <a:latin typeface="Cambria"/>
                <a:cs typeface="Cambria"/>
              </a:rPr>
              <a:t> </a:t>
            </a:r>
            <a:r>
              <a:rPr sz="2100" i="1" dirty="0">
                <a:solidFill>
                  <a:srgbClr val="C3A12D"/>
                </a:solidFill>
                <a:latin typeface="Cambria"/>
                <a:cs typeface="Cambria"/>
              </a:rPr>
              <a:t>from</a:t>
            </a:r>
            <a:r>
              <a:rPr sz="2100" i="1" spc="135" dirty="0">
                <a:solidFill>
                  <a:srgbClr val="C3A12D"/>
                </a:solidFill>
                <a:latin typeface="Cambria"/>
                <a:cs typeface="Cambria"/>
              </a:rPr>
              <a:t> </a:t>
            </a:r>
            <a:r>
              <a:rPr sz="2100" i="1" spc="60" dirty="0">
                <a:solidFill>
                  <a:srgbClr val="C3A12D"/>
                </a:solidFill>
                <a:latin typeface="Cambria"/>
                <a:cs typeface="Cambria"/>
              </a:rPr>
              <a:t>Resort</a:t>
            </a:r>
            <a:r>
              <a:rPr sz="2100" i="1" spc="145" dirty="0">
                <a:solidFill>
                  <a:srgbClr val="C3A12D"/>
                </a:solidFill>
                <a:latin typeface="Cambria"/>
                <a:cs typeface="Cambria"/>
              </a:rPr>
              <a:t> </a:t>
            </a:r>
            <a:r>
              <a:rPr sz="2100" i="1" spc="-420" dirty="0">
                <a:solidFill>
                  <a:srgbClr val="C3A12D"/>
                </a:solidFill>
                <a:latin typeface="Cambria"/>
                <a:cs typeface="Cambria"/>
              </a:rPr>
              <a:t>/</a:t>
            </a:r>
            <a:r>
              <a:rPr sz="2100" i="1" spc="160" dirty="0">
                <a:solidFill>
                  <a:srgbClr val="C3A12D"/>
                </a:solidFill>
                <a:latin typeface="Cambria"/>
                <a:cs typeface="Cambria"/>
              </a:rPr>
              <a:t> </a:t>
            </a:r>
            <a:r>
              <a:rPr sz="2100" i="1" dirty="0">
                <a:solidFill>
                  <a:srgbClr val="C3A12D"/>
                </a:solidFill>
                <a:latin typeface="Cambria"/>
                <a:cs typeface="Cambria"/>
              </a:rPr>
              <a:t>1.5</a:t>
            </a:r>
            <a:r>
              <a:rPr sz="2100" i="1" spc="155" dirty="0">
                <a:solidFill>
                  <a:srgbClr val="C3A12D"/>
                </a:solidFill>
                <a:latin typeface="Cambria"/>
                <a:cs typeface="Cambria"/>
              </a:rPr>
              <a:t> </a:t>
            </a:r>
            <a:r>
              <a:rPr sz="2100" i="1" spc="-10" dirty="0">
                <a:solidFill>
                  <a:srgbClr val="C3A12D"/>
                </a:solidFill>
                <a:latin typeface="Cambria"/>
                <a:cs typeface="Cambria"/>
              </a:rPr>
              <a:t>hours)</a:t>
            </a:r>
            <a:endParaRPr sz="2100">
              <a:latin typeface="Cambria"/>
              <a:cs typeface="Cambria"/>
            </a:endParaRPr>
          </a:p>
          <a:p>
            <a:pPr marL="12700">
              <a:lnSpc>
                <a:spcPct val="100000"/>
              </a:lnSpc>
              <a:spcBef>
                <a:spcPts val="675"/>
              </a:spcBef>
            </a:pPr>
            <a:r>
              <a:rPr sz="2000" i="1" spc="-185" dirty="0">
                <a:solidFill>
                  <a:srgbClr val="535353"/>
                </a:solidFill>
                <a:latin typeface="Verdana"/>
                <a:cs typeface="Verdana"/>
              </a:rPr>
              <a:t>Located</a:t>
            </a:r>
            <a:r>
              <a:rPr sz="2000" i="1" spc="-280" dirty="0">
                <a:solidFill>
                  <a:srgbClr val="535353"/>
                </a:solidFill>
                <a:latin typeface="Verdana"/>
                <a:cs typeface="Verdana"/>
              </a:rPr>
              <a:t> </a:t>
            </a:r>
            <a:r>
              <a:rPr sz="2000" i="1" spc="-210" dirty="0">
                <a:solidFill>
                  <a:srgbClr val="535353"/>
                </a:solidFill>
                <a:latin typeface="Verdana"/>
                <a:cs typeface="Verdana"/>
              </a:rPr>
              <a:t>on</a:t>
            </a:r>
            <a:r>
              <a:rPr sz="2000" i="1" spc="-290" dirty="0">
                <a:solidFill>
                  <a:srgbClr val="535353"/>
                </a:solidFill>
                <a:latin typeface="Verdana"/>
                <a:cs typeface="Verdana"/>
              </a:rPr>
              <a:t> </a:t>
            </a:r>
            <a:r>
              <a:rPr sz="2000" i="1" spc="-220" dirty="0">
                <a:solidFill>
                  <a:srgbClr val="535353"/>
                </a:solidFill>
                <a:latin typeface="Verdana"/>
                <a:cs typeface="Verdana"/>
              </a:rPr>
              <a:t>Mount</a:t>
            </a:r>
            <a:r>
              <a:rPr sz="2000" i="1" spc="-290" dirty="0">
                <a:solidFill>
                  <a:srgbClr val="535353"/>
                </a:solidFill>
                <a:latin typeface="Verdana"/>
                <a:cs typeface="Verdana"/>
              </a:rPr>
              <a:t> </a:t>
            </a:r>
            <a:r>
              <a:rPr sz="2000" i="1" spc="-220" dirty="0">
                <a:solidFill>
                  <a:srgbClr val="535353"/>
                </a:solidFill>
                <a:latin typeface="Verdana"/>
                <a:cs typeface="Verdana"/>
              </a:rPr>
              <a:t>Ruapehu,</a:t>
            </a:r>
            <a:r>
              <a:rPr sz="2000" i="1" spc="-280" dirty="0">
                <a:solidFill>
                  <a:srgbClr val="535353"/>
                </a:solidFill>
                <a:latin typeface="Verdana"/>
                <a:cs typeface="Verdana"/>
              </a:rPr>
              <a:t> </a:t>
            </a:r>
            <a:r>
              <a:rPr sz="2000" i="1" spc="-204" dirty="0">
                <a:solidFill>
                  <a:srgbClr val="535353"/>
                </a:solidFill>
                <a:latin typeface="Verdana"/>
                <a:cs typeface="Verdana"/>
              </a:rPr>
              <a:t>Whakapapa</a:t>
            </a:r>
            <a:r>
              <a:rPr sz="2000" i="1" spc="-290" dirty="0">
                <a:solidFill>
                  <a:srgbClr val="535353"/>
                </a:solidFill>
                <a:latin typeface="Verdana"/>
                <a:cs typeface="Verdana"/>
              </a:rPr>
              <a:t> </a:t>
            </a:r>
            <a:r>
              <a:rPr sz="2000" i="1" spc="-165" dirty="0">
                <a:solidFill>
                  <a:srgbClr val="535353"/>
                </a:solidFill>
                <a:latin typeface="Verdana"/>
                <a:cs typeface="Verdana"/>
              </a:rPr>
              <a:t>is</a:t>
            </a:r>
            <a:r>
              <a:rPr sz="2000" i="1" spc="-285" dirty="0">
                <a:solidFill>
                  <a:srgbClr val="535353"/>
                </a:solidFill>
                <a:latin typeface="Verdana"/>
                <a:cs typeface="Verdana"/>
              </a:rPr>
              <a:t> </a:t>
            </a:r>
            <a:r>
              <a:rPr sz="2000" i="1" spc="-140" dirty="0">
                <a:solidFill>
                  <a:srgbClr val="535353"/>
                </a:solidFill>
                <a:latin typeface="Verdana"/>
                <a:cs typeface="Verdana"/>
              </a:rPr>
              <a:t>a</a:t>
            </a:r>
            <a:r>
              <a:rPr sz="2000" i="1" spc="-290" dirty="0">
                <a:solidFill>
                  <a:srgbClr val="535353"/>
                </a:solidFill>
                <a:latin typeface="Verdana"/>
                <a:cs typeface="Verdana"/>
              </a:rPr>
              <a:t> </a:t>
            </a:r>
            <a:r>
              <a:rPr sz="2000" i="1" spc="-215" dirty="0">
                <a:solidFill>
                  <a:srgbClr val="535353"/>
                </a:solidFill>
                <a:latin typeface="Verdana"/>
                <a:cs typeface="Verdana"/>
              </a:rPr>
              <a:t>famous</a:t>
            </a:r>
            <a:r>
              <a:rPr sz="2000" i="1" spc="-300" dirty="0">
                <a:solidFill>
                  <a:srgbClr val="535353"/>
                </a:solidFill>
                <a:latin typeface="Verdana"/>
                <a:cs typeface="Verdana"/>
              </a:rPr>
              <a:t> </a:t>
            </a:r>
            <a:r>
              <a:rPr sz="2000" i="1" spc="-190" dirty="0">
                <a:solidFill>
                  <a:srgbClr val="535353"/>
                </a:solidFill>
                <a:latin typeface="Verdana"/>
                <a:cs typeface="Verdana"/>
              </a:rPr>
              <a:t>ski</a:t>
            </a:r>
            <a:r>
              <a:rPr sz="2000" i="1" spc="-270" dirty="0">
                <a:solidFill>
                  <a:srgbClr val="535353"/>
                </a:solidFill>
                <a:latin typeface="Verdana"/>
                <a:cs typeface="Verdana"/>
              </a:rPr>
              <a:t> </a:t>
            </a:r>
            <a:r>
              <a:rPr sz="2000" i="1" spc="-145" dirty="0">
                <a:solidFill>
                  <a:srgbClr val="535353"/>
                </a:solidFill>
                <a:latin typeface="Verdana"/>
                <a:cs typeface="Verdana"/>
              </a:rPr>
              <a:t>field</a:t>
            </a:r>
            <a:r>
              <a:rPr sz="2000" i="1" spc="-280" dirty="0">
                <a:solidFill>
                  <a:srgbClr val="535353"/>
                </a:solidFill>
                <a:latin typeface="Verdana"/>
                <a:cs typeface="Verdana"/>
              </a:rPr>
              <a:t> </a:t>
            </a:r>
            <a:r>
              <a:rPr sz="2000" i="1" spc="-150" dirty="0">
                <a:solidFill>
                  <a:srgbClr val="535353"/>
                </a:solidFill>
                <a:latin typeface="Verdana"/>
                <a:cs typeface="Verdana"/>
              </a:rPr>
              <a:t>in</a:t>
            </a:r>
            <a:r>
              <a:rPr sz="2000" i="1" spc="-290" dirty="0">
                <a:solidFill>
                  <a:srgbClr val="535353"/>
                </a:solidFill>
                <a:latin typeface="Verdana"/>
                <a:cs typeface="Verdana"/>
              </a:rPr>
              <a:t> </a:t>
            </a:r>
            <a:r>
              <a:rPr sz="2000" i="1" spc="-254" dirty="0">
                <a:solidFill>
                  <a:srgbClr val="535353"/>
                </a:solidFill>
                <a:latin typeface="Verdana"/>
                <a:cs typeface="Verdana"/>
              </a:rPr>
              <a:t>New</a:t>
            </a:r>
            <a:r>
              <a:rPr sz="2000" i="1" spc="-265" dirty="0">
                <a:solidFill>
                  <a:srgbClr val="535353"/>
                </a:solidFill>
                <a:latin typeface="Verdana"/>
                <a:cs typeface="Verdana"/>
              </a:rPr>
              <a:t> </a:t>
            </a:r>
            <a:r>
              <a:rPr sz="2000" i="1" spc="-195" dirty="0">
                <a:solidFill>
                  <a:srgbClr val="535353"/>
                </a:solidFill>
                <a:latin typeface="Verdana"/>
                <a:cs typeface="Verdana"/>
              </a:rPr>
              <a:t>Zealand.</a:t>
            </a:r>
            <a:r>
              <a:rPr sz="2000" i="1" spc="-285" dirty="0">
                <a:solidFill>
                  <a:srgbClr val="535353"/>
                </a:solidFill>
                <a:latin typeface="Verdana"/>
                <a:cs typeface="Verdana"/>
              </a:rPr>
              <a:t> </a:t>
            </a:r>
            <a:r>
              <a:rPr sz="2000" i="1" spc="-190" dirty="0">
                <a:solidFill>
                  <a:srgbClr val="535353"/>
                </a:solidFill>
                <a:latin typeface="Verdana"/>
                <a:cs typeface="Verdana"/>
              </a:rPr>
              <a:t>Offering</a:t>
            </a:r>
            <a:r>
              <a:rPr sz="2000" i="1" spc="-285" dirty="0">
                <a:solidFill>
                  <a:srgbClr val="535353"/>
                </a:solidFill>
                <a:latin typeface="Verdana"/>
                <a:cs typeface="Verdana"/>
              </a:rPr>
              <a:t> </a:t>
            </a:r>
            <a:r>
              <a:rPr sz="2000" i="1" spc="-190" dirty="0">
                <a:solidFill>
                  <a:srgbClr val="535353"/>
                </a:solidFill>
                <a:latin typeface="Verdana"/>
                <a:cs typeface="Verdana"/>
              </a:rPr>
              <a:t>skiing,</a:t>
            </a:r>
            <a:r>
              <a:rPr sz="2000" i="1" spc="-305" dirty="0">
                <a:solidFill>
                  <a:srgbClr val="535353"/>
                </a:solidFill>
                <a:latin typeface="Verdana"/>
                <a:cs typeface="Verdana"/>
              </a:rPr>
              <a:t> </a:t>
            </a:r>
            <a:r>
              <a:rPr sz="2000" i="1" spc="-190" dirty="0">
                <a:solidFill>
                  <a:srgbClr val="535353"/>
                </a:solidFill>
                <a:latin typeface="Verdana"/>
                <a:cs typeface="Verdana"/>
              </a:rPr>
              <a:t>snowboarding,</a:t>
            </a:r>
            <a:r>
              <a:rPr sz="2000" i="1" spc="-300" dirty="0">
                <a:solidFill>
                  <a:srgbClr val="535353"/>
                </a:solidFill>
                <a:latin typeface="Verdana"/>
                <a:cs typeface="Verdana"/>
              </a:rPr>
              <a:t> </a:t>
            </a:r>
            <a:r>
              <a:rPr sz="2000" i="1" spc="-180" dirty="0">
                <a:solidFill>
                  <a:srgbClr val="535353"/>
                </a:solidFill>
                <a:latin typeface="Verdana"/>
                <a:cs typeface="Verdana"/>
              </a:rPr>
              <a:t>sledding</a:t>
            </a:r>
            <a:r>
              <a:rPr sz="2000" i="1" spc="-270" dirty="0">
                <a:solidFill>
                  <a:srgbClr val="535353"/>
                </a:solidFill>
                <a:latin typeface="Verdana"/>
                <a:cs typeface="Verdana"/>
              </a:rPr>
              <a:t> </a:t>
            </a:r>
            <a:r>
              <a:rPr sz="2000" i="1" spc="-180" dirty="0">
                <a:solidFill>
                  <a:srgbClr val="535353"/>
                </a:solidFill>
                <a:latin typeface="Verdana"/>
                <a:cs typeface="Verdana"/>
              </a:rPr>
              <a:t>and</a:t>
            </a:r>
            <a:r>
              <a:rPr sz="2000" i="1" spc="-285" dirty="0">
                <a:solidFill>
                  <a:srgbClr val="535353"/>
                </a:solidFill>
                <a:latin typeface="Verdana"/>
                <a:cs typeface="Verdana"/>
              </a:rPr>
              <a:t> </a:t>
            </a:r>
            <a:r>
              <a:rPr sz="2000" i="1" spc="-185" dirty="0">
                <a:solidFill>
                  <a:srgbClr val="535353"/>
                </a:solidFill>
                <a:latin typeface="Verdana"/>
                <a:cs typeface="Verdana"/>
              </a:rPr>
              <a:t>scenic</a:t>
            </a:r>
            <a:r>
              <a:rPr sz="2000" i="1" spc="-290" dirty="0">
                <a:solidFill>
                  <a:srgbClr val="535353"/>
                </a:solidFill>
                <a:latin typeface="Verdana"/>
                <a:cs typeface="Verdana"/>
              </a:rPr>
              <a:t> </a:t>
            </a:r>
            <a:r>
              <a:rPr sz="2000" i="1" spc="-30" dirty="0">
                <a:solidFill>
                  <a:srgbClr val="535353"/>
                </a:solidFill>
                <a:latin typeface="Verdana"/>
                <a:cs typeface="Verdana"/>
              </a:rPr>
              <a:t>chairlifts.</a:t>
            </a:r>
            <a:endParaRPr sz="2000">
              <a:latin typeface="Verdana"/>
              <a:cs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058400" y="0"/>
            <a:ext cx="8229600" cy="10287000"/>
            <a:chOff x="10058400" y="0"/>
            <a:chExt cx="8229600" cy="10287000"/>
          </a:xfrm>
        </p:grpSpPr>
        <p:sp>
          <p:nvSpPr>
            <p:cNvPr id="3" name="object 3"/>
            <p:cNvSpPr/>
            <p:nvPr/>
          </p:nvSpPr>
          <p:spPr>
            <a:xfrm>
              <a:off x="10058400" y="0"/>
              <a:ext cx="8229600" cy="10287000"/>
            </a:xfrm>
            <a:custGeom>
              <a:avLst/>
              <a:gdLst/>
              <a:ahLst/>
              <a:cxnLst/>
              <a:rect l="l" t="t" r="r" b="b"/>
              <a:pathLst>
                <a:path w="8229600" h="10287000">
                  <a:moveTo>
                    <a:pt x="8229600" y="0"/>
                  </a:moveTo>
                  <a:lnTo>
                    <a:pt x="0" y="0"/>
                  </a:lnTo>
                  <a:lnTo>
                    <a:pt x="0" y="10287000"/>
                  </a:lnTo>
                  <a:lnTo>
                    <a:pt x="8229600" y="10287000"/>
                  </a:lnTo>
                  <a:lnTo>
                    <a:pt x="8229600"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10563605" y="943355"/>
              <a:ext cx="7209408" cy="4059301"/>
            </a:xfrm>
            <a:prstGeom prst="rect">
              <a:avLst/>
            </a:prstGeom>
          </p:spPr>
        </p:pic>
        <p:pic>
          <p:nvPicPr>
            <p:cNvPr id="5" name="object 5"/>
            <p:cNvPicPr/>
            <p:nvPr/>
          </p:nvPicPr>
          <p:blipFill>
            <a:blip r:embed="rId3" cstate="print"/>
            <a:stretch>
              <a:fillRect/>
            </a:stretch>
          </p:blipFill>
          <p:spPr>
            <a:xfrm>
              <a:off x="10568558" y="5602135"/>
              <a:ext cx="7209408" cy="4059301"/>
            </a:xfrm>
            <a:prstGeom prst="rect">
              <a:avLst/>
            </a:prstGeom>
          </p:spPr>
        </p:pic>
      </p:grpSp>
      <p:sp>
        <p:nvSpPr>
          <p:cNvPr id="6" name="object 6"/>
          <p:cNvSpPr txBox="1">
            <a:spLocks noGrp="1"/>
          </p:cNvSpPr>
          <p:nvPr>
            <p:ph type="title"/>
          </p:nvPr>
        </p:nvSpPr>
        <p:spPr>
          <a:xfrm>
            <a:off x="1188516" y="1793875"/>
            <a:ext cx="7279005" cy="1671955"/>
          </a:xfrm>
          <a:prstGeom prst="rect">
            <a:avLst/>
          </a:prstGeom>
        </p:spPr>
        <p:txBody>
          <a:bodyPr vert="horz" wrap="square" lIns="0" tIns="12700" rIns="0" bIns="0" rtlCol="0">
            <a:spAutoFit/>
          </a:bodyPr>
          <a:lstStyle/>
          <a:p>
            <a:pPr marL="2192020" marR="5080" indent="-2179955">
              <a:lnSpc>
                <a:spcPct val="100000"/>
              </a:lnSpc>
              <a:spcBef>
                <a:spcPts val="100"/>
              </a:spcBef>
            </a:pPr>
            <a:r>
              <a:rPr sz="5400" spc="145" dirty="0"/>
              <a:t>Resort</a:t>
            </a:r>
            <a:r>
              <a:rPr sz="5400" spc="30" dirty="0"/>
              <a:t> </a:t>
            </a:r>
            <a:r>
              <a:rPr sz="5400" spc="130" dirty="0"/>
              <a:t>Accommodation </a:t>
            </a:r>
            <a:r>
              <a:rPr sz="5400" dirty="0"/>
              <a:t>187</a:t>
            </a:r>
            <a:r>
              <a:rPr sz="5400" spc="300" dirty="0"/>
              <a:t> </a:t>
            </a:r>
            <a:r>
              <a:rPr sz="5400" spc="260" dirty="0"/>
              <a:t>Keys</a:t>
            </a:r>
            <a:endParaRPr sz="5400"/>
          </a:p>
        </p:txBody>
      </p:sp>
      <p:sp>
        <p:nvSpPr>
          <p:cNvPr id="7" name="object 7"/>
          <p:cNvSpPr txBox="1"/>
          <p:nvPr/>
        </p:nvSpPr>
        <p:spPr>
          <a:xfrm>
            <a:off x="2147061" y="4972782"/>
            <a:ext cx="3673475" cy="4356735"/>
          </a:xfrm>
          <a:prstGeom prst="rect">
            <a:avLst/>
          </a:prstGeom>
        </p:spPr>
        <p:txBody>
          <a:bodyPr vert="horz" wrap="square" lIns="0" tIns="71120" rIns="0" bIns="0" rtlCol="0">
            <a:spAutoFit/>
          </a:bodyPr>
          <a:lstStyle/>
          <a:p>
            <a:pPr marL="250190" indent="-237490">
              <a:lnSpc>
                <a:spcPct val="100000"/>
              </a:lnSpc>
              <a:spcBef>
                <a:spcPts val="560"/>
              </a:spcBef>
              <a:buFont typeface="Arial MT"/>
              <a:buChar char="•"/>
              <a:tabLst>
                <a:tab pos="250190" algn="l"/>
              </a:tabLst>
            </a:pPr>
            <a:r>
              <a:rPr sz="2200" spc="-30" dirty="0">
                <a:solidFill>
                  <a:srgbClr val="535353"/>
                </a:solidFill>
                <a:latin typeface="Tahoma"/>
                <a:cs typeface="Tahoma"/>
              </a:rPr>
              <a:t>Standard</a:t>
            </a:r>
            <a:r>
              <a:rPr sz="2200" spc="-195" dirty="0">
                <a:solidFill>
                  <a:srgbClr val="535353"/>
                </a:solidFill>
                <a:latin typeface="Tahoma"/>
                <a:cs typeface="Tahoma"/>
              </a:rPr>
              <a:t> </a:t>
            </a:r>
            <a:r>
              <a:rPr sz="2200" spc="-40" dirty="0">
                <a:solidFill>
                  <a:srgbClr val="535353"/>
                </a:solidFill>
                <a:latin typeface="Tahoma"/>
                <a:cs typeface="Tahoma"/>
              </a:rPr>
              <a:t>King</a:t>
            </a:r>
            <a:r>
              <a:rPr sz="2200" spc="-215"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59"/>
              </a:spcBef>
              <a:buFont typeface="Arial MT"/>
              <a:buChar char="•"/>
              <a:tabLst>
                <a:tab pos="250190" algn="l"/>
              </a:tabLst>
            </a:pPr>
            <a:r>
              <a:rPr sz="2200" spc="-75" dirty="0">
                <a:solidFill>
                  <a:srgbClr val="535353"/>
                </a:solidFill>
                <a:latin typeface="Tahoma"/>
                <a:cs typeface="Tahoma"/>
              </a:rPr>
              <a:t>Waiora</a:t>
            </a:r>
            <a:r>
              <a:rPr sz="2200" spc="-210" dirty="0">
                <a:solidFill>
                  <a:srgbClr val="535353"/>
                </a:solidFill>
                <a:latin typeface="Tahoma"/>
                <a:cs typeface="Tahoma"/>
              </a:rPr>
              <a:t> </a:t>
            </a:r>
            <a:r>
              <a:rPr sz="2200" spc="-30" dirty="0">
                <a:solidFill>
                  <a:srgbClr val="535353"/>
                </a:solidFill>
                <a:latin typeface="Tahoma"/>
                <a:cs typeface="Tahoma"/>
              </a:rPr>
              <a:t>Superior</a:t>
            </a:r>
            <a:r>
              <a:rPr sz="2200" spc="-220" dirty="0">
                <a:solidFill>
                  <a:srgbClr val="535353"/>
                </a:solidFill>
                <a:latin typeface="Tahoma"/>
                <a:cs typeface="Tahoma"/>
              </a:rPr>
              <a:t> </a:t>
            </a:r>
            <a:r>
              <a:rPr sz="2200" spc="-40" dirty="0">
                <a:solidFill>
                  <a:srgbClr val="535353"/>
                </a:solidFill>
                <a:latin typeface="Tahoma"/>
                <a:cs typeface="Tahoma"/>
              </a:rPr>
              <a:t>King</a:t>
            </a:r>
            <a:r>
              <a:rPr sz="2200" spc="-210"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55"/>
              </a:spcBef>
              <a:buFont typeface="Arial MT"/>
              <a:buChar char="•"/>
              <a:tabLst>
                <a:tab pos="250190" algn="l"/>
              </a:tabLst>
            </a:pPr>
            <a:r>
              <a:rPr sz="2200" spc="-45" dirty="0">
                <a:solidFill>
                  <a:srgbClr val="535353"/>
                </a:solidFill>
                <a:latin typeface="Tahoma"/>
                <a:cs typeface="Tahoma"/>
              </a:rPr>
              <a:t>Huka</a:t>
            </a:r>
            <a:r>
              <a:rPr sz="2200" spc="-195" dirty="0">
                <a:solidFill>
                  <a:srgbClr val="535353"/>
                </a:solidFill>
                <a:latin typeface="Tahoma"/>
                <a:cs typeface="Tahoma"/>
              </a:rPr>
              <a:t> </a:t>
            </a:r>
            <a:r>
              <a:rPr sz="2200" spc="-35" dirty="0">
                <a:solidFill>
                  <a:srgbClr val="535353"/>
                </a:solidFill>
                <a:latin typeface="Tahoma"/>
                <a:cs typeface="Tahoma"/>
              </a:rPr>
              <a:t>Standard</a:t>
            </a:r>
            <a:r>
              <a:rPr sz="2200" spc="-195" dirty="0">
                <a:solidFill>
                  <a:srgbClr val="535353"/>
                </a:solidFill>
                <a:latin typeface="Tahoma"/>
                <a:cs typeface="Tahoma"/>
              </a:rPr>
              <a:t> </a:t>
            </a:r>
            <a:r>
              <a:rPr sz="2200" spc="-55" dirty="0">
                <a:solidFill>
                  <a:srgbClr val="535353"/>
                </a:solidFill>
                <a:latin typeface="Tahoma"/>
                <a:cs typeface="Tahoma"/>
              </a:rPr>
              <a:t>Twin</a:t>
            </a:r>
            <a:r>
              <a:rPr sz="2200" spc="-225"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70"/>
              </a:spcBef>
              <a:buFont typeface="Arial MT"/>
              <a:buChar char="•"/>
              <a:tabLst>
                <a:tab pos="250190" algn="l"/>
              </a:tabLst>
            </a:pPr>
            <a:r>
              <a:rPr sz="2200" spc="-60" dirty="0">
                <a:solidFill>
                  <a:srgbClr val="535353"/>
                </a:solidFill>
                <a:latin typeface="Tahoma"/>
                <a:cs typeface="Tahoma"/>
              </a:rPr>
              <a:t>Tauhara</a:t>
            </a:r>
            <a:r>
              <a:rPr sz="2200" spc="-190" dirty="0">
                <a:solidFill>
                  <a:srgbClr val="535353"/>
                </a:solidFill>
                <a:latin typeface="Tahoma"/>
                <a:cs typeface="Tahoma"/>
              </a:rPr>
              <a:t> </a:t>
            </a:r>
            <a:r>
              <a:rPr sz="2200" spc="-30" dirty="0">
                <a:solidFill>
                  <a:srgbClr val="535353"/>
                </a:solidFill>
                <a:latin typeface="Tahoma"/>
                <a:cs typeface="Tahoma"/>
              </a:rPr>
              <a:t>Superior</a:t>
            </a:r>
            <a:r>
              <a:rPr sz="2200" spc="-225" dirty="0">
                <a:solidFill>
                  <a:srgbClr val="535353"/>
                </a:solidFill>
                <a:latin typeface="Tahoma"/>
                <a:cs typeface="Tahoma"/>
              </a:rPr>
              <a:t> </a:t>
            </a:r>
            <a:r>
              <a:rPr sz="2200" spc="-40" dirty="0">
                <a:solidFill>
                  <a:srgbClr val="535353"/>
                </a:solidFill>
                <a:latin typeface="Tahoma"/>
                <a:cs typeface="Tahoma"/>
              </a:rPr>
              <a:t>King</a:t>
            </a:r>
            <a:r>
              <a:rPr sz="2200" spc="-204"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55"/>
              </a:spcBef>
              <a:buFont typeface="Arial MT"/>
              <a:buChar char="•"/>
              <a:tabLst>
                <a:tab pos="250190" algn="l"/>
              </a:tabLst>
            </a:pPr>
            <a:r>
              <a:rPr sz="2200" spc="-60" dirty="0">
                <a:solidFill>
                  <a:srgbClr val="535353"/>
                </a:solidFill>
                <a:latin typeface="Tahoma"/>
                <a:cs typeface="Tahoma"/>
              </a:rPr>
              <a:t>Tauhara</a:t>
            </a:r>
            <a:r>
              <a:rPr sz="2200" spc="-190" dirty="0">
                <a:solidFill>
                  <a:srgbClr val="535353"/>
                </a:solidFill>
                <a:latin typeface="Tahoma"/>
                <a:cs typeface="Tahoma"/>
              </a:rPr>
              <a:t> </a:t>
            </a:r>
            <a:r>
              <a:rPr sz="2200" spc="-30" dirty="0">
                <a:solidFill>
                  <a:srgbClr val="535353"/>
                </a:solidFill>
                <a:latin typeface="Tahoma"/>
                <a:cs typeface="Tahoma"/>
              </a:rPr>
              <a:t>Superior</a:t>
            </a:r>
            <a:r>
              <a:rPr sz="2200" spc="-220" dirty="0">
                <a:solidFill>
                  <a:srgbClr val="535353"/>
                </a:solidFill>
                <a:latin typeface="Tahoma"/>
                <a:cs typeface="Tahoma"/>
              </a:rPr>
              <a:t> </a:t>
            </a:r>
            <a:r>
              <a:rPr sz="2200" spc="-55" dirty="0">
                <a:solidFill>
                  <a:srgbClr val="535353"/>
                </a:solidFill>
                <a:latin typeface="Tahoma"/>
                <a:cs typeface="Tahoma"/>
              </a:rPr>
              <a:t>Twin</a:t>
            </a:r>
            <a:r>
              <a:rPr sz="2200" spc="-225"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55"/>
              </a:spcBef>
              <a:buFont typeface="Arial MT"/>
              <a:buChar char="•"/>
              <a:tabLst>
                <a:tab pos="250190" algn="l"/>
              </a:tabLst>
            </a:pPr>
            <a:r>
              <a:rPr sz="2200" spc="-55" dirty="0">
                <a:solidFill>
                  <a:srgbClr val="535353"/>
                </a:solidFill>
                <a:latin typeface="Tahoma"/>
                <a:cs typeface="Tahoma"/>
              </a:rPr>
              <a:t>Executive</a:t>
            </a:r>
            <a:r>
              <a:rPr sz="2200" spc="-190" dirty="0">
                <a:solidFill>
                  <a:srgbClr val="535353"/>
                </a:solidFill>
                <a:latin typeface="Tahoma"/>
                <a:cs typeface="Tahoma"/>
              </a:rPr>
              <a:t> </a:t>
            </a:r>
            <a:r>
              <a:rPr sz="2200" spc="-10" dirty="0">
                <a:solidFill>
                  <a:srgbClr val="535353"/>
                </a:solidFill>
                <a:latin typeface="Tahoma"/>
                <a:cs typeface="Tahoma"/>
              </a:rPr>
              <a:t>Villa</a:t>
            </a:r>
            <a:endParaRPr sz="2200">
              <a:latin typeface="Tahoma"/>
              <a:cs typeface="Tahoma"/>
            </a:endParaRPr>
          </a:p>
          <a:p>
            <a:pPr marL="250190" indent="-237490">
              <a:lnSpc>
                <a:spcPct val="100000"/>
              </a:lnSpc>
              <a:spcBef>
                <a:spcPts val="470"/>
              </a:spcBef>
              <a:buFont typeface="Arial MT"/>
              <a:buChar char="•"/>
              <a:tabLst>
                <a:tab pos="250190" algn="l"/>
              </a:tabLst>
            </a:pPr>
            <a:r>
              <a:rPr sz="2200" spc="-30" dirty="0">
                <a:solidFill>
                  <a:srgbClr val="535353"/>
                </a:solidFill>
                <a:latin typeface="Tahoma"/>
                <a:cs typeface="Tahoma"/>
              </a:rPr>
              <a:t>Superior</a:t>
            </a:r>
            <a:r>
              <a:rPr sz="2200" spc="-225" dirty="0">
                <a:solidFill>
                  <a:srgbClr val="535353"/>
                </a:solidFill>
                <a:latin typeface="Tahoma"/>
                <a:cs typeface="Tahoma"/>
              </a:rPr>
              <a:t> </a:t>
            </a:r>
            <a:r>
              <a:rPr sz="2200" spc="-55" dirty="0">
                <a:solidFill>
                  <a:srgbClr val="535353"/>
                </a:solidFill>
                <a:latin typeface="Tahoma"/>
                <a:cs typeface="Tahoma"/>
              </a:rPr>
              <a:t>Twin</a:t>
            </a:r>
            <a:r>
              <a:rPr sz="2200" spc="-225" dirty="0">
                <a:solidFill>
                  <a:srgbClr val="535353"/>
                </a:solidFill>
                <a:latin typeface="Tahoma"/>
                <a:cs typeface="Tahoma"/>
              </a:rPr>
              <a:t> </a:t>
            </a:r>
            <a:r>
              <a:rPr sz="2200" spc="-20" dirty="0">
                <a:solidFill>
                  <a:srgbClr val="535353"/>
                </a:solidFill>
                <a:latin typeface="Tahoma"/>
                <a:cs typeface="Tahoma"/>
              </a:rPr>
              <a:t>Room</a:t>
            </a:r>
            <a:endParaRPr sz="2200">
              <a:latin typeface="Tahoma"/>
              <a:cs typeface="Tahoma"/>
            </a:endParaRPr>
          </a:p>
          <a:p>
            <a:pPr marL="250190" indent="-237490">
              <a:lnSpc>
                <a:spcPct val="100000"/>
              </a:lnSpc>
              <a:spcBef>
                <a:spcPts val="455"/>
              </a:spcBef>
              <a:buFont typeface="Arial MT"/>
              <a:buChar char="•"/>
              <a:tabLst>
                <a:tab pos="250190" algn="l"/>
              </a:tabLst>
            </a:pPr>
            <a:r>
              <a:rPr sz="2200" dirty="0">
                <a:solidFill>
                  <a:srgbClr val="535353"/>
                </a:solidFill>
                <a:latin typeface="Tahoma"/>
                <a:cs typeface="Tahoma"/>
              </a:rPr>
              <a:t>Junior</a:t>
            </a:r>
            <a:r>
              <a:rPr sz="2200" spc="-204" dirty="0">
                <a:solidFill>
                  <a:srgbClr val="535353"/>
                </a:solidFill>
                <a:latin typeface="Tahoma"/>
                <a:cs typeface="Tahoma"/>
              </a:rPr>
              <a:t> </a:t>
            </a:r>
            <a:r>
              <a:rPr sz="2200" spc="-20" dirty="0">
                <a:solidFill>
                  <a:srgbClr val="535353"/>
                </a:solidFill>
                <a:latin typeface="Tahoma"/>
                <a:cs typeface="Tahoma"/>
              </a:rPr>
              <a:t>Suite</a:t>
            </a:r>
            <a:endParaRPr sz="2200">
              <a:latin typeface="Tahoma"/>
              <a:cs typeface="Tahoma"/>
            </a:endParaRPr>
          </a:p>
          <a:p>
            <a:pPr marL="250190" indent="-237490">
              <a:lnSpc>
                <a:spcPct val="100000"/>
              </a:lnSpc>
              <a:spcBef>
                <a:spcPts val="459"/>
              </a:spcBef>
              <a:buFont typeface="Arial MT"/>
              <a:buChar char="•"/>
              <a:tabLst>
                <a:tab pos="250190" algn="l"/>
              </a:tabLst>
            </a:pPr>
            <a:r>
              <a:rPr sz="2200" spc="-60" dirty="0">
                <a:solidFill>
                  <a:srgbClr val="535353"/>
                </a:solidFill>
                <a:latin typeface="Tahoma"/>
                <a:cs typeface="Tahoma"/>
              </a:rPr>
              <a:t>Executive</a:t>
            </a:r>
            <a:r>
              <a:rPr sz="2200" spc="-185" dirty="0">
                <a:solidFill>
                  <a:srgbClr val="535353"/>
                </a:solidFill>
                <a:latin typeface="Tahoma"/>
                <a:cs typeface="Tahoma"/>
              </a:rPr>
              <a:t> </a:t>
            </a:r>
            <a:r>
              <a:rPr sz="2200" dirty="0">
                <a:solidFill>
                  <a:srgbClr val="535353"/>
                </a:solidFill>
                <a:latin typeface="Tahoma"/>
                <a:cs typeface="Tahoma"/>
              </a:rPr>
              <a:t>Junior</a:t>
            </a:r>
            <a:r>
              <a:rPr sz="2200" spc="-195" dirty="0">
                <a:solidFill>
                  <a:srgbClr val="535353"/>
                </a:solidFill>
                <a:latin typeface="Tahoma"/>
                <a:cs typeface="Tahoma"/>
              </a:rPr>
              <a:t> </a:t>
            </a:r>
            <a:r>
              <a:rPr sz="2200" spc="-20" dirty="0">
                <a:solidFill>
                  <a:srgbClr val="535353"/>
                </a:solidFill>
                <a:latin typeface="Tahoma"/>
                <a:cs typeface="Tahoma"/>
              </a:rPr>
              <a:t>Suite</a:t>
            </a:r>
            <a:endParaRPr sz="2200">
              <a:latin typeface="Tahoma"/>
              <a:cs typeface="Tahoma"/>
            </a:endParaRPr>
          </a:p>
          <a:p>
            <a:pPr marL="250190" indent="-237490">
              <a:lnSpc>
                <a:spcPct val="100000"/>
              </a:lnSpc>
              <a:spcBef>
                <a:spcPts val="465"/>
              </a:spcBef>
              <a:buFont typeface="Arial MT"/>
              <a:buChar char="•"/>
              <a:tabLst>
                <a:tab pos="250190" algn="l"/>
              </a:tabLst>
            </a:pPr>
            <a:r>
              <a:rPr sz="2200" spc="-30" dirty="0">
                <a:solidFill>
                  <a:srgbClr val="535353"/>
                </a:solidFill>
                <a:latin typeface="Tahoma"/>
                <a:cs typeface="Tahoma"/>
              </a:rPr>
              <a:t>Family</a:t>
            </a:r>
            <a:r>
              <a:rPr sz="2200" spc="-204" dirty="0">
                <a:solidFill>
                  <a:srgbClr val="535353"/>
                </a:solidFill>
                <a:latin typeface="Tahoma"/>
                <a:cs typeface="Tahoma"/>
              </a:rPr>
              <a:t> </a:t>
            </a:r>
            <a:r>
              <a:rPr sz="2200" spc="-10" dirty="0">
                <a:solidFill>
                  <a:srgbClr val="535353"/>
                </a:solidFill>
                <a:latin typeface="Tahoma"/>
                <a:cs typeface="Tahoma"/>
              </a:rPr>
              <a:t>Villa</a:t>
            </a:r>
            <a:endParaRPr sz="2200">
              <a:latin typeface="Tahoma"/>
              <a:cs typeface="Tahoma"/>
            </a:endParaRPr>
          </a:p>
          <a:p>
            <a:pPr marL="250190" indent="-237490">
              <a:lnSpc>
                <a:spcPct val="100000"/>
              </a:lnSpc>
              <a:spcBef>
                <a:spcPts val="455"/>
              </a:spcBef>
              <a:buFont typeface="Arial MT"/>
              <a:buChar char="•"/>
              <a:tabLst>
                <a:tab pos="250190" algn="l"/>
              </a:tabLst>
            </a:pPr>
            <a:r>
              <a:rPr sz="2200" spc="-50" dirty="0">
                <a:solidFill>
                  <a:srgbClr val="535353"/>
                </a:solidFill>
                <a:latin typeface="Tahoma"/>
                <a:cs typeface="Tahoma"/>
              </a:rPr>
              <a:t>Rangatira</a:t>
            </a:r>
            <a:r>
              <a:rPr sz="2200" spc="-180" dirty="0">
                <a:solidFill>
                  <a:srgbClr val="535353"/>
                </a:solidFill>
                <a:latin typeface="Tahoma"/>
                <a:cs typeface="Tahoma"/>
              </a:rPr>
              <a:t> </a:t>
            </a:r>
            <a:r>
              <a:rPr sz="2200" spc="-10" dirty="0">
                <a:solidFill>
                  <a:srgbClr val="535353"/>
                </a:solidFill>
                <a:latin typeface="Tahoma"/>
                <a:cs typeface="Tahoma"/>
              </a:rPr>
              <a:t>Suite</a:t>
            </a:r>
            <a:endParaRPr sz="2200">
              <a:latin typeface="Tahoma"/>
              <a:cs typeface="Tahoma"/>
            </a:endParaRPr>
          </a:p>
        </p:txBody>
      </p:sp>
      <p:sp>
        <p:nvSpPr>
          <p:cNvPr id="8" name="object 8"/>
          <p:cNvSpPr txBox="1"/>
          <p:nvPr/>
        </p:nvSpPr>
        <p:spPr>
          <a:xfrm>
            <a:off x="6481698" y="4972782"/>
            <a:ext cx="1106170" cy="4437112"/>
          </a:xfrm>
          <a:prstGeom prst="rect">
            <a:avLst/>
          </a:prstGeom>
        </p:spPr>
        <p:txBody>
          <a:bodyPr vert="horz" wrap="square" lIns="0" tIns="71120" rIns="0" bIns="0" rtlCol="0">
            <a:spAutoFit/>
          </a:bodyPr>
          <a:lstStyle/>
          <a:p>
            <a:pPr marL="12700">
              <a:lnSpc>
                <a:spcPct val="100000"/>
              </a:lnSpc>
              <a:spcBef>
                <a:spcPts val="560"/>
              </a:spcBef>
            </a:pPr>
            <a:r>
              <a:rPr sz="2200" spc="-114" dirty="0">
                <a:solidFill>
                  <a:srgbClr val="535353"/>
                </a:solidFill>
                <a:latin typeface="Tahoma"/>
                <a:cs typeface="Tahoma"/>
              </a:rPr>
              <a:t>20</a:t>
            </a:r>
            <a:r>
              <a:rPr sz="2200" spc="-250" dirty="0">
                <a:solidFill>
                  <a:srgbClr val="535353"/>
                </a:solidFill>
                <a:latin typeface="Tahoma"/>
                <a:cs typeface="Tahoma"/>
              </a:rPr>
              <a:t> </a:t>
            </a:r>
            <a:r>
              <a:rPr sz="2200" spc="-25" dirty="0">
                <a:solidFill>
                  <a:srgbClr val="535353"/>
                </a:solidFill>
                <a:latin typeface="Tahoma"/>
                <a:cs typeface="Tahoma"/>
              </a:rPr>
              <a:t>rooms</a:t>
            </a:r>
            <a:endParaRPr sz="2200" dirty="0">
              <a:latin typeface="Tahoma"/>
              <a:cs typeface="Tahoma"/>
            </a:endParaRPr>
          </a:p>
          <a:p>
            <a:pPr marL="12700">
              <a:lnSpc>
                <a:spcPct val="100000"/>
              </a:lnSpc>
              <a:spcBef>
                <a:spcPts val="459"/>
              </a:spcBef>
            </a:pPr>
            <a:r>
              <a:rPr sz="2200" spc="-120" dirty="0">
                <a:solidFill>
                  <a:srgbClr val="535353"/>
                </a:solidFill>
                <a:latin typeface="Tahoma"/>
                <a:cs typeface="Tahoma"/>
              </a:rPr>
              <a:t>40</a:t>
            </a:r>
            <a:r>
              <a:rPr sz="2200" spc="-250" dirty="0">
                <a:solidFill>
                  <a:srgbClr val="535353"/>
                </a:solidFill>
                <a:latin typeface="Tahoma"/>
                <a:cs typeface="Tahoma"/>
              </a:rPr>
              <a:t> </a:t>
            </a:r>
            <a:r>
              <a:rPr sz="2200" spc="-20" dirty="0">
                <a:solidFill>
                  <a:srgbClr val="535353"/>
                </a:solidFill>
                <a:latin typeface="Tahoma"/>
                <a:cs typeface="Tahoma"/>
              </a:rPr>
              <a:t>rooms</a:t>
            </a:r>
            <a:endParaRPr sz="2200" dirty="0">
              <a:latin typeface="Tahoma"/>
              <a:cs typeface="Tahoma"/>
            </a:endParaRPr>
          </a:p>
          <a:p>
            <a:pPr marL="12700">
              <a:lnSpc>
                <a:spcPct val="100000"/>
              </a:lnSpc>
              <a:spcBef>
                <a:spcPts val="455"/>
              </a:spcBef>
            </a:pPr>
            <a:r>
              <a:rPr sz="2200" spc="-120" dirty="0">
                <a:solidFill>
                  <a:srgbClr val="535353"/>
                </a:solidFill>
                <a:latin typeface="Tahoma"/>
                <a:cs typeface="Tahoma"/>
              </a:rPr>
              <a:t>34</a:t>
            </a:r>
            <a:r>
              <a:rPr sz="2200" spc="-250" dirty="0">
                <a:solidFill>
                  <a:srgbClr val="535353"/>
                </a:solidFill>
                <a:latin typeface="Tahoma"/>
                <a:cs typeface="Tahoma"/>
              </a:rPr>
              <a:t> </a:t>
            </a:r>
            <a:r>
              <a:rPr sz="2200" spc="-20" dirty="0">
                <a:solidFill>
                  <a:srgbClr val="535353"/>
                </a:solidFill>
                <a:latin typeface="Tahoma"/>
                <a:cs typeface="Tahoma"/>
              </a:rPr>
              <a:t>rooms</a:t>
            </a:r>
            <a:endParaRPr sz="2200" dirty="0">
              <a:latin typeface="Tahoma"/>
              <a:cs typeface="Tahoma"/>
            </a:endParaRPr>
          </a:p>
          <a:p>
            <a:pPr marL="12700">
              <a:lnSpc>
                <a:spcPct val="100000"/>
              </a:lnSpc>
              <a:spcBef>
                <a:spcPts val="470"/>
              </a:spcBef>
            </a:pPr>
            <a:r>
              <a:rPr lang="en-US" sz="2200" spc="-120" dirty="0">
                <a:solidFill>
                  <a:srgbClr val="535353"/>
                </a:solidFill>
                <a:latin typeface="Tahoma"/>
                <a:cs typeface="Tahoma"/>
              </a:rPr>
              <a:t>15</a:t>
            </a:r>
            <a:r>
              <a:rPr sz="2200" spc="-250" dirty="0">
                <a:solidFill>
                  <a:srgbClr val="535353"/>
                </a:solidFill>
                <a:latin typeface="Tahoma"/>
                <a:cs typeface="Tahoma"/>
              </a:rPr>
              <a:t> </a:t>
            </a:r>
            <a:r>
              <a:rPr sz="2200" spc="-20" dirty="0">
                <a:solidFill>
                  <a:srgbClr val="535353"/>
                </a:solidFill>
                <a:latin typeface="Tahoma"/>
                <a:cs typeface="Tahoma"/>
              </a:rPr>
              <a:t>rooms</a:t>
            </a:r>
            <a:endParaRPr sz="2200" dirty="0">
              <a:latin typeface="Tahoma"/>
              <a:cs typeface="Tahoma"/>
            </a:endParaRPr>
          </a:p>
          <a:p>
            <a:pPr marL="12700">
              <a:lnSpc>
                <a:spcPct val="100000"/>
              </a:lnSpc>
              <a:spcBef>
                <a:spcPts val="455"/>
              </a:spcBef>
            </a:pPr>
            <a:r>
              <a:rPr sz="2200" spc="-120" dirty="0">
                <a:solidFill>
                  <a:srgbClr val="535353"/>
                </a:solidFill>
                <a:latin typeface="Tahoma"/>
                <a:cs typeface="Tahoma"/>
              </a:rPr>
              <a:t>33</a:t>
            </a:r>
            <a:r>
              <a:rPr sz="2200" spc="-250" dirty="0">
                <a:solidFill>
                  <a:srgbClr val="535353"/>
                </a:solidFill>
                <a:latin typeface="Tahoma"/>
                <a:cs typeface="Tahoma"/>
              </a:rPr>
              <a:t> </a:t>
            </a:r>
            <a:r>
              <a:rPr sz="2200" spc="-20" dirty="0">
                <a:solidFill>
                  <a:srgbClr val="535353"/>
                </a:solidFill>
                <a:latin typeface="Tahoma"/>
                <a:cs typeface="Tahoma"/>
              </a:rPr>
              <a:t>rooms</a:t>
            </a:r>
            <a:endParaRPr sz="2200" dirty="0">
              <a:latin typeface="Tahoma"/>
              <a:cs typeface="Tahoma"/>
            </a:endParaRPr>
          </a:p>
          <a:p>
            <a:pPr marL="12700">
              <a:lnSpc>
                <a:spcPct val="100000"/>
              </a:lnSpc>
              <a:spcBef>
                <a:spcPts val="455"/>
              </a:spcBef>
            </a:pPr>
            <a:r>
              <a:rPr sz="2200" spc="-114" dirty="0">
                <a:solidFill>
                  <a:srgbClr val="535353"/>
                </a:solidFill>
                <a:latin typeface="Tahoma"/>
                <a:cs typeface="Tahoma"/>
              </a:rPr>
              <a:t>15</a:t>
            </a:r>
            <a:r>
              <a:rPr sz="2200" spc="-250" dirty="0">
                <a:solidFill>
                  <a:srgbClr val="535353"/>
                </a:solidFill>
                <a:latin typeface="Tahoma"/>
                <a:cs typeface="Tahoma"/>
              </a:rPr>
              <a:t> </a:t>
            </a:r>
            <a:r>
              <a:rPr sz="2200" spc="-25" dirty="0">
                <a:solidFill>
                  <a:srgbClr val="535353"/>
                </a:solidFill>
                <a:latin typeface="Tahoma"/>
                <a:cs typeface="Tahoma"/>
              </a:rPr>
              <a:t>rooms</a:t>
            </a:r>
            <a:endParaRPr sz="2200" dirty="0">
              <a:latin typeface="Tahoma"/>
              <a:cs typeface="Tahoma"/>
            </a:endParaRPr>
          </a:p>
          <a:p>
            <a:pPr marL="12700">
              <a:lnSpc>
                <a:spcPct val="100000"/>
              </a:lnSpc>
              <a:spcBef>
                <a:spcPts val="470"/>
              </a:spcBef>
            </a:pPr>
            <a:r>
              <a:rPr sz="2200" spc="-120" dirty="0">
                <a:solidFill>
                  <a:srgbClr val="535353"/>
                </a:solidFill>
                <a:latin typeface="Tahoma"/>
                <a:cs typeface="Tahoma"/>
              </a:rPr>
              <a:t>6</a:t>
            </a:r>
            <a:r>
              <a:rPr sz="2200" spc="-254" dirty="0">
                <a:solidFill>
                  <a:srgbClr val="535353"/>
                </a:solidFill>
                <a:latin typeface="Tahoma"/>
                <a:cs typeface="Tahoma"/>
              </a:rPr>
              <a:t> </a:t>
            </a:r>
            <a:r>
              <a:rPr sz="2200" spc="-10" dirty="0">
                <a:solidFill>
                  <a:srgbClr val="535353"/>
                </a:solidFill>
                <a:latin typeface="Tahoma"/>
                <a:cs typeface="Tahoma"/>
              </a:rPr>
              <a:t>rooms</a:t>
            </a:r>
            <a:endParaRPr sz="2200" dirty="0">
              <a:latin typeface="Tahoma"/>
              <a:cs typeface="Tahoma"/>
            </a:endParaRPr>
          </a:p>
          <a:p>
            <a:pPr marL="12700">
              <a:lnSpc>
                <a:spcPct val="100000"/>
              </a:lnSpc>
              <a:spcBef>
                <a:spcPts val="455"/>
              </a:spcBef>
            </a:pPr>
            <a:r>
              <a:rPr sz="2200" spc="-120" dirty="0">
                <a:solidFill>
                  <a:srgbClr val="535353"/>
                </a:solidFill>
                <a:latin typeface="Tahoma"/>
                <a:cs typeface="Tahoma"/>
              </a:rPr>
              <a:t>2</a:t>
            </a:r>
            <a:r>
              <a:rPr sz="2200" spc="-254" dirty="0">
                <a:solidFill>
                  <a:srgbClr val="535353"/>
                </a:solidFill>
                <a:latin typeface="Tahoma"/>
                <a:cs typeface="Tahoma"/>
              </a:rPr>
              <a:t> </a:t>
            </a:r>
            <a:r>
              <a:rPr sz="2200" spc="-10" dirty="0">
                <a:solidFill>
                  <a:srgbClr val="535353"/>
                </a:solidFill>
                <a:latin typeface="Tahoma"/>
                <a:cs typeface="Tahoma"/>
              </a:rPr>
              <a:t>rooms</a:t>
            </a:r>
            <a:endParaRPr sz="2200" dirty="0">
              <a:latin typeface="Tahoma"/>
              <a:cs typeface="Tahoma"/>
            </a:endParaRPr>
          </a:p>
          <a:p>
            <a:pPr marL="12700">
              <a:lnSpc>
                <a:spcPct val="100000"/>
              </a:lnSpc>
              <a:spcBef>
                <a:spcPts val="459"/>
              </a:spcBef>
            </a:pPr>
            <a:r>
              <a:rPr sz="2200" spc="-120" dirty="0">
                <a:solidFill>
                  <a:srgbClr val="535353"/>
                </a:solidFill>
                <a:latin typeface="Tahoma"/>
                <a:cs typeface="Tahoma"/>
              </a:rPr>
              <a:t>6</a:t>
            </a:r>
            <a:r>
              <a:rPr sz="2200" spc="-254" dirty="0">
                <a:solidFill>
                  <a:srgbClr val="535353"/>
                </a:solidFill>
                <a:latin typeface="Tahoma"/>
                <a:cs typeface="Tahoma"/>
              </a:rPr>
              <a:t> </a:t>
            </a:r>
            <a:r>
              <a:rPr sz="2200" spc="-10" dirty="0">
                <a:solidFill>
                  <a:srgbClr val="535353"/>
                </a:solidFill>
                <a:latin typeface="Tahoma"/>
                <a:cs typeface="Tahoma"/>
              </a:rPr>
              <a:t>rooms</a:t>
            </a:r>
            <a:endParaRPr sz="2200" dirty="0">
              <a:latin typeface="Tahoma"/>
              <a:cs typeface="Tahoma"/>
            </a:endParaRPr>
          </a:p>
          <a:p>
            <a:pPr marL="12700">
              <a:lnSpc>
                <a:spcPct val="100000"/>
              </a:lnSpc>
              <a:spcBef>
                <a:spcPts val="465"/>
              </a:spcBef>
            </a:pPr>
            <a:r>
              <a:rPr sz="2200" spc="-120" dirty="0">
                <a:solidFill>
                  <a:srgbClr val="535353"/>
                </a:solidFill>
                <a:latin typeface="Tahoma"/>
                <a:cs typeface="Tahoma"/>
              </a:rPr>
              <a:t>15</a:t>
            </a:r>
            <a:r>
              <a:rPr sz="2200" spc="-250" dirty="0">
                <a:solidFill>
                  <a:srgbClr val="535353"/>
                </a:solidFill>
                <a:latin typeface="Tahoma"/>
                <a:cs typeface="Tahoma"/>
              </a:rPr>
              <a:t> </a:t>
            </a:r>
            <a:r>
              <a:rPr sz="2200" spc="-20" dirty="0">
                <a:solidFill>
                  <a:srgbClr val="535353"/>
                </a:solidFill>
                <a:latin typeface="Tahoma"/>
                <a:cs typeface="Tahoma"/>
              </a:rPr>
              <a:t>rooms</a:t>
            </a:r>
            <a:endParaRPr sz="2200" dirty="0">
              <a:latin typeface="Tahoma"/>
              <a:cs typeface="Tahoma"/>
            </a:endParaRPr>
          </a:p>
          <a:p>
            <a:pPr marL="12700">
              <a:lnSpc>
                <a:spcPct val="100000"/>
              </a:lnSpc>
              <a:spcBef>
                <a:spcPts val="455"/>
              </a:spcBef>
            </a:pPr>
            <a:r>
              <a:rPr sz="2200" spc="-120" dirty="0">
                <a:solidFill>
                  <a:srgbClr val="535353"/>
                </a:solidFill>
                <a:latin typeface="Tahoma"/>
                <a:cs typeface="Tahoma"/>
              </a:rPr>
              <a:t>1</a:t>
            </a:r>
            <a:r>
              <a:rPr sz="2200" spc="-254" dirty="0">
                <a:solidFill>
                  <a:srgbClr val="535353"/>
                </a:solidFill>
                <a:latin typeface="Tahoma"/>
                <a:cs typeface="Tahoma"/>
              </a:rPr>
              <a:t> </a:t>
            </a:r>
            <a:r>
              <a:rPr sz="2200" spc="-20" dirty="0">
                <a:solidFill>
                  <a:srgbClr val="535353"/>
                </a:solidFill>
                <a:latin typeface="Tahoma"/>
                <a:cs typeface="Tahoma"/>
              </a:rPr>
              <a:t>room</a:t>
            </a:r>
            <a:endParaRPr sz="2200" dirty="0">
              <a:latin typeface="Tahoma"/>
              <a:cs typeface="Tahoma"/>
            </a:endParaRPr>
          </a:p>
        </p:txBody>
      </p:sp>
      <p:sp>
        <p:nvSpPr>
          <p:cNvPr id="9" name="object 9"/>
          <p:cNvSpPr txBox="1"/>
          <p:nvPr/>
        </p:nvSpPr>
        <p:spPr>
          <a:xfrm>
            <a:off x="486562" y="3615969"/>
            <a:ext cx="9232265" cy="1205230"/>
          </a:xfrm>
          <a:prstGeom prst="rect">
            <a:avLst/>
          </a:prstGeom>
        </p:spPr>
        <p:txBody>
          <a:bodyPr vert="horz" wrap="square" lIns="0" tIns="12700" rIns="0" bIns="0" rtlCol="0">
            <a:spAutoFit/>
          </a:bodyPr>
          <a:lstStyle/>
          <a:p>
            <a:pPr marL="12700" marR="5080" algn="just">
              <a:lnSpc>
                <a:spcPct val="117300"/>
              </a:lnSpc>
              <a:spcBef>
                <a:spcPts val="100"/>
              </a:spcBef>
            </a:pPr>
            <a:r>
              <a:rPr sz="2200" dirty="0">
                <a:solidFill>
                  <a:srgbClr val="535353"/>
                </a:solidFill>
                <a:latin typeface="Tahoma"/>
                <a:cs typeface="Tahoma"/>
              </a:rPr>
              <a:t>Spacious</a:t>
            </a:r>
            <a:r>
              <a:rPr sz="2200" spc="-60" dirty="0">
                <a:solidFill>
                  <a:srgbClr val="535353"/>
                </a:solidFill>
                <a:latin typeface="Tahoma"/>
                <a:cs typeface="Tahoma"/>
              </a:rPr>
              <a:t> </a:t>
            </a:r>
            <a:r>
              <a:rPr sz="2200" spc="-25" dirty="0">
                <a:solidFill>
                  <a:srgbClr val="535353"/>
                </a:solidFill>
                <a:latin typeface="Tahoma"/>
                <a:cs typeface="Tahoma"/>
              </a:rPr>
              <a:t>suites,</a:t>
            </a:r>
            <a:r>
              <a:rPr sz="2200" spc="-70" dirty="0">
                <a:solidFill>
                  <a:srgbClr val="535353"/>
                </a:solidFill>
                <a:latin typeface="Tahoma"/>
                <a:cs typeface="Tahoma"/>
              </a:rPr>
              <a:t> </a:t>
            </a:r>
            <a:r>
              <a:rPr sz="2200" dirty="0">
                <a:solidFill>
                  <a:srgbClr val="535353"/>
                </a:solidFill>
                <a:latin typeface="Tahoma"/>
                <a:cs typeface="Tahoma"/>
              </a:rPr>
              <a:t>and</a:t>
            </a:r>
            <a:r>
              <a:rPr sz="2200" spc="-65" dirty="0">
                <a:solidFill>
                  <a:srgbClr val="535353"/>
                </a:solidFill>
                <a:latin typeface="Tahoma"/>
                <a:cs typeface="Tahoma"/>
              </a:rPr>
              <a:t> </a:t>
            </a:r>
            <a:r>
              <a:rPr sz="2200" dirty="0">
                <a:solidFill>
                  <a:srgbClr val="535353"/>
                </a:solidFill>
                <a:latin typeface="Tahoma"/>
                <a:cs typeface="Tahoma"/>
              </a:rPr>
              <a:t>family</a:t>
            </a:r>
            <a:r>
              <a:rPr sz="2200" spc="-65" dirty="0">
                <a:solidFill>
                  <a:srgbClr val="535353"/>
                </a:solidFill>
                <a:latin typeface="Tahoma"/>
                <a:cs typeface="Tahoma"/>
              </a:rPr>
              <a:t> </a:t>
            </a:r>
            <a:r>
              <a:rPr sz="2200" dirty="0">
                <a:solidFill>
                  <a:srgbClr val="535353"/>
                </a:solidFill>
                <a:latin typeface="Tahoma"/>
                <a:cs typeface="Tahoma"/>
              </a:rPr>
              <a:t>villas,</a:t>
            </a:r>
            <a:r>
              <a:rPr sz="2200" spc="-60" dirty="0">
                <a:solidFill>
                  <a:srgbClr val="535353"/>
                </a:solidFill>
                <a:latin typeface="Tahoma"/>
                <a:cs typeface="Tahoma"/>
              </a:rPr>
              <a:t> </a:t>
            </a:r>
            <a:r>
              <a:rPr sz="2200" dirty="0">
                <a:solidFill>
                  <a:srgbClr val="535353"/>
                </a:solidFill>
                <a:latin typeface="Tahoma"/>
                <a:cs typeface="Tahoma"/>
              </a:rPr>
              <a:t>all</a:t>
            </a:r>
            <a:r>
              <a:rPr sz="2200" spc="-70" dirty="0">
                <a:solidFill>
                  <a:srgbClr val="535353"/>
                </a:solidFill>
                <a:latin typeface="Tahoma"/>
                <a:cs typeface="Tahoma"/>
              </a:rPr>
              <a:t> </a:t>
            </a:r>
            <a:r>
              <a:rPr sz="2200" dirty="0">
                <a:solidFill>
                  <a:srgbClr val="535353"/>
                </a:solidFill>
                <a:latin typeface="Tahoma"/>
                <a:cs typeface="Tahoma"/>
              </a:rPr>
              <a:t>with</a:t>
            </a:r>
            <a:r>
              <a:rPr sz="2200" spc="-80" dirty="0">
                <a:solidFill>
                  <a:srgbClr val="535353"/>
                </a:solidFill>
                <a:latin typeface="Tahoma"/>
                <a:cs typeface="Tahoma"/>
              </a:rPr>
              <a:t> </a:t>
            </a:r>
            <a:r>
              <a:rPr sz="2200" spc="-90" dirty="0">
                <a:solidFill>
                  <a:srgbClr val="535353"/>
                </a:solidFill>
                <a:latin typeface="Tahoma"/>
                <a:cs typeface="Tahoma"/>
              </a:rPr>
              <a:t>en-</a:t>
            </a:r>
            <a:r>
              <a:rPr sz="2200" spc="-10" dirty="0">
                <a:solidFill>
                  <a:srgbClr val="535353"/>
                </a:solidFill>
                <a:latin typeface="Tahoma"/>
                <a:cs typeface="Tahoma"/>
              </a:rPr>
              <a:t>suites</a:t>
            </a:r>
            <a:r>
              <a:rPr sz="2200" spc="-60" dirty="0">
                <a:solidFill>
                  <a:srgbClr val="535353"/>
                </a:solidFill>
                <a:latin typeface="Tahoma"/>
                <a:cs typeface="Tahoma"/>
              </a:rPr>
              <a:t> </a:t>
            </a:r>
            <a:r>
              <a:rPr sz="2200" dirty="0">
                <a:solidFill>
                  <a:srgbClr val="535353"/>
                </a:solidFill>
                <a:latin typeface="Tahoma"/>
                <a:cs typeface="Tahoma"/>
              </a:rPr>
              <a:t>and</a:t>
            </a:r>
            <a:r>
              <a:rPr sz="2200" spc="-60" dirty="0">
                <a:solidFill>
                  <a:srgbClr val="535353"/>
                </a:solidFill>
                <a:latin typeface="Tahoma"/>
                <a:cs typeface="Tahoma"/>
              </a:rPr>
              <a:t> </a:t>
            </a:r>
            <a:r>
              <a:rPr sz="2200" spc="-25" dirty="0">
                <a:solidFill>
                  <a:srgbClr val="535353"/>
                </a:solidFill>
                <a:latin typeface="Tahoma"/>
                <a:cs typeface="Tahoma"/>
              </a:rPr>
              <a:t>geothermal</a:t>
            </a:r>
            <a:r>
              <a:rPr sz="2200" spc="-60" dirty="0">
                <a:solidFill>
                  <a:srgbClr val="535353"/>
                </a:solidFill>
                <a:latin typeface="Tahoma"/>
                <a:cs typeface="Tahoma"/>
              </a:rPr>
              <a:t> </a:t>
            </a:r>
            <a:r>
              <a:rPr sz="2200" spc="-10" dirty="0">
                <a:solidFill>
                  <a:srgbClr val="535353"/>
                </a:solidFill>
                <a:latin typeface="Tahoma"/>
                <a:cs typeface="Tahoma"/>
              </a:rPr>
              <a:t>heating. </a:t>
            </a:r>
            <a:r>
              <a:rPr sz="2200" dirty="0">
                <a:solidFill>
                  <a:srgbClr val="535353"/>
                </a:solidFill>
                <a:latin typeface="Tahoma"/>
                <a:cs typeface="Tahoma"/>
              </a:rPr>
              <a:t>From</a:t>
            </a:r>
            <a:r>
              <a:rPr sz="2200" spc="145" dirty="0">
                <a:solidFill>
                  <a:srgbClr val="535353"/>
                </a:solidFill>
                <a:latin typeface="Tahoma"/>
                <a:cs typeface="Tahoma"/>
              </a:rPr>
              <a:t> </a:t>
            </a:r>
            <a:r>
              <a:rPr sz="2200" dirty="0">
                <a:solidFill>
                  <a:srgbClr val="535353"/>
                </a:solidFill>
                <a:latin typeface="Tahoma"/>
                <a:cs typeface="Tahoma"/>
              </a:rPr>
              <a:t>twin</a:t>
            </a:r>
            <a:r>
              <a:rPr sz="2200" spc="120" dirty="0">
                <a:solidFill>
                  <a:srgbClr val="535353"/>
                </a:solidFill>
                <a:latin typeface="Tahoma"/>
                <a:cs typeface="Tahoma"/>
              </a:rPr>
              <a:t> </a:t>
            </a:r>
            <a:r>
              <a:rPr sz="2200" dirty="0">
                <a:solidFill>
                  <a:srgbClr val="535353"/>
                </a:solidFill>
                <a:latin typeface="Tahoma"/>
                <a:cs typeface="Tahoma"/>
              </a:rPr>
              <a:t>rooms</a:t>
            </a:r>
            <a:r>
              <a:rPr sz="2200" spc="150" dirty="0">
                <a:solidFill>
                  <a:srgbClr val="535353"/>
                </a:solidFill>
                <a:latin typeface="Tahoma"/>
                <a:cs typeface="Tahoma"/>
              </a:rPr>
              <a:t> </a:t>
            </a:r>
            <a:r>
              <a:rPr sz="2200" dirty="0">
                <a:solidFill>
                  <a:srgbClr val="535353"/>
                </a:solidFill>
                <a:latin typeface="Tahoma"/>
                <a:cs typeface="Tahoma"/>
              </a:rPr>
              <a:t>for</a:t>
            </a:r>
            <a:r>
              <a:rPr sz="2200" spc="135" dirty="0">
                <a:solidFill>
                  <a:srgbClr val="535353"/>
                </a:solidFill>
                <a:latin typeface="Tahoma"/>
                <a:cs typeface="Tahoma"/>
              </a:rPr>
              <a:t> </a:t>
            </a:r>
            <a:r>
              <a:rPr sz="2200" dirty="0">
                <a:solidFill>
                  <a:srgbClr val="535353"/>
                </a:solidFill>
                <a:latin typeface="Tahoma"/>
                <a:cs typeface="Tahoma"/>
              </a:rPr>
              <a:t>up</a:t>
            </a:r>
            <a:r>
              <a:rPr sz="2200" spc="140" dirty="0">
                <a:solidFill>
                  <a:srgbClr val="535353"/>
                </a:solidFill>
                <a:latin typeface="Tahoma"/>
                <a:cs typeface="Tahoma"/>
              </a:rPr>
              <a:t> </a:t>
            </a:r>
            <a:r>
              <a:rPr sz="2200" dirty="0">
                <a:solidFill>
                  <a:srgbClr val="535353"/>
                </a:solidFill>
                <a:latin typeface="Tahoma"/>
                <a:cs typeface="Tahoma"/>
              </a:rPr>
              <a:t>to</a:t>
            </a:r>
            <a:r>
              <a:rPr sz="2200" spc="135" dirty="0">
                <a:solidFill>
                  <a:srgbClr val="535353"/>
                </a:solidFill>
                <a:latin typeface="Tahoma"/>
                <a:cs typeface="Tahoma"/>
              </a:rPr>
              <a:t> </a:t>
            </a:r>
            <a:r>
              <a:rPr sz="2200" dirty="0">
                <a:solidFill>
                  <a:srgbClr val="535353"/>
                </a:solidFill>
                <a:latin typeface="Tahoma"/>
                <a:cs typeface="Tahoma"/>
              </a:rPr>
              <a:t>4,</a:t>
            </a:r>
            <a:r>
              <a:rPr sz="2200" spc="140" dirty="0">
                <a:solidFill>
                  <a:srgbClr val="535353"/>
                </a:solidFill>
                <a:latin typeface="Tahoma"/>
                <a:cs typeface="Tahoma"/>
              </a:rPr>
              <a:t> </a:t>
            </a:r>
            <a:r>
              <a:rPr sz="2200" dirty="0">
                <a:solidFill>
                  <a:srgbClr val="535353"/>
                </a:solidFill>
                <a:latin typeface="Tahoma"/>
                <a:cs typeface="Tahoma"/>
              </a:rPr>
              <a:t>to</a:t>
            </a:r>
            <a:r>
              <a:rPr sz="2200" spc="120" dirty="0">
                <a:solidFill>
                  <a:srgbClr val="535353"/>
                </a:solidFill>
                <a:latin typeface="Tahoma"/>
                <a:cs typeface="Tahoma"/>
              </a:rPr>
              <a:t> </a:t>
            </a:r>
            <a:r>
              <a:rPr sz="2200" spc="-55" dirty="0">
                <a:solidFill>
                  <a:srgbClr val="535353"/>
                </a:solidFill>
                <a:latin typeface="Tahoma"/>
                <a:cs typeface="Tahoma"/>
              </a:rPr>
              <a:t>king-</a:t>
            </a:r>
            <a:r>
              <a:rPr sz="2200" dirty="0">
                <a:solidFill>
                  <a:srgbClr val="535353"/>
                </a:solidFill>
                <a:latin typeface="Tahoma"/>
                <a:cs typeface="Tahoma"/>
              </a:rPr>
              <a:t>bed</a:t>
            </a:r>
            <a:r>
              <a:rPr sz="2200" spc="150" dirty="0">
                <a:solidFill>
                  <a:srgbClr val="535353"/>
                </a:solidFill>
                <a:latin typeface="Tahoma"/>
                <a:cs typeface="Tahoma"/>
              </a:rPr>
              <a:t> </a:t>
            </a:r>
            <a:r>
              <a:rPr sz="2200" dirty="0">
                <a:solidFill>
                  <a:srgbClr val="535353"/>
                </a:solidFill>
                <a:latin typeface="Tahoma"/>
                <a:cs typeface="Tahoma"/>
              </a:rPr>
              <a:t>suites</a:t>
            </a:r>
            <a:r>
              <a:rPr sz="2200" spc="145" dirty="0">
                <a:solidFill>
                  <a:srgbClr val="535353"/>
                </a:solidFill>
                <a:latin typeface="Tahoma"/>
                <a:cs typeface="Tahoma"/>
              </a:rPr>
              <a:t> </a:t>
            </a:r>
            <a:r>
              <a:rPr sz="2200" dirty="0">
                <a:solidFill>
                  <a:srgbClr val="535353"/>
                </a:solidFill>
                <a:latin typeface="Tahoma"/>
                <a:cs typeface="Tahoma"/>
              </a:rPr>
              <a:t>and</a:t>
            </a:r>
            <a:r>
              <a:rPr sz="2200" spc="145" dirty="0">
                <a:solidFill>
                  <a:srgbClr val="535353"/>
                </a:solidFill>
                <a:latin typeface="Tahoma"/>
                <a:cs typeface="Tahoma"/>
              </a:rPr>
              <a:t> </a:t>
            </a:r>
            <a:r>
              <a:rPr sz="2200" dirty="0">
                <a:solidFill>
                  <a:srgbClr val="535353"/>
                </a:solidFill>
                <a:latin typeface="Tahoma"/>
                <a:cs typeface="Tahoma"/>
              </a:rPr>
              <a:t>fully</a:t>
            </a:r>
            <a:r>
              <a:rPr sz="2200" spc="130" dirty="0">
                <a:solidFill>
                  <a:srgbClr val="535353"/>
                </a:solidFill>
                <a:latin typeface="Tahoma"/>
                <a:cs typeface="Tahoma"/>
              </a:rPr>
              <a:t> </a:t>
            </a:r>
            <a:r>
              <a:rPr sz="2200" dirty="0">
                <a:solidFill>
                  <a:srgbClr val="535353"/>
                </a:solidFill>
                <a:latin typeface="Tahoma"/>
                <a:cs typeface="Tahoma"/>
              </a:rPr>
              <a:t>equipped</a:t>
            </a:r>
            <a:r>
              <a:rPr sz="2200" spc="155" dirty="0">
                <a:solidFill>
                  <a:srgbClr val="535353"/>
                </a:solidFill>
                <a:latin typeface="Tahoma"/>
                <a:cs typeface="Tahoma"/>
              </a:rPr>
              <a:t> </a:t>
            </a:r>
            <a:r>
              <a:rPr sz="2200" spc="-10" dirty="0">
                <a:solidFill>
                  <a:srgbClr val="535353"/>
                </a:solidFill>
                <a:latin typeface="Tahoma"/>
                <a:cs typeface="Tahoma"/>
              </a:rPr>
              <a:t>villas, </a:t>
            </a:r>
            <a:r>
              <a:rPr sz="2200" spc="-40" dirty="0">
                <a:solidFill>
                  <a:srgbClr val="535353"/>
                </a:solidFill>
                <a:latin typeface="Tahoma"/>
                <a:cs typeface="Tahoma"/>
              </a:rPr>
              <a:t>there’s</a:t>
            </a:r>
            <a:r>
              <a:rPr sz="2200" spc="-225" dirty="0">
                <a:solidFill>
                  <a:srgbClr val="535353"/>
                </a:solidFill>
                <a:latin typeface="Tahoma"/>
                <a:cs typeface="Tahoma"/>
              </a:rPr>
              <a:t> </a:t>
            </a:r>
            <a:r>
              <a:rPr sz="2200" spc="-35" dirty="0">
                <a:solidFill>
                  <a:srgbClr val="535353"/>
                </a:solidFill>
                <a:latin typeface="Tahoma"/>
                <a:cs typeface="Tahoma"/>
              </a:rPr>
              <a:t>comfort</a:t>
            </a:r>
            <a:r>
              <a:rPr sz="2200" spc="-215" dirty="0">
                <a:solidFill>
                  <a:srgbClr val="535353"/>
                </a:solidFill>
                <a:latin typeface="Tahoma"/>
                <a:cs typeface="Tahoma"/>
              </a:rPr>
              <a:t> </a:t>
            </a:r>
            <a:r>
              <a:rPr sz="2200" spc="-45" dirty="0">
                <a:solidFill>
                  <a:srgbClr val="535353"/>
                </a:solidFill>
                <a:latin typeface="Tahoma"/>
                <a:cs typeface="Tahoma"/>
              </a:rPr>
              <a:t>for</a:t>
            </a:r>
            <a:r>
              <a:rPr sz="2200" spc="-220" dirty="0">
                <a:solidFill>
                  <a:srgbClr val="535353"/>
                </a:solidFill>
                <a:latin typeface="Tahoma"/>
                <a:cs typeface="Tahoma"/>
              </a:rPr>
              <a:t> </a:t>
            </a:r>
            <a:r>
              <a:rPr sz="2200" spc="-70" dirty="0">
                <a:solidFill>
                  <a:srgbClr val="535353"/>
                </a:solidFill>
                <a:latin typeface="Tahoma"/>
                <a:cs typeface="Tahoma"/>
              </a:rPr>
              <a:t>everyone.</a:t>
            </a:r>
            <a:r>
              <a:rPr sz="2200" spc="-225" dirty="0">
                <a:solidFill>
                  <a:srgbClr val="535353"/>
                </a:solidFill>
                <a:latin typeface="Tahoma"/>
                <a:cs typeface="Tahoma"/>
              </a:rPr>
              <a:t> </a:t>
            </a:r>
            <a:r>
              <a:rPr sz="2200" spc="-35" dirty="0">
                <a:solidFill>
                  <a:srgbClr val="535353"/>
                </a:solidFill>
                <a:latin typeface="Tahoma"/>
                <a:cs typeface="Tahoma"/>
              </a:rPr>
              <a:t>Options</a:t>
            </a:r>
            <a:r>
              <a:rPr sz="2200" spc="-215" dirty="0">
                <a:solidFill>
                  <a:srgbClr val="535353"/>
                </a:solidFill>
                <a:latin typeface="Tahoma"/>
                <a:cs typeface="Tahoma"/>
              </a:rPr>
              <a:t> </a:t>
            </a:r>
            <a:r>
              <a:rPr sz="2200" spc="-10" dirty="0">
                <a:solidFill>
                  <a:srgbClr val="535353"/>
                </a:solidFill>
                <a:latin typeface="Tahoma"/>
                <a:cs typeface="Tahoma"/>
              </a:rPr>
              <a:t>to</a:t>
            </a:r>
            <a:r>
              <a:rPr sz="2200" spc="-225" dirty="0">
                <a:solidFill>
                  <a:srgbClr val="535353"/>
                </a:solidFill>
                <a:latin typeface="Tahoma"/>
                <a:cs typeface="Tahoma"/>
              </a:rPr>
              <a:t> </a:t>
            </a:r>
            <a:r>
              <a:rPr sz="2200" spc="-40" dirty="0">
                <a:solidFill>
                  <a:srgbClr val="535353"/>
                </a:solidFill>
                <a:latin typeface="Tahoma"/>
                <a:cs typeface="Tahoma"/>
              </a:rPr>
              <a:t>choose</a:t>
            </a:r>
            <a:r>
              <a:rPr sz="2200" spc="-215" dirty="0">
                <a:solidFill>
                  <a:srgbClr val="535353"/>
                </a:solidFill>
                <a:latin typeface="Tahoma"/>
                <a:cs typeface="Tahoma"/>
              </a:rPr>
              <a:t> </a:t>
            </a:r>
            <a:r>
              <a:rPr sz="2200" spc="-10" dirty="0">
                <a:solidFill>
                  <a:srgbClr val="535353"/>
                </a:solidFill>
                <a:latin typeface="Tahoma"/>
                <a:cs typeface="Tahoma"/>
              </a:rPr>
              <a:t>from:</a:t>
            </a:r>
            <a:endParaRPr sz="2200">
              <a:latin typeface="Tahoma"/>
              <a:cs typeface="Tahoma"/>
            </a:endParaRPr>
          </a:p>
        </p:txBody>
      </p:sp>
      <p:pic>
        <p:nvPicPr>
          <p:cNvPr id="10" name="object 10"/>
          <p:cNvPicPr/>
          <p:nvPr/>
        </p:nvPicPr>
        <p:blipFill>
          <a:blip r:embed="rId4" cstate="print"/>
          <a:stretch>
            <a:fillRect/>
          </a:stretch>
        </p:blipFill>
        <p:spPr>
          <a:xfrm>
            <a:off x="3048000" y="175640"/>
            <a:ext cx="4110736" cy="149593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088378" y="0"/>
            <a:ext cx="11194415" cy="10287000"/>
            <a:chOff x="7088378" y="0"/>
            <a:chExt cx="11194415" cy="10287000"/>
          </a:xfrm>
        </p:grpSpPr>
        <p:sp>
          <p:nvSpPr>
            <p:cNvPr id="3" name="object 3"/>
            <p:cNvSpPr/>
            <p:nvPr/>
          </p:nvSpPr>
          <p:spPr>
            <a:xfrm>
              <a:off x="10820400" y="0"/>
              <a:ext cx="7462520" cy="10287000"/>
            </a:xfrm>
            <a:custGeom>
              <a:avLst/>
              <a:gdLst/>
              <a:ahLst/>
              <a:cxnLst/>
              <a:rect l="l" t="t" r="r" b="b"/>
              <a:pathLst>
                <a:path w="7462519" h="10287000">
                  <a:moveTo>
                    <a:pt x="7462011" y="0"/>
                  </a:moveTo>
                  <a:lnTo>
                    <a:pt x="0" y="0"/>
                  </a:lnTo>
                  <a:lnTo>
                    <a:pt x="0" y="10287000"/>
                  </a:lnTo>
                  <a:lnTo>
                    <a:pt x="7462011" y="10287000"/>
                  </a:lnTo>
                  <a:lnTo>
                    <a:pt x="7462011" y="0"/>
                  </a:lnTo>
                  <a:close/>
                </a:path>
              </a:pathLst>
            </a:custGeom>
            <a:solidFill>
              <a:srgbClr val="EDEBE0"/>
            </a:solidFill>
          </p:spPr>
          <p:txBody>
            <a:bodyPr wrap="square" lIns="0" tIns="0" rIns="0" bIns="0" rtlCol="0"/>
            <a:lstStyle/>
            <a:p>
              <a:endParaRPr/>
            </a:p>
          </p:txBody>
        </p:sp>
        <p:pic>
          <p:nvPicPr>
            <p:cNvPr id="4" name="object 4"/>
            <p:cNvPicPr/>
            <p:nvPr/>
          </p:nvPicPr>
          <p:blipFill>
            <a:blip r:embed="rId2" cstate="print"/>
            <a:stretch>
              <a:fillRect/>
            </a:stretch>
          </p:blipFill>
          <p:spPr>
            <a:xfrm>
              <a:off x="8431530" y="1794001"/>
              <a:ext cx="9355963" cy="3313811"/>
            </a:xfrm>
            <a:prstGeom prst="rect">
              <a:avLst/>
            </a:prstGeom>
          </p:spPr>
        </p:pic>
        <p:pic>
          <p:nvPicPr>
            <p:cNvPr id="5" name="object 5"/>
            <p:cNvPicPr/>
            <p:nvPr/>
          </p:nvPicPr>
          <p:blipFill>
            <a:blip r:embed="rId3" cstate="print"/>
            <a:stretch>
              <a:fillRect/>
            </a:stretch>
          </p:blipFill>
          <p:spPr>
            <a:xfrm>
              <a:off x="8431530" y="5990551"/>
              <a:ext cx="9355963" cy="3313811"/>
            </a:xfrm>
            <a:prstGeom prst="rect">
              <a:avLst/>
            </a:prstGeom>
          </p:spPr>
        </p:pic>
        <p:pic>
          <p:nvPicPr>
            <p:cNvPr id="6" name="object 6"/>
            <p:cNvPicPr/>
            <p:nvPr/>
          </p:nvPicPr>
          <p:blipFill>
            <a:blip r:embed="rId4" cstate="print"/>
            <a:stretch>
              <a:fillRect/>
            </a:stretch>
          </p:blipFill>
          <p:spPr>
            <a:xfrm>
              <a:off x="7088378" y="149097"/>
              <a:ext cx="4110735" cy="1495932"/>
            </a:xfrm>
            <a:prstGeom prst="rect">
              <a:avLst/>
            </a:prstGeom>
          </p:spPr>
        </p:pic>
      </p:grpSp>
      <p:sp>
        <p:nvSpPr>
          <p:cNvPr id="7" name="object 7"/>
          <p:cNvSpPr txBox="1">
            <a:spLocks noGrp="1"/>
          </p:cNvSpPr>
          <p:nvPr>
            <p:ph type="title"/>
          </p:nvPr>
        </p:nvSpPr>
        <p:spPr>
          <a:xfrm>
            <a:off x="709066" y="1228801"/>
            <a:ext cx="5220335" cy="666115"/>
          </a:xfrm>
          <a:prstGeom prst="rect">
            <a:avLst/>
          </a:prstGeom>
        </p:spPr>
        <p:txBody>
          <a:bodyPr vert="horz" wrap="square" lIns="0" tIns="12700" rIns="0" bIns="0" rtlCol="0">
            <a:spAutoFit/>
          </a:bodyPr>
          <a:lstStyle/>
          <a:p>
            <a:pPr marL="12700">
              <a:lnSpc>
                <a:spcPct val="100000"/>
              </a:lnSpc>
              <a:spcBef>
                <a:spcPts val="100"/>
              </a:spcBef>
            </a:pPr>
            <a:r>
              <a:rPr spc="220" dirty="0"/>
              <a:t>Standard</a:t>
            </a:r>
            <a:r>
              <a:rPr spc="250" dirty="0"/>
              <a:t> </a:t>
            </a:r>
            <a:r>
              <a:rPr spc="280" dirty="0"/>
              <a:t>King</a:t>
            </a:r>
            <a:r>
              <a:rPr spc="220" dirty="0"/>
              <a:t> </a:t>
            </a:r>
            <a:r>
              <a:rPr spc="50" dirty="0"/>
              <a:t>Room</a:t>
            </a:r>
          </a:p>
        </p:txBody>
      </p:sp>
      <p:sp>
        <p:nvSpPr>
          <p:cNvPr id="8" name="object 8"/>
          <p:cNvSpPr txBox="1"/>
          <p:nvPr/>
        </p:nvSpPr>
        <p:spPr>
          <a:xfrm>
            <a:off x="709066" y="2064258"/>
            <a:ext cx="6020435" cy="7647735"/>
          </a:xfrm>
          <a:prstGeom prst="rect">
            <a:avLst/>
          </a:prstGeom>
        </p:spPr>
        <p:txBody>
          <a:bodyPr vert="horz" wrap="square" lIns="0" tIns="56515" rIns="0" bIns="0" rtlCol="0">
            <a:spAutoFit/>
          </a:bodyPr>
          <a:lstStyle/>
          <a:p>
            <a:pPr marL="213360" indent="-193040">
              <a:lnSpc>
                <a:spcPct val="100000"/>
              </a:lnSpc>
              <a:spcBef>
                <a:spcPts val="445"/>
              </a:spcBef>
              <a:buFont typeface="Arial MT"/>
              <a:buChar char="•"/>
              <a:tabLst>
                <a:tab pos="213360" algn="l"/>
              </a:tabLst>
            </a:pPr>
            <a:r>
              <a:rPr sz="1800" spc="-25" dirty="0">
                <a:solidFill>
                  <a:srgbClr val="535353"/>
                </a:solidFill>
                <a:latin typeface="Tahoma"/>
                <a:cs typeface="Tahoma"/>
              </a:rPr>
              <a:t>KGC</a:t>
            </a:r>
            <a:endParaRPr sz="1800" dirty="0">
              <a:latin typeface="Tahoma"/>
              <a:cs typeface="Tahoma"/>
            </a:endParaRPr>
          </a:p>
          <a:p>
            <a:pPr marL="213360" indent="-193040">
              <a:lnSpc>
                <a:spcPct val="100000"/>
              </a:lnSpc>
              <a:spcBef>
                <a:spcPts val="350"/>
              </a:spcBef>
              <a:buFont typeface="Arial MT"/>
              <a:buChar char="•"/>
              <a:tabLst>
                <a:tab pos="213360" algn="l"/>
              </a:tabLst>
            </a:pPr>
            <a:r>
              <a:rPr sz="1800" spc="-105" dirty="0">
                <a:solidFill>
                  <a:srgbClr val="535353"/>
                </a:solidFill>
                <a:latin typeface="Tahoma"/>
                <a:cs typeface="Tahoma"/>
              </a:rPr>
              <a:t>20</a:t>
            </a:r>
            <a:r>
              <a:rPr sz="1800" spc="-185" dirty="0">
                <a:solidFill>
                  <a:srgbClr val="535353"/>
                </a:solidFill>
                <a:latin typeface="Tahoma"/>
                <a:cs typeface="Tahoma"/>
              </a:rPr>
              <a:t> </a:t>
            </a:r>
            <a:r>
              <a:rPr sz="1800" spc="-20" dirty="0">
                <a:solidFill>
                  <a:srgbClr val="535353"/>
                </a:solidFill>
                <a:latin typeface="Tahoma"/>
                <a:cs typeface="Tahoma"/>
              </a:rPr>
              <a:t>rooms</a:t>
            </a:r>
            <a:endParaRPr sz="1800" dirty="0">
              <a:latin typeface="Tahoma"/>
              <a:cs typeface="Tahoma"/>
            </a:endParaRPr>
          </a:p>
          <a:p>
            <a:pPr marL="213360" indent="-193040">
              <a:lnSpc>
                <a:spcPct val="100000"/>
              </a:lnSpc>
              <a:spcBef>
                <a:spcPts val="335"/>
              </a:spcBef>
              <a:buFont typeface="Arial MT"/>
              <a:buChar char="•"/>
              <a:tabLst>
                <a:tab pos="213360" algn="l"/>
              </a:tabLst>
            </a:pPr>
            <a:r>
              <a:rPr lang="en-US" spc="-95" dirty="0">
                <a:solidFill>
                  <a:srgbClr val="535353"/>
                </a:solidFill>
                <a:latin typeface="Tahoma"/>
                <a:cs typeface="Tahoma"/>
              </a:rPr>
              <a:t>Maximum 2 Guests </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60" dirty="0">
                <a:solidFill>
                  <a:srgbClr val="535353"/>
                </a:solidFill>
                <a:latin typeface="Tahoma"/>
                <a:cs typeface="Tahoma"/>
              </a:rPr>
              <a:t>One</a:t>
            </a:r>
            <a:r>
              <a:rPr sz="1800" spc="-185" dirty="0">
                <a:solidFill>
                  <a:srgbClr val="535353"/>
                </a:solidFill>
                <a:latin typeface="Tahoma"/>
                <a:cs typeface="Tahoma"/>
              </a:rPr>
              <a:t> </a:t>
            </a:r>
            <a:r>
              <a:rPr sz="1800" spc="-35" dirty="0">
                <a:solidFill>
                  <a:srgbClr val="535353"/>
                </a:solidFill>
                <a:latin typeface="Tahoma"/>
                <a:cs typeface="Tahoma"/>
              </a:rPr>
              <a:t>king</a:t>
            </a:r>
            <a:r>
              <a:rPr sz="1800" spc="-185"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213360" indent="-193040">
              <a:lnSpc>
                <a:spcPct val="100000"/>
              </a:lnSpc>
              <a:spcBef>
                <a:spcPts val="350"/>
              </a:spcBef>
              <a:buFont typeface="Arial MT"/>
              <a:buChar char="•"/>
              <a:tabLst>
                <a:tab pos="213360" algn="l"/>
              </a:tabLst>
            </a:pPr>
            <a:r>
              <a:rPr sz="1800" spc="-35" dirty="0">
                <a:solidFill>
                  <a:srgbClr val="535353"/>
                </a:solidFill>
                <a:latin typeface="Tahoma"/>
                <a:cs typeface="Tahoma"/>
              </a:rPr>
              <a:t>King</a:t>
            </a:r>
            <a:r>
              <a:rPr sz="1800" spc="-185" dirty="0">
                <a:solidFill>
                  <a:srgbClr val="535353"/>
                </a:solidFill>
                <a:latin typeface="Tahoma"/>
                <a:cs typeface="Tahoma"/>
              </a:rPr>
              <a:t> </a:t>
            </a:r>
            <a:r>
              <a:rPr sz="1800" spc="-45" dirty="0">
                <a:solidFill>
                  <a:srgbClr val="535353"/>
                </a:solidFill>
                <a:latin typeface="Tahoma"/>
                <a:cs typeface="Tahoma"/>
              </a:rPr>
              <a:t>beds</a:t>
            </a:r>
            <a:r>
              <a:rPr sz="1800" spc="-165" dirty="0">
                <a:solidFill>
                  <a:srgbClr val="535353"/>
                </a:solidFill>
                <a:latin typeface="Tahoma"/>
                <a:cs typeface="Tahoma"/>
              </a:rPr>
              <a:t> </a:t>
            </a:r>
            <a:r>
              <a:rPr sz="1800" spc="-35" dirty="0">
                <a:solidFill>
                  <a:srgbClr val="535353"/>
                </a:solidFill>
                <a:latin typeface="Tahoma"/>
                <a:cs typeface="Tahoma"/>
              </a:rPr>
              <a:t>can</a:t>
            </a:r>
            <a:r>
              <a:rPr sz="1800" spc="-170" dirty="0">
                <a:solidFill>
                  <a:srgbClr val="535353"/>
                </a:solidFill>
                <a:latin typeface="Tahoma"/>
                <a:cs typeface="Tahoma"/>
              </a:rPr>
              <a:t> </a:t>
            </a:r>
            <a:r>
              <a:rPr sz="1800" spc="-45" dirty="0">
                <a:solidFill>
                  <a:srgbClr val="535353"/>
                </a:solidFill>
                <a:latin typeface="Tahoma"/>
                <a:cs typeface="Tahoma"/>
              </a:rPr>
              <a:t>be</a:t>
            </a:r>
            <a:r>
              <a:rPr sz="1800" spc="-175" dirty="0">
                <a:solidFill>
                  <a:srgbClr val="535353"/>
                </a:solidFill>
                <a:latin typeface="Tahoma"/>
                <a:cs typeface="Tahoma"/>
              </a:rPr>
              <a:t> </a:t>
            </a:r>
            <a:r>
              <a:rPr sz="1800" dirty="0">
                <a:solidFill>
                  <a:srgbClr val="535353"/>
                </a:solidFill>
                <a:latin typeface="Tahoma"/>
                <a:cs typeface="Tahoma"/>
              </a:rPr>
              <a:t>split</a:t>
            </a:r>
            <a:r>
              <a:rPr sz="1800" spc="-180" dirty="0">
                <a:solidFill>
                  <a:srgbClr val="535353"/>
                </a:solidFill>
                <a:latin typeface="Tahoma"/>
                <a:cs typeface="Tahoma"/>
              </a:rPr>
              <a:t> </a:t>
            </a:r>
            <a:r>
              <a:rPr sz="1800" dirty="0">
                <a:solidFill>
                  <a:srgbClr val="535353"/>
                </a:solidFill>
                <a:latin typeface="Tahoma"/>
                <a:cs typeface="Tahoma"/>
              </a:rPr>
              <a:t>into</a:t>
            </a:r>
            <a:r>
              <a:rPr sz="1800" spc="-180" dirty="0">
                <a:solidFill>
                  <a:srgbClr val="535353"/>
                </a:solidFill>
                <a:latin typeface="Tahoma"/>
                <a:cs typeface="Tahoma"/>
              </a:rPr>
              <a:t> </a:t>
            </a:r>
            <a:r>
              <a:rPr sz="1800" spc="-20" dirty="0">
                <a:solidFill>
                  <a:srgbClr val="535353"/>
                </a:solidFill>
                <a:latin typeface="Tahoma"/>
                <a:cs typeface="Tahoma"/>
              </a:rPr>
              <a:t>two</a:t>
            </a:r>
            <a:r>
              <a:rPr sz="1800" spc="-180" dirty="0">
                <a:solidFill>
                  <a:srgbClr val="535353"/>
                </a:solidFill>
                <a:latin typeface="Tahoma"/>
                <a:cs typeface="Tahoma"/>
              </a:rPr>
              <a:t> </a:t>
            </a:r>
            <a:r>
              <a:rPr sz="1800" spc="-30" dirty="0">
                <a:solidFill>
                  <a:srgbClr val="535353"/>
                </a:solidFill>
                <a:latin typeface="Tahoma"/>
                <a:cs typeface="Tahoma"/>
              </a:rPr>
              <a:t>single</a:t>
            </a:r>
            <a:r>
              <a:rPr sz="1800" spc="-180" dirty="0">
                <a:solidFill>
                  <a:srgbClr val="535353"/>
                </a:solidFill>
                <a:latin typeface="Tahoma"/>
                <a:cs typeface="Tahoma"/>
              </a:rPr>
              <a:t> </a:t>
            </a:r>
            <a:r>
              <a:rPr sz="1800" spc="-20" dirty="0">
                <a:solidFill>
                  <a:srgbClr val="535353"/>
                </a:solidFill>
                <a:latin typeface="Tahoma"/>
                <a:cs typeface="Tahoma"/>
              </a:rPr>
              <a:t>beds</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45" dirty="0">
                <a:solidFill>
                  <a:srgbClr val="535353"/>
                </a:solidFill>
                <a:latin typeface="Tahoma"/>
                <a:cs typeface="Tahoma"/>
              </a:rPr>
              <a:t>Shower</a:t>
            </a:r>
            <a:r>
              <a:rPr sz="1800" spc="-195" dirty="0">
                <a:solidFill>
                  <a:srgbClr val="535353"/>
                </a:solidFill>
                <a:latin typeface="Tahoma"/>
                <a:cs typeface="Tahoma"/>
              </a:rPr>
              <a:t> </a:t>
            </a:r>
            <a:r>
              <a:rPr sz="1800" spc="-50" dirty="0">
                <a:solidFill>
                  <a:srgbClr val="535353"/>
                </a:solidFill>
                <a:latin typeface="Tahoma"/>
                <a:cs typeface="Tahoma"/>
              </a:rPr>
              <a:t>over</a:t>
            </a:r>
            <a:r>
              <a:rPr sz="1800" spc="-165" dirty="0">
                <a:solidFill>
                  <a:srgbClr val="535353"/>
                </a:solidFill>
                <a:latin typeface="Tahoma"/>
                <a:cs typeface="Tahoma"/>
              </a:rPr>
              <a:t> </a:t>
            </a:r>
            <a:r>
              <a:rPr sz="1800" spc="-20" dirty="0">
                <a:solidFill>
                  <a:srgbClr val="535353"/>
                </a:solidFill>
                <a:latin typeface="Tahoma"/>
                <a:cs typeface="Tahoma"/>
              </a:rPr>
              <a:t>bath</a:t>
            </a:r>
            <a:endParaRPr sz="1800" dirty="0">
              <a:latin typeface="Tahoma"/>
              <a:cs typeface="Tahoma"/>
            </a:endParaRPr>
          </a:p>
          <a:p>
            <a:pPr marL="213360" indent="-193040">
              <a:lnSpc>
                <a:spcPct val="100000"/>
              </a:lnSpc>
              <a:spcBef>
                <a:spcPts val="340"/>
              </a:spcBef>
              <a:buFont typeface="Arial MT"/>
              <a:buChar char="•"/>
              <a:tabLst>
                <a:tab pos="213360"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213995" marR="5080" indent="-193675">
              <a:lnSpc>
                <a:spcPct val="115599"/>
              </a:lnSpc>
              <a:spcBef>
                <a:spcPts val="10"/>
              </a:spcBef>
              <a:buFont typeface="Arial MT"/>
              <a:buChar char="•"/>
              <a:tabLst>
                <a:tab pos="213995" algn="l"/>
              </a:tabLst>
            </a:pPr>
            <a:r>
              <a:rPr sz="1800" spc="-40" dirty="0">
                <a:solidFill>
                  <a:srgbClr val="535353"/>
                </a:solidFill>
                <a:latin typeface="Tahoma"/>
                <a:cs typeface="Tahoma"/>
              </a:rPr>
              <a:t>Eight</a:t>
            </a:r>
            <a:r>
              <a:rPr sz="1800" spc="-170"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25" dirty="0">
                <a:solidFill>
                  <a:srgbClr val="535353"/>
                </a:solidFill>
                <a:latin typeface="Tahoma"/>
                <a:cs typeface="Tahoma"/>
              </a:rPr>
              <a:t>interconnect</a:t>
            </a:r>
            <a:r>
              <a:rPr sz="1800" spc="-130" dirty="0">
                <a:solidFill>
                  <a:srgbClr val="535353"/>
                </a:solidFill>
                <a:latin typeface="Tahoma"/>
                <a:cs typeface="Tahoma"/>
              </a:rPr>
              <a:t> </a:t>
            </a:r>
            <a:r>
              <a:rPr sz="1800" spc="-20" dirty="0">
                <a:solidFill>
                  <a:srgbClr val="535353"/>
                </a:solidFill>
                <a:latin typeface="Tahoma"/>
                <a:cs typeface="Tahoma"/>
              </a:rPr>
              <a:t>with</a:t>
            </a:r>
            <a:r>
              <a:rPr sz="1800" spc="-190" dirty="0">
                <a:solidFill>
                  <a:srgbClr val="535353"/>
                </a:solidFill>
                <a:latin typeface="Tahoma"/>
                <a:cs typeface="Tahoma"/>
              </a:rPr>
              <a:t> </a:t>
            </a:r>
            <a:r>
              <a:rPr sz="1800" spc="-45" dirty="0">
                <a:solidFill>
                  <a:srgbClr val="535353"/>
                </a:solidFill>
                <a:latin typeface="Tahoma"/>
                <a:cs typeface="Tahoma"/>
              </a:rPr>
              <a:t>each</a:t>
            </a:r>
            <a:r>
              <a:rPr sz="1800" spc="-160" dirty="0">
                <a:solidFill>
                  <a:srgbClr val="535353"/>
                </a:solidFill>
                <a:latin typeface="Tahoma"/>
                <a:cs typeface="Tahoma"/>
              </a:rPr>
              <a:t> </a:t>
            </a:r>
            <a:r>
              <a:rPr sz="1800" spc="-35" dirty="0">
                <a:solidFill>
                  <a:srgbClr val="535353"/>
                </a:solidFill>
                <a:latin typeface="Tahoma"/>
                <a:cs typeface="Tahoma"/>
              </a:rPr>
              <a:t>other</a:t>
            </a:r>
            <a:r>
              <a:rPr sz="1800" spc="-165" dirty="0">
                <a:solidFill>
                  <a:srgbClr val="535353"/>
                </a:solidFill>
                <a:latin typeface="Tahoma"/>
                <a:cs typeface="Tahoma"/>
              </a:rPr>
              <a:t> </a:t>
            </a:r>
            <a:r>
              <a:rPr sz="1800" spc="-55" dirty="0">
                <a:solidFill>
                  <a:srgbClr val="535353"/>
                </a:solidFill>
                <a:latin typeface="Tahoma"/>
                <a:cs typeface="Tahoma"/>
              </a:rPr>
              <a:t>(two</a:t>
            </a:r>
            <a:r>
              <a:rPr sz="1800" spc="-160" dirty="0">
                <a:solidFill>
                  <a:srgbClr val="535353"/>
                </a:solidFill>
                <a:latin typeface="Tahoma"/>
                <a:cs typeface="Tahoma"/>
              </a:rPr>
              <a:t> </a:t>
            </a:r>
            <a:r>
              <a:rPr sz="1800" spc="-30" dirty="0">
                <a:solidFill>
                  <a:srgbClr val="535353"/>
                </a:solidFill>
                <a:latin typeface="Tahoma"/>
                <a:cs typeface="Tahoma"/>
              </a:rPr>
              <a:t>rooms</a:t>
            </a:r>
            <a:r>
              <a:rPr sz="1800" spc="-165" dirty="0">
                <a:solidFill>
                  <a:srgbClr val="535353"/>
                </a:solidFill>
                <a:latin typeface="Tahoma"/>
                <a:cs typeface="Tahoma"/>
              </a:rPr>
              <a:t> </a:t>
            </a:r>
            <a:r>
              <a:rPr sz="1800" spc="-65" dirty="0">
                <a:solidFill>
                  <a:srgbClr val="535353"/>
                </a:solidFill>
                <a:latin typeface="Tahoma"/>
                <a:cs typeface="Tahoma"/>
              </a:rPr>
              <a:t>max</a:t>
            </a:r>
            <a:r>
              <a:rPr sz="1800" spc="-155" dirty="0">
                <a:solidFill>
                  <a:srgbClr val="535353"/>
                </a:solidFill>
                <a:latin typeface="Tahoma"/>
                <a:cs typeface="Tahoma"/>
              </a:rPr>
              <a:t> </a:t>
            </a:r>
            <a:r>
              <a:rPr sz="1800" spc="-25" dirty="0">
                <a:solidFill>
                  <a:srgbClr val="535353"/>
                </a:solidFill>
                <a:latin typeface="Tahoma"/>
                <a:cs typeface="Tahoma"/>
              </a:rPr>
              <a:t>to </a:t>
            </a:r>
            <a:r>
              <a:rPr sz="1800" spc="-10" dirty="0">
                <a:solidFill>
                  <a:srgbClr val="535353"/>
                </a:solidFill>
                <a:latin typeface="Tahoma"/>
                <a:cs typeface="Tahoma"/>
              </a:rPr>
              <a:t>interconnect)</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45" dirty="0">
                <a:solidFill>
                  <a:srgbClr val="535353"/>
                </a:solidFill>
                <a:latin typeface="Tahoma"/>
                <a:cs typeface="Tahoma"/>
              </a:rPr>
              <a:t>Space</a:t>
            </a:r>
            <a:r>
              <a:rPr sz="1800" spc="-185" dirty="0">
                <a:solidFill>
                  <a:srgbClr val="535353"/>
                </a:solidFill>
                <a:latin typeface="Tahoma"/>
                <a:cs typeface="Tahoma"/>
              </a:rPr>
              <a:t> </a:t>
            </a:r>
            <a:r>
              <a:rPr sz="1800" spc="-35" dirty="0">
                <a:solidFill>
                  <a:srgbClr val="535353"/>
                </a:solidFill>
                <a:latin typeface="Tahoma"/>
                <a:cs typeface="Tahoma"/>
              </a:rPr>
              <a:t>for</a:t>
            </a:r>
            <a:r>
              <a:rPr sz="1800" spc="-170" dirty="0">
                <a:solidFill>
                  <a:srgbClr val="535353"/>
                </a:solidFill>
                <a:latin typeface="Tahoma"/>
                <a:cs typeface="Tahoma"/>
              </a:rPr>
              <a:t> </a:t>
            </a:r>
            <a:r>
              <a:rPr sz="1800" spc="-35" dirty="0">
                <a:solidFill>
                  <a:srgbClr val="535353"/>
                </a:solidFill>
                <a:latin typeface="Tahoma"/>
                <a:cs typeface="Tahoma"/>
              </a:rPr>
              <a:t>one</a:t>
            </a:r>
            <a:r>
              <a:rPr sz="1800" spc="-190" dirty="0">
                <a:solidFill>
                  <a:srgbClr val="535353"/>
                </a:solidFill>
                <a:latin typeface="Tahoma"/>
                <a:cs typeface="Tahoma"/>
              </a:rPr>
              <a:t> </a:t>
            </a:r>
            <a:r>
              <a:rPr sz="1800" spc="-10" dirty="0">
                <a:solidFill>
                  <a:srgbClr val="535353"/>
                </a:solidFill>
                <a:latin typeface="Tahoma"/>
                <a:cs typeface="Tahoma"/>
              </a:rPr>
              <a:t>rollaway</a:t>
            </a:r>
            <a:endParaRPr sz="1800" dirty="0">
              <a:latin typeface="Tahoma"/>
              <a:cs typeface="Tahoma"/>
            </a:endParaRPr>
          </a:p>
          <a:p>
            <a:pPr marL="213360" indent="-193040">
              <a:lnSpc>
                <a:spcPct val="100000"/>
              </a:lnSpc>
              <a:spcBef>
                <a:spcPts val="350"/>
              </a:spcBef>
              <a:buFont typeface="Arial MT"/>
              <a:buChar char="•"/>
              <a:tabLst>
                <a:tab pos="213360" algn="l"/>
              </a:tabLst>
            </a:pPr>
            <a:r>
              <a:rPr sz="1800" spc="-50" dirty="0">
                <a:solidFill>
                  <a:srgbClr val="535353"/>
                </a:solidFill>
                <a:latin typeface="Tahoma"/>
                <a:cs typeface="Tahoma"/>
              </a:rPr>
              <a:t>Wall</a:t>
            </a:r>
            <a:r>
              <a:rPr sz="1800" spc="-170" dirty="0">
                <a:solidFill>
                  <a:srgbClr val="535353"/>
                </a:solidFill>
                <a:latin typeface="Tahoma"/>
                <a:cs typeface="Tahoma"/>
              </a:rPr>
              <a:t> </a:t>
            </a:r>
            <a:r>
              <a:rPr sz="1800" spc="-10" dirty="0">
                <a:solidFill>
                  <a:srgbClr val="535353"/>
                </a:solidFill>
                <a:latin typeface="Tahoma"/>
                <a:cs typeface="Tahoma"/>
              </a:rPr>
              <a:t>heater</a:t>
            </a:r>
            <a:endParaRPr sz="1800" dirty="0">
              <a:latin typeface="Tahoma"/>
              <a:cs typeface="Tahoma"/>
            </a:endParaRPr>
          </a:p>
          <a:p>
            <a:pPr marL="12700">
              <a:lnSpc>
                <a:spcPct val="100000"/>
              </a:lnSpc>
              <a:spcBef>
                <a:spcPts val="1730"/>
              </a:spcBef>
            </a:pPr>
            <a:r>
              <a:rPr sz="4200" spc="170" dirty="0">
                <a:solidFill>
                  <a:srgbClr val="C3A12D"/>
                </a:solidFill>
                <a:latin typeface="Cambria"/>
                <a:cs typeface="Cambria"/>
              </a:rPr>
              <a:t>Executive</a:t>
            </a:r>
            <a:r>
              <a:rPr sz="4200" spc="275" dirty="0">
                <a:solidFill>
                  <a:srgbClr val="C3A12D"/>
                </a:solidFill>
                <a:latin typeface="Cambria"/>
                <a:cs typeface="Cambria"/>
              </a:rPr>
              <a:t> </a:t>
            </a:r>
            <a:r>
              <a:rPr sz="4200" spc="200" dirty="0">
                <a:solidFill>
                  <a:srgbClr val="C3A12D"/>
                </a:solidFill>
                <a:latin typeface="Cambria"/>
                <a:cs typeface="Cambria"/>
              </a:rPr>
              <a:t>Villa</a:t>
            </a:r>
            <a:endParaRPr sz="4200" dirty="0">
              <a:latin typeface="Cambria"/>
              <a:cs typeface="Cambria"/>
            </a:endParaRPr>
          </a:p>
          <a:p>
            <a:pPr marL="213360" indent="-193040">
              <a:lnSpc>
                <a:spcPct val="100000"/>
              </a:lnSpc>
              <a:spcBef>
                <a:spcPts val="935"/>
              </a:spcBef>
              <a:buFont typeface="Arial MT"/>
              <a:buChar char="•"/>
              <a:tabLst>
                <a:tab pos="213360" algn="l"/>
              </a:tabLst>
            </a:pPr>
            <a:r>
              <a:rPr sz="1800" spc="-25" dirty="0">
                <a:solidFill>
                  <a:srgbClr val="535353"/>
                </a:solidFill>
                <a:latin typeface="Tahoma"/>
                <a:cs typeface="Tahoma"/>
              </a:rPr>
              <a:t>VEC</a:t>
            </a:r>
            <a:endParaRPr sz="1800" dirty="0">
              <a:latin typeface="Tahoma"/>
              <a:cs typeface="Tahoma"/>
            </a:endParaRPr>
          </a:p>
          <a:p>
            <a:pPr marL="213360" indent="-193040">
              <a:lnSpc>
                <a:spcPct val="100000"/>
              </a:lnSpc>
              <a:spcBef>
                <a:spcPts val="345"/>
              </a:spcBef>
              <a:buFont typeface="Arial MT"/>
              <a:buChar char="•"/>
              <a:tabLst>
                <a:tab pos="213360" algn="l"/>
              </a:tabLst>
            </a:pPr>
            <a:r>
              <a:rPr sz="1800" spc="-105" dirty="0">
                <a:solidFill>
                  <a:srgbClr val="535353"/>
                </a:solidFill>
                <a:latin typeface="Tahoma"/>
                <a:cs typeface="Tahoma"/>
              </a:rPr>
              <a:t>15</a:t>
            </a:r>
            <a:r>
              <a:rPr sz="1800" spc="-185" dirty="0">
                <a:solidFill>
                  <a:srgbClr val="535353"/>
                </a:solidFill>
                <a:latin typeface="Tahoma"/>
                <a:cs typeface="Tahoma"/>
              </a:rPr>
              <a:t> </a:t>
            </a:r>
            <a:r>
              <a:rPr sz="1800" spc="-20" dirty="0">
                <a:solidFill>
                  <a:srgbClr val="535353"/>
                </a:solidFill>
                <a:latin typeface="Tahoma"/>
                <a:cs typeface="Tahoma"/>
              </a:rPr>
              <a:t>rooms</a:t>
            </a:r>
            <a:endParaRPr sz="1800" dirty="0">
              <a:latin typeface="Tahoma"/>
              <a:cs typeface="Tahoma"/>
            </a:endParaRPr>
          </a:p>
          <a:p>
            <a:pPr marL="213360" indent="-193040">
              <a:lnSpc>
                <a:spcPct val="100000"/>
              </a:lnSpc>
              <a:spcBef>
                <a:spcPts val="335"/>
              </a:spcBef>
              <a:buFont typeface="Arial MT"/>
              <a:buChar char="•"/>
              <a:tabLst>
                <a:tab pos="213360" algn="l"/>
              </a:tabLst>
            </a:pPr>
            <a:r>
              <a:rPr lang="en-US" sz="1800" dirty="0">
                <a:latin typeface="Tahoma"/>
                <a:cs typeface="Tahoma"/>
              </a:rPr>
              <a:t>Maximum 2 Guests </a:t>
            </a:r>
            <a:endParaRPr sz="1800" dirty="0">
              <a:latin typeface="Tahoma"/>
              <a:cs typeface="Tahoma"/>
            </a:endParaRPr>
          </a:p>
          <a:p>
            <a:pPr marL="213360" indent="-193040">
              <a:lnSpc>
                <a:spcPct val="100000"/>
              </a:lnSpc>
              <a:spcBef>
                <a:spcPts val="340"/>
              </a:spcBef>
              <a:buFont typeface="Arial MT"/>
              <a:buChar char="•"/>
              <a:tabLst>
                <a:tab pos="213360" algn="l"/>
              </a:tabLst>
            </a:pPr>
            <a:r>
              <a:rPr sz="1800" spc="-60" dirty="0">
                <a:solidFill>
                  <a:srgbClr val="535353"/>
                </a:solidFill>
                <a:latin typeface="Tahoma"/>
                <a:cs typeface="Tahoma"/>
              </a:rPr>
              <a:t>One</a:t>
            </a:r>
            <a:r>
              <a:rPr sz="1800" spc="-190" dirty="0">
                <a:solidFill>
                  <a:srgbClr val="535353"/>
                </a:solidFill>
                <a:latin typeface="Tahoma"/>
                <a:cs typeface="Tahoma"/>
              </a:rPr>
              <a:t> </a:t>
            </a:r>
            <a:r>
              <a:rPr sz="1800" spc="-30" dirty="0">
                <a:solidFill>
                  <a:srgbClr val="535353"/>
                </a:solidFill>
                <a:latin typeface="Tahoma"/>
                <a:cs typeface="Tahoma"/>
              </a:rPr>
              <a:t>king</a:t>
            </a:r>
            <a:r>
              <a:rPr sz="1800" spc="-185"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213360" indent="-193040">
              <a:lnSpc>
                <a:spcPct val="100000"/>
              </a:lnSpc>
              <a:spcBef>
                <a:spcPts val="345"/>
              </a:spcBef>
              <a:buFont typeface="Arial MT"/>
              <a:buChar char="•"/>
              <a:tabLst>
                <a:tab pos="213360" algn="l"/>
              </a:tabLst>
            </a:pPr>
            <a:r>
              <a:rPr sz="1800" spc="-40" dirty="0">
                <a:solidFill>
                  <a:srgbClr val="535353"/>
                </a:solidFill>
                <a:latin typeface="Tahoma"/>
                <a:cs typeface="Tahoma"/>
              </a:rPr>
              <a:t>Beds</a:t>
            </a:r>
            <a:r>
              <a:rPr sz="1800" spc="-165" dirty="0">
                <a:solidFill>
                  <a:srgbClr val="535353"/>
                </a:solidFill>
                <a:latin typeface="Tahoma"/>
                <a:cs typeface="Tahoma"/>
              </a:rPr>
              <a:t> </a:t>
            </a:r>
            <a:r>
              <a:rPr sz="1800" spc="-25" dirty="0">
                <a:solidFill>
                  <a:srgbClr val="535353"/>
                </a:solidFill>
                <a:latin typeface="Tahoma"/>
                <a:cs typeface="Tahoma"/>
              </a:rPr>
              <a:t>cannot</a:t>
            </a:r>
            <a:r>
              <a:rPr sz="1800" spc="-155" dirty="0">
                <a:solidFill>
                  <a:srgbClr val="535353"/>
                </a:solidFill>
                <a:latin typeface="Tahoma"/>
                <a:cs typeface="Tahoma"/>
              </a:rPr>
              <a:t> </a:t>
            </a:r>
            <a:r>
              <a:rPr sz="1800" spc="-10" dirty="0">
                <a:solidFill>
                  <a:srgbClr val="535353"/>
                </a:solidFill>
                <a:latin typeface="Tahoma"/>
                <a:cs typeface="Tahoma"/>
              </a:rPr>
              <a:t>split</a:t>
            </a:r>
            <a:endParaRPr sz="1800" dirty="0">
              <a:latin typeface="Tahoma"/>
              <a:cs typeface="Tahoma"/>
            </a:endParaRPr>
          </a:p>
          <a:p>
            <a:pPr marL="213360" indent="-193040">
              <a:lnSpc>
                <a:spcPct val="100000"/>
              </a:lnSpc>
              <a:spcBef>
                <a:spcPts val="340"/>
              </a:spcBef>
              <a:buFont typeface="Arial MT"/>
              <a:buChar char="•"/>
              <a:tabLst>
                <a:tab pos="213360" algn="l"/>
              </a:tabLst>
            </a:pPr>
            <a:r>
              <a:rPr sz="1800" spc="-65" dirty="0">
                <a:solidFill>
                  <a:srgbClr val="535353"/>
                </a:solidFill>
                <a:latin typeface="Tahoma"/>
                <a:cs typeface="Tahoma"/>
              </a:rPr>
              <a:t>Walk</a:t>
            </a:r>
            <a:r>
              <a:rPr sz="1800" spc="-190" dirty="0">
                <a:solidFill>
                  <a:srgbClr val="535353"/>
                </a:solidFill>
                <a:latin typeface="Tahoma"/>
                <a:cs typeface="Tahoma"/>
              </a:rPr>
              <a:t> </a:t>
            </a:r>
            <a:r>
              <a:rPr sz="1800" dirty="0">
                <a:solidFill>
                  <a:srgbClr val="535353"/>
                </a:solidFill>
                <a:latin typeface="Tahoma"/>
                <a:cs typeface="Tahoma"/>
              </a:rPr>
              <a:t>in</a:t>
            </a:r>
            <a:r>
              <a:rPr sz="1800" spc="-185" dirty="0">
                <a:solidFill>
                  <a:srgbClr val="535353"/>
                </a:solidFill>
                <a:latin typeface="Tahoma"/>
                <a:cs typeface="Tahoma"/>
              </a:rPr>
              <a:t> </a:t>
            </a:r>
            <a:r>
              <a:rPr sz="1800" spc="-10" dirty="0">
                <a:solidFill>
                  <a:srgbClr val="535353"/>
                </a:solidFill>
                <a:latin typeface="Tahoma"/>
                <a:cs typeface="Tahoma"/>
              </a:rPr>
              <a:t>showers</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80" dirty="0">
                <a:solidFill>
                  <a:srgbClr val="535353"/>
                </a:solidFill>
                <a:latin typeface="Tahoma"/>
                <a:cs typeface="Tahoma"/>
              </a:rPr>
              <a:t>Tea</a:t>
            </a:r>
            <a:r>
              <a:rPr sz="1800" spc="-170" dirty="0">
                <a:solidFill>
                  <a:srgbClr val="535353"/>
                </a:solidFill>
                <a:latin typeface="Tahoma"/>
                <a:cs typeface="Tahoma"/>
              </a:rPr>
              <a:t> </a:t>
            </a:r>
            <a:r>
              <a:rPr sz="1800" spc="-30" dirty="0">
                <a:solidFill>
                  <a:srgbClr val="535353"/>
                </a:solidFill>
                <a:latin typeface="Tahoma"/>
                <a:cs typeface="Tahoma"/>
              </a:rPr>
              <a:t>and</a:t>
            </a:r>
            <a:r>
              <a:rPr sz="1800" spc="-165" dirty="0">
                <a:solidFill>
                  <a:srgbClr val="535353"/>
                </a:solidFill>
                <a:latin typeface="Tahoma"/>
                <a:cs typeface="Tahoma"/>
              </a:rPr>
              <a:t> </a:t>
            </a:r>
            <a:r>
              <a:rPr sz="1800" spc="-50" dirty="0">
                <a:solidFill>
                  <a:srgbClr val="535353"/>
                </a:solidFill>
                <a:latin typeface="Tahoma"/>
                <a:cs typeface="Tahoma"/>
              </a:rPr>
              <a:t>coffee</a:t>
            </a:r>
            <a:r>
              <a:rPr sz="1800" spc="-165" dirty="0">
                <a:solidFill>
                  <a:srgbClr val="535353"/>
                </a:solidFill>
                <a:latin typeface="Tahoma"/>
                <a:cs typeface="Tahoma"/>
              </a:rPr>
              <a:t> </a:t>
            </a:r>
            <a:r>
              <a:rPr sz="1800" spc="-35" dirty="0">
                <a:solidFill>
                  <a:srgbClr val="535353"/>
                </a:solidFill>
                <a:latin typeface="Tahoma"/>
                <a:cs typeface="Tahoma"/>
              </a:rPr>
              <a:t>making</a:t>
            </a:r>
            <a:r>
              <a:rPr sz="1800" spc="-165" dirty="0">
                <a:solidFill>
                  <a:srgbClr val="535353"/>
                </a:solidFill>
                <a:latin typeface="Tahoma"/>
                <a:cs typeface="Tahoma"/>
              </a:rPr>
              <a:t> </a:t>
            </a:r>
            <a:r>
              <a:rPr sz="1800" spc="-10" dirty="0">
                <a:solidFill>
                  <a:srgbClr val="535353"/>
                </a:solidFill>
                <a:latin typeface="Tahoma"/>
                <a:cs typeface="Tahoma"/>
              </a:rPr>
              <a:t>facilities</a:t>
            </a:r>
            <a:endParaRPr sz="1800" dirty="0">
              <a:latin typeface="Tahoma"/>
              <a:cs typeface="Tahoma"/>
            </a:endParaRPr>
          </a:p>
          <a:p>
            <a:pPr marL="213360" indent="-193040">
              <a:lnSpc>
                <a:spcPct val="100000"/>
              </a:lnSpc>
              <a:spcBef>
                <a:spcPts val="350"/>
              </a:spcBef>
              <a:buFont typeface="Arial MT"/>
              <a:buChar char="•"/>
              <a:tabLst>
                <a:tab pos="213360" algn="l"/>
              </a:tabLst>
            </a:pPr>
            <a:r>
              <a:rPr sz="1800" spc="-10" dirty="0">
                <a:solidFill>
                  <a:srgbClr val="535353"/>
                </a:solidFill>
                <a:latin typeface="Tahoma"/>
                <a:cs typeface="Tahoma"/>
              </a:rPr>
              <a:t>All</a:t>
            </a:r>
            <a:r>
              <a:rPr sz="1800" spc="-165" dirty="0">
                <a:solidFill>
                  <a:srgbClr val="535353"/>
                </a:solidFill>
                <a:latin typeface="Tahoma"/>
                <a:cs typeface="Tahoma"/>
              </a:rPr>
              <a:t> </a:t>
            </a:r>
            <a:r>
              <a:rPr sz="1800" spc="-30" dirty="0">
                <a:solidFill>
                  <a:srgbClr val="535353"/>
                </a:solidFill>
                <a:latin typeface="Tahoma"/>
                <a:cs typeface="Tahoma"/>
              </a:rPr>
              <a:t>rooms</a:t>
            </a:r>
            <a:r>
              <a:rPr sz="1800" spc="-175" dirty="0">
                <a:solidFill>
                  <a:srgbClr val="535353"/>
                </a:solidFill>
                <a:latin typeface="Tahoma"/>
                <a:cs typeface="Tahoma"/>
              </a:rPr>
              <a:t> </a:t>
            </a:r>
            <a:r>
              <a:rPr sz="1800" spc="-25" dirty="0">
                <a:solidFill>
                  <a:srgbClr val="535353"/>
                </a:solidFill>
                <a:latin typeface="Tahoma"/>
                <a:cs typeface="Tahoma"/>
              </a:rPr>
              <a:t>interconnect</a:t>
            </a:r>
            <a:r>
              <a:rPr sz="1800" spc="-155" dirty="0">
                <a:solidFill>
                  <a:srgbClr val="535353"/>
                </a:solidFill>
                <a:latin typeface="Tahoma"/>
                <a:cs typeface="Tahoma"/>
              </a:rPr>
              <a:t> </a:t>
            </a:r>
            <a:r>
              <a:rPr sz="1800" dirty="0">
                <a:solidFill>
                  <a:srgbClr val="535353"/>
                </a:solidFill>
                <a:latin typeface="Tahoma"/>
                <a:cs typeface="Tahoma"/>
              </a:rPr>
              <a:t>to</a:t>
            </a:r>
            <a:r>
              <a:rPr sz="1800" spc="-165" dirty="0">
                <a:solidFill>
                  <a:srgbClr val="535353"/>
                </a:solidFill>
                <a:latin typeface="Tahoma"/>
                <a:cs typeface="Tahoma"/>
              </a:rPr>
              <a:t> </a:t>
            </a:r>
            <a:r>
              <a:rPr sz="1800" spc="-25" dirty="0">
                <a:solidFill>
                  <a:srgbClr val="535353"/>
                </a:solidFill>
                <a:latin typeface="Tahoma"/>
                <a:cs typeface="Tahoma"/>
              </a:rPr>
              <a:t>Family</a:t>
            </a:r>
            <a:r>
              <a:rPr sz="1800" spc="-175" dirty="0">
                <a:solidFill>
                  <a:srgbClr val="535353"/>
                </a:solidFill>
                <a:latin typeface="Tahoma"/>
                <a:cs typeface="Tahoma"/>
              </a:rPr>
              <a:t> </a:t>
            </a:r>
            <a:r>
              <a:rPr sz="1800" spc="-25" dirty="0">
                <a:solidFill>
                  <a:srgbClr val="535353"/>
                </a:solidFill>
                <a:latin typeface="Tahoma"/>
                <a:cs typeface="Tahoma"/>
              </a:rPr>
              <a:t>Villa</a:t>
            </a:r>
            <a:r>
              <a:rPr sz="1800" spc="-160" dirty="0">
                <a:solidFill>
                  <a:srgbClr val="535353"/>
                </a:solidFill>
                <a:latin typeface="Tahoma"/>
                <a:cs typeface="Tahoma"/>
              </a:rPr>
              <a:t> </a:t>
            </a:r>
            <a:r>
              <a:rPr sz="1800" spc="-145" dirty="0">
                <a:solidFill>
                  <a:srgbClr val="535353"/>
                </a:solidFill>
                <a:latin typeface="Tahoma"/>
                <a:cs typeface="Tahoma"/>
              </a:rPr>
              <a:t>X</a:t>
            </a:r>
            <a:r>
              <a:rPr sz="1800" spc="-175" dirty="0">
                <a:solidFill>
                  <a:srgbClr val="535353"/>
                </a:solidFill>
                <a:latin typeface="Tahoma"/>
                <a:cs typeface="Tahoma"/>
              </a:rPr>
              <a:t> </a:t>
            </a:r>
            <a:r>
              <a:rPr sz="1800" spc="-25" dirty="0">
                <a:solidFill>
                  <a:srgbClr val="535353"/>
                </a:solidFill>
                <a:latin typeface="Tahoma"/>
                <a:cs typeface="Tahoma"/>
              </a:rPr>
              <a:t>15</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45" dirty="0">
                <a:solidFill>
                  <a:srgbClr val="535353"/>
                </a:solidFill>
                <a:latin typeface="Tahoma"/>
                <a:cs typeface="Tahoma"/>
              </a:rPr>
              <a:t>Space</a:t>
            </a:r>
            <a:r>
              <a:rPr sz="1800" spc="-180" dirty="0">
                <a:solidFill>
                  <a:srgbClr val="535353"/>
                </a:solidFill>
                <a:latin typeface="Tahoma"/>
                <a:cs typeface="Tahoma"/>
              </a:rPr>
              <a:t> </a:t>
            </a:r>
            <a:r>
              <a:rPr sz="1800" spc="-35" dirty="0">
                <a:solidFill>
                  <a:srgbClr val="535353"/>
                </a:solidFill>
                <a:latin typeface="Tahoma"/>
                <a:cs typeface="Tahoma"/>
              </a:rPr>
              <a:t>for</a:t>
            </a:r>
            <a:r>
              <a:rPr sz="1800" spc="-165" dirty="0">
                <a:solidFill>
                  <a:srgbClr val="535353"/>
                </a:solidFill>
                <a:latin typeface="Tahoma"/>
                <a:cs typeface="Tahoma"/>
              </a:rPr>
              <a:t> </a:t>
            </a:r>
            <a:r>
              <a:rPr sz="1800" spc="-35" dirty="0">
                <a:solidFill>
                  <a:srgbClr val="535353"/>
                </a:solidFill>
                <a:latin typeface="Tahoma"/>
                <a:cs typeface="Tahoma"/>
              </a:rPr>
              <a:t>one</a:t>
            </a:r>
            <a:r>
              <a:rPr sz="1800" spc="-185" dirty="0">
                <a:solidFill>
                  <a:srgbClr val="535353"/>
                </a:solidFill>
                <a:latin typeface="Tahoma"/>
                <a:cs typeface="Tahoma"/>
              </a:rPr>
              <a:t> </a:t>
            </a:r>
            <a:r>
              <a:rPr sz="1800" spc="-25" dirty="0">
                <a:solidFill>
                  <a:srgbClr val="535353"/>
                </a:solidFill>
                <a:latin typeface="Tahoma"/>
                <a:cs typeface="Tahoma"/>
              </a:rPr>
              <a:t>rollaway</a:t>
            </a:r>
            <a:r>
              <a:rPr sz="1800" spc="-160" dirty="0">
                <a:solidFill>
                  <a:srgbClr val="535353"/>
                </a:solidFill>
                <a:latin typeface="Tahoma"/>
                <a:cs typeface="Tahoma"/>
              </a:rPr>
              <a:t> </a:t>
            </a:r>
            <a:r>
              <a:rPr sz="1800" spc="-25" dirty="0">
                <a:solidFill>
                  <a:srgbClr val="535353"/>
                </a:solidFill>
                <a:latin typeface="Tahoma"/>
                <a:cs typeface="Tahoma"/>
              </a:rPr>
              <a:t>bed</a:t>
            </a:r>
            <a:endParaRPr sz="1800" dirty="0">
              <a:latin typeface="Tahoma"/>
              <a:cs typeface="Tahoma"/>
            </a:endParaRPr>
          </a:p>
          <a:p>
            <a:pPr marL="213360" indent="-193040">
              <a:lnSpc>
                <a:spcPct val="100000"/>
              </a:lnSpc>
              <a:spcBef>
                <a:spcPts val="335"/>
              </a:spcBef>
              <a:buFont typeface="Arial MT"/>
              <a:buChar char="•"/>
              <a:tabLst>
                <a:tab pos="213360" algn="l"/>
              </a:tabLst>
            </a:pPr>
            <a:r>
              <a:rPr sz="1800" spc="-50" dirty="0">
                <a:solidFill>
                  <a:srgbClr val="535353"/>
                </a:solidFill>
                <a:latin typeface="Tahoma"/>
                <a:cs typeface="Tahoma"/>
              </a:rPr>
              <a:t>Wall</a:t>
            </a:r>
            <a:r>
              <a:rPr sz="1800" spc="-170" dirty="0">
                <a:solidFill>
                  <a:srgbClr val="535353"/>
                </a:solidFill>
                <a:latin typeface="Tahoma"/>
                <a:cs typeface="Tahoma"/>
              </a:rPr>
              <a:t> </a:t>
            </a:r>
            <a:r>
              <a:rPr sz="1800" spc="-10" dirty="0">
                <a:solidFill>
                  <a:srgbClr val="535353"/>
                </a:solidFill>
                <a:latin typeface="Tahoma"/>
                <a:cs typeface="Tahoma"/>
              </a:rPr>
              <a:t>heater</a:t>
            </a:r>
            <a:endParaRPr sz="1800" dirty="0">
              <a:latin typeface="Tahoma"/>
              <a:cs typeface="Tahom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TotalTime>
  <Words>2185</Words>
  <Application>Microsoft Office PowerPoint</Application>
  <PresentationFormat>Custom</PresentationFormat>
  <Paragraphs>360</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 MT</vt:lpstr>
      <vt:lpstr>Cambria</vt:lpstr>
      <vt:lpstr>Freestyle Script</vt:lpstr>
      <vt:lpstr>Tahoma</vt:lpstr>
      <vt:lpstr>Times New Roman</vt:lpstr>
      <vt:lpstr>Verdana</vt:lpstr>
      <vt:lpstr>Office Theme</vt:lpstr>
      <vt:lpstr>Wairakei Resort Taupō Now Managed by Accor</vt:lpstr>
      <vt:lpstr>Message from the General Manager:  Wairakei Resort Taupō holds a special place in the hearts of both locals and travelers. This unique destination offers everything families, couples, groups, and business guests need for a complete getaway. With 187 guest rooms, nine conference venues, two hot pools, two spas, a tennis court, gym, sauna, nine-hole golf course, squash court, and a full sports oval, visitors can create their own style of holiday and lasting memories. I am honoured to have stepped into the role of General Manager this year and look forward to working with our talented team to elevate the resort’s experience under the Accor banner.  Jade Bolstad. </vt:lpstr>
      <vt:lpstr>Wairakei Resort Taupō</vt:lpstr>
      <vt:lpstr>Great Lake Taupō &amp; Mighty Waikato River</vt:lpstr>
      <vt:lpstr>Natural Landscapes &amp; Geothermal Wonders</vt:lpstr>
      <vt:lpstr>Local Attractions &amp; Activities</vt:lpstr>
      <vt:lpstr>The Wider Taupō Region</vt:lpstr>
      <vt:lpstr>Resort Accommodation 187 Keys</vt:lpstr>
      <vt:lpstr>Standard King Room</vt:lpstr>
      <vt:lpstr>Huka Standard Twin Room</vt:lpstr>
      <vt:lpstr>Superior Twin Room</vt:lpstr>
      <vt:lpstr>Family Villa</vt:lpstr>
      <vt:lpstr>Waiora Superior King Rooms</vt:lpstr>
      <vt:lpstr>Wairakei Resort Taupō Services</vt:lpstr>
      <vt:lpstr>Wairakei Resort Taupo Dining</vt:lpstr>
      <vt:lpstr>Conference &amp; Events</vt:lpstr>
      <vt:lpstr>Ca p a c i t y Ch a r t</vt:lpstr>
      <vt:lpstr>Graham Rooms I &amp; II</vt:lpstr>
      <vt:lpstr>Graham Room I</vt:lpstr>
      <vt:lpstr>Graham Room II</vt:lpstr>
      <vt:lpstr>Boardroom</vt:lpstr>
      <vt:lpstr>Boardroom Lounge</vt:lpstr>
      <vt:lpstr>Bayview Room</vt:lpstr>
      <vt:lpstr>WHERE TO FIND US &amp; CONTACT DETAILS:  Address:   640 Wairakei Drive, Taupō 3384, New Zealand.  Region:   North Island, near Lake Taupō  Phone Number:  +64 7 374 9004  Email:   reservations@wairakei.co.nz  Website:   www.wairakei.co.nz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WRT_Sales Deck</dc:title>
  <dc:creator>Sinead Te Wake</dc:creator>
  <cp:lastModifiedBy>Maxson Nunes</cp:lastModifiedBy>
  <cp:revision>8</cp:revision>
  <dcterms:created xsi:type="dcterms:W3CDTF">2025-09-22T21:27:44Z</dcterms:created>
  <dcterms:modified xsi:type="dcterms:W3CDTF">2025-10-13T02:26:39Z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2025-09-12T00:00:00Z</vt:filetime>
  </property>
  <property fmtid="{D5CDD505-2E9C-101B-9397-08002B2CF9AE}" pid="3" name="Creator">
    <vt:lpwstr>Microsoft® PowerPoint® for Microsoft 365</vt:lpwstr>
  </property>
  <property fmtid="{D5CDD505-2E9C-101B-9397-08002B2CF9AE}" pid="4" name="LastSaved">
    <vt:filetime>2025-09-22T00:00:00Z</vt:filetime>
  </property>
  <property fmtid="{D5CDD505-2E9C-101B-9397-08002B2CF9AE}" pid="5" name="Producer">
    <vt:lpwstr>Microsoft® PowerPoint® for Microsoft 365</vt:lpwstr>
  </property>
</Properties>
</file>