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67" r:id="rId5"/>
    <p:sldId id="269" r:id="rId6"/>
    <p:sldId id="271" r:id="rId7"/>
    <p:sldId id="275" r:id="rId8"/>
    <p:sldId id="274" r:id="rId9"/>
    <p:sldId id="276" r:id="rId10"/>
    <p:sldId id="277" r:id="rId11"/>
    <p:sldId id="263" r:id="rId12"/>
  </p:sldIdLst>
  <p:sldSz cx="18288000" cy="10287000"/>
  <p:notesSz cx="6858000" cy="9144000"/>
  <p:embeddedFontLst>
    <p:embeddedFont>
      <p:font typeface="Black Mango Bold" panose="020B0604020202020204" charset="0"/>
      <p:regular r:id="rId14"/>
    </p:embeddedFont>
    <p:embeddedFont>
      <p:font typeface="Black Mango Light" panose="020B0604020202020204" charset="0"/>
      <p:regular r:id="rId15"/>
    </p:embeddedFont>
    <p:embeddedFont>
      <p:font typeface="Black Mango Medium" panose="020B0604020202020204" charset="0"/>
      <p:regular r:id="rId16"/>
    </p:embeddedFont>
    <p:embeddedFont>
      <p:font typeface="Inter" panose="020B0604020202020204" charset="0"/>
      <p:regular r:id="rId17"/>
    </p:embeddedFont>
    <p:embeddedFont>
      <p:font typeface="Poppins Medium" panose="00000600000000000000" pitchFamily="2" charset="0"/>
      <p:regular r:id="rId18"/>
      <p: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8EF"/>
    <a:srgbClr val="34231A"/>
    <a:srgbClr val="BA0C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8" d="100"/>
          <a:sy n="78" d="100"/>
        </p:scale>
        <p:origin x="5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AE6EB-5E5C-4280-AA52-248E7D724C92}" type="datetimeFigureOut">
              <a:rPr lang="en-NZ" smtClean="0"/>
              <a:t>31/08/2026</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4B7322-0472-415F-BC91-24775EB9EDE6}" type="slidenum">
              <a:rPr lang="en-NZ" smtClean="0"/>
              <a:t>‹#›</a:t>
            </a:fld>
            <a:endParaRPr lang="en-NZ"/>
          </a:p>
        </p:txBody>
      </p:sp>
    </p:spTree>
    <p:extLst>
      <p:ext uri="{BB962C8B-B14F-4D97-AF65-F5344CB8AC3E}">
        <p14:creationId xmlns:p14="http://schemas.microsoft.com/office/powerpoint/2010/main" val="292097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04B7322-0472-415F-BC91-24775EB9EDE6}" type="slidenum">
              <a:rPr lang="en-NZ" smtClean="0"/>
              <a:t>7</a:t>
            </a:fld>
            <a:endParaRPr lang="en-NZ"/>
          </a:p>
        </p:txBody>
      </p:sp>
    </p:spTree>
    <p:extLst>
      <p:ext uri="{BB962C8B-B14F-4D97-AF65-F5344CB8AC3E}">
        <p14:creationId xmlns:p14="http://schemas.microsoft.com/office/powerpoint/2010/main" val="337896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hyperlink" Target="mailto:Reception@manuels.co.nz" TargetMode="External"/><Relationship Id="rId7"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svg"/><Relationship Id="rId3" Type="http://schemas.openxmlformats.org/officeDocument/2006/relationships/image" Target="../media/image20.jpeg"/><Relationship Id="rId7" Type="http://schemas.openxmlformats.org/officeDocument/2006/relationships/image" Target="../media/image24.svg"/><Relationship Id="rId12" Type="http://schemas.openxmlformats.org/officeDocument/2006/relationships/image" Target="../media/image29.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svg"/><Relationship Id="rId10" Type="http://schemas.openxmlformats.org/officeDocument/2006/relationships/image" Target="../media/image27.svg"/><Relationship Id="rId4" Type="http://schemas.openxmlformats.org/officeDocument/2006/relationships/image" Target="../media/image21.jpeg"/><Relationship Id="rId9" Type="http://schemas.openxmlformats.org/officeDocument/2006/relationships/image" Target="../media/image26.svg"/><Relationship Id="rId14"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4670857" y="6319961"/>
            <a:ext cx="8899364" cy="849416"/>
            <a:chOff x="0" y="0"/>
            <a:chExt cx="2343866" cy="223714"/>
          </a:xfrm>
        </p:grpSpPr>
        <p:sp>
          <p:nvSpPr>
            <p:cNvPr id="3" name="Freeform 3"/>
            <p:cNvSpPr/>
            <p:nvPr/>
          </p:nvSpPr>
          <p:spPr>
            <a:xfrm>
              <a:off x="0" y="0"/>
              <a:ext cx="2343865" cy="223714"/>
            </a:xfrm>
            <a:custGeom>
              <a:avLst/>
              <a:gdLst/>
              <a:ahLst/>
              <a:cxnLst/>
              <a:rect l="l" t="t" r="r" b="b"/>
              <a:pathLst>
                <a:path w="2343865" h="223714">
                  <a:moveTo>
                    <a:pt x="0" y="0"/>
                  </a:moveTo>
                  <a:lnTo>
                    <a:pt x="2343865" y="0"/>
                  </a:lnTo>
                  <a:lnTo>
                    <a:pt x="2343865" y="223714"/>
                  </a:lnTo>
                  <a:lnTo>
                    <a:pt x="0" y="223714"/>
                  </a:lnTo>
                  <a:close/>
                </a:path>
              </a:pathLst>
            </a:custGeom>
            <a:ln w="19050" cap="sq">
              <a:solidFill>
                <a:srgbClr val="FFF8EF"/>
              </a:solidFill>
              <a:prstDash val="solid"/>
              <a:miter/>
            </a:ln>
          </p:spPr>
          <p:txBody>
            <a:bodyPr/>
            <a:lstStyle/>
            <a:p>
              <a:endParaRPr lang="en-NZ"/>
            </a:p>
          </p:txBody>
        </p:sp>
        <p:sp>
          <p:nvSpPr>
            <p:cNvPr id="4" name="TextBox 4"/>
            <p:cNvSpPr txBox="1"/>
            <p:nvPr/>
          </p:nvSpPr>
          <p:spPr>
            <a:xfrm>
              <a:off x="0" y="-19050"/>
              <a:ext cx="2343866" cy="242764"/>
            </a:xfrm>
            <a:prstGeom prst="rect">
              <a:avLst/>
            </a:prstGeom>
          </p:spPr>
          <p:txBody>
            <a:bodyPr lIns="50800" tIns="50800" rIns="50800" bIns="50800" rtlCol="0" anchor="ctr"/>
            <a:lstStyle/>
            <a:p>
              <a:pPr algn="ctr">
                <a:lnSpc>
                  <a:spcPts val="2999"/>
                </a:lnSpc>
              </a:pPr>
              <a:endParaRPr/>
            </a:p>
          </p:txBody>
        </p:sp>
      </p:grpSp>
      <p:sp>
        <p:nvSpPr>
          <p:cNvPr id="5" name="AutoShape 5"/>
          <p:cNvSpPr/>
          <p:nvPr/>
        </p:nvSpPr>
        <p:spPr>
          <a:xfrm>
            <a:off x="8722819" y="8270139"/>
            <a:ext cx="842363" cy="0"/>
          </a:xfrm>
          <a:prstGeom prst="line">
            <a:avLst/>
          </a:prstGeom>
          <a:ln w="19050" cap="flat">
            <a:solidFill>
              <a:srgbClr val="FFFFFF"/>
            </a:solidFill>
            <a:prstDash val="solid"/>
            <a:headEnd type="none" w="sm" len="sm"/>
            <a:tailEnd type="none" w="sm" len="sm"/>
          </a:ln>
        </p:spPr>
        <p:txBody>
          <a:bodyPr/>
          <a:lstStyle/>
          <a:p>
            <a:endParaRPr lang="en-NZ"/>
          </a:p>
        </p:txBody>
      </p:sp>
      <p:sp>
        <p:nvSpPr>
          <p:cNvPr id="6" name="Freeform 6"/>
          <p:cNvSpPr/>
          <p:nvPr/>
        </p:nvSpPr>
        <p:spPr>
          <a:xfrm>
            <a:off x="16804743" y="8880476"/>
            <a:ext cx="566214" cy="324286"/>
          </a:xfrm>
          <a:custGeom>
            <a:avLst/>
            <a:gdLst/>
            <a:ahLst/>
            <a:cxnLst/>
            <a:rect l="l" t="t" r="r" b="b"/>
            <a:pathLst>
              <a:path w="566214" h="324286">
                <a:moveTo>
                  <a:pt x="0" y="0"/>
                </a:moveTo>
                <a:lnTo>
                  <a:pt x="566214" y="0"/>
                </a:lnTo>
                <a:lnTo>
                  <a:pt x="566214" y="324286"/>
                </a:lnTo>
                <a:lnTo>
                  <a:pt x="0" y="32428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Z"/>
          </a:p>
        </p:txBody>
      </p:sp>
      <p:sp>
        <p:nvSpPr>
          <p:cNvPr id="7" name="Freeform 7"/>
          <p:cNvSpPr/>
          <p:nvPr/>
        </p:nvSpPr>
        <p:spPr>
          <a:xfrm>
            <a:off x="0" y="28744"/>
            <a:ext cx="18288000" cy="10258256"/>
          </a:xfrm>
          <a:custGeom>
            <a:avLst/>
            <a:gdLst/>
            <a:ahLst/>
            <a:cxnLst/>
            <a:rect l="l" t="t" r="r" b="b"/>
            <a:pathLst>
              <a:path w="18288000" h="10258256">
                <a:moveTo>
                  <a:pt x="0" y="0"/>
                </a:moveTo>
                <a:lnTo>
                  <a:pt x="18288000" y="0"/>
                </a:lnTo>
                <a:lnTo>
                  <a:pt x="18288000" y="10258256"/>
                </a:lnTo>
                <a:lnTo>
                  <a:pt x="0" y="10258256"/>
                </a:lnTo>
                <a:lnTo>
                  <a:pt x="0" y="0"/>
                </a:lnTo>
                <a:close/>
              </a:path>
            </a:pathLst>
          </a:custGeom>
          <a:blipFill>
            <a:blip r:embed="rId3">
              <a:alphaModFix amt="61000"/>
            </a:blip>
            <a:stretch>
              <a:fillRect t="-81319" b="-56381"/>
            </a:stretch>
          </a:blipFill>
        </p:spPr>
        <p:txBody>
          <a:bodyPr/>
          <a:lstStyle/>
          <a:p>
            <a:endParaRPr lang="en-NZ" dirty="0"/>
          </a:p>
        </p:txBody>
      </p:sp>
      <p:sp>
        <p:nvSpPr>
          <p:cNvPr id="8" name="TextBox 8"/>
          <p:cNvSpPr txBox="1"/>
          <p:nvPr/>
        </p:nvSpPr>
        <p:spPr>
          <a:xfrm>
            <a:off x="4670857" y="3736282"/>
            <a:ext cx="8843403" cy="2334089"/>
          </a:xfrm>
          <a:prstGeom prst="rect">
            <a:avLst/>
          </a:prstGeom>
        </p:spPr>
        <p:txBody>
          <a:bodyPr lIns="0" tIns="0" rIns="0" bIns="0" rtlCol="0" anchor="t">
            <a:spAutoFit/>
          </a:bodyPr>
          <a:lstStyle/>
          <a:p>
            <a:pPr algn="ctr">
              <a:lnSpc>
                <a:spcPts val="9424"/>
              </a:lnSpc>
            </a:pPr>
            <a:r>
              <a:rPr lang="en-US" sz="6731">
                <a:solidFill>
                  <a:srgbClr val="FFFFFF"/>
                </a:solidFill>
                <a:latin typeface="Black Mango Light"/>
                <a:ea typeface="Black Mango Light"/>
                <a:cs typeface="Black Mango Light"/>
                <a:sym typeface="Black Mango Light"/>
              </a:rPr>
              <a:t>RESORT MANUELS  TAUPŌ</a:t>
            </a:r>
          </a:p>
        </p:txBody>
      </p:sp>
      <p:sp>
        <p:nvSpPr>
          <p:cNvPr id="9" name="TextBox 9"/>
          <p:cNvSpPr txBox="1"/>
          <p:nvPr/>
        </p:nvSpPr>
        <p:spPr>
          <a:xfrm>
            <a:off x="5625813" y="776083"/>
            <a:ext cx="6933491" cy="2369649"/>
          </a:xfrm>
          <a:prstGeom prst="rect">
            <a:avLst/>
          </a:prstGeom>
        </p:spPr>
        <p:txBody>
          <a:bodyPr lIns="0" tIns="0" rIns="0" bIns="0" rtlCol="0" anchor="t">
            <a:spAutoFit/>
          </a:bodyPr>
          <a:lstStyle/>
          <a:p>
            <a:pPr algn="ctr">
              <a:lnSpc>
                <a:spcPts val="9564"/>
              </a:lnSpc>
            </a:pPr>
            <a:r>
              <a:rPr lang="en-US" sz="6831" dirty="0">
                <a:solidFill>
                  <a:srgbClr val="FFFFFF"/>
                </a:solidFill>
                <a:latin typeface="Black Mango Light"/>
                <a:ea typeface="Black Mango Light"/>
                <a:cs typeface="Black Mango Light"/>
                <a:sym typeface="Black Mango Light"/>
              </a:rPr>
              <a:t>MILLENNIUM HOTEL</a:t>
            </a:r>
          </a:p>
        </p:txBody>
      </p:sp>
      <p:sp>
        <p:nvSpPr>
          <p:cNvPr id="10" name="TextBox 10"/>
          <p:cNvSpPr txBox="1"/>
          <p:nvPr/>
        </p:nvSpPr>
        <p:spPr>
          <a:xfrm>
            <a:off x="4545021" y="6517974"/>
            <a:ext cx="8899364" cy="419346"/>
          </a:xfrm>
          <a:prstGeom prst="rect">
            <a:avLst/>
          </a:prstGeom>
        </p:spPr>
        <p:txBody>
          <a:bodyPr lIns="0" tIns="0" rIns="0" bIns="0" rtlCol="0" anchor="t">
            <a:spAutoFit/>
          </a:bodyPr>
          <a:lstStyle/>
          <a:p>
            <a:pPr algn="ctr">
              <a:lnSpc>
                <a:spcPts val="3360"/>
              </a:lnSpc>
            </a:pPr>
            <a:r>
              <a:rPr lang="en-NZ" sz="2400" dirty="0">
                <a:solidFill>
                  <a:schemeClr val="bg1"/>
                </a:solidFill>
                <a:latin typeface="Black Mango Bold" panose="020B0604020202020204" charset="0"/>
              </a:rPr>
              <a:t>Discover a hidden gem with unique local soul</a:t>
            </a:r>
            <a:endParaRPr lang="en-US" sz="2400" spc="420" dirty="0">
              <a:solidFill>
                <a:schemeClr val="bg1"/>
              </a:solidFill>
              <a:latin typeface="Black Mango Bold" panose="020B0604020202020204" charset="0"/>
              <a:ea typeface="Inter"/>
              <a:cs typeface="Inter"/>
              <a:sym typeface="Inter"/>
            </a:endParaRPr>
          </a:p>
        </p:txBody>
      </p:sp>
      <p:sp>
        <p:nvSpPr>
          <p:cNvPr id="11" name="TextBox 11"/>
          <p:cNvSpPr txBox="1"/>
          <p:nvPr/>
        </p:nvSpPr>
        <p:spPr>
          <a:xfrm>
            <a:off x="6499474" y="8832851"/>
            <a:ext cx="5289051" cy="349249"/>
          </a:xfrm>
          <a:prstGeom prst="rect">
            <a:avLst/>
          </a:prstGeom>
        </p:spPr>
        <p:txBody>
          <a:bodyPr lIns="0" tIns="0" rIns="0" bIns="0" rtlCol="0" anchor="t">
            <a:spAutoFit/>
          </a:bodyPr>
          <a:lstStyle/>
          <a:p>
            <a:pPr algn="ctr">
              <a:lnSpc>
                <a:spcPts val="2800"/>
              </a:lnSpc>
            </a:pPr>
            <a:r>
              <a:rPr lang="en-US" sz="2000" spc="114">
                <a:solidFill>
                  <a:srgbClr val="FFFFFF"/>
                </a:solidFill>
                <a:latin typeface="Inter"/>
                <a:ea typeface="Inter"/>
                <a:cs typeface="Inter"/>
                <a:sym typeface="Inter"/>
              </a:rPr>
              <a:t>WWW.MILLENNIUMHOTELS.COM</a:t>
            </a:r>
          </a:p>
        </p:txBody>
      </p:sp>
      <p:sp>
        <p:nvSpPr>
          <p:cNvPr id="12" name="TextBox 12"/>
          <p:cNvSpPr txBox="1"/>
          <p:nvPr/>
        </p:nvSpPr>
        <p:spPr>
          <a:xfrm>
            <a:off x="6205132" y="3136207"/>
            <a:ext cx="5877735" cy="723900"/>
          </a:xfrm>
          <a:prstGeom prst="rect">
            <a:avLst/>
          </a:prstGeom>
        </p:spPr>
        <p:txBody>
          <a:bodyPr lIns="0" tIns="0" rIns="0" bIns="0" rtlCol="0" anchor="t">
            <a:spAutoFit/>
          </a:bodyPr>
          <a:lstStyle/>
          <a:p>
            <a:pPr algn="ctr">
              <a:lnSpc>
                <a:spcPts val="5639"/>
              </a:lnSpc>
              <a:spcBef>
                <a:spcPct val="0"/>
              </a:spcBef>
            </a:pPr>
            <a:r>
              <a:rPr lang="en-US" sz="4699" b="1">
                <a:solidFill>
                  <a:srgbClr val="FFFFFF"/>
                </a:solidFill>
                <a:latin typeface="Black Mango Medium"/>
                <a:ea typeface="Black Mango Medium"/>
                <a:cs typeface="Black Mango Medium"/>
                <a:sym typeface="Black Mango Medium"/>
              </a:rPr>
              <a:t>&amp;</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a:extLst>
            <a:ext uri="{FF2B5EF4-FFF2-40B4-BE49-F238E27FC236}">
              <a16:creationId xmlns:a16="http://schemas.microsoft.com/office/drawing/2014/main" id="{C9EF2FBF-9EB5-2AF0-B867-5B5ABBDF9673}"/>
            </a:ext>
          </a:extLst>
        </p:cNvPr>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107C2AD3-7EBD-51DE-471C-8D6ED6AA10FC}"/>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15" name="Freeform 7">
            <a:extLst>
              <a:ext uri="{FF2B5EF4-FFF2-40B4-BE49-F238E27FC236}">
                <a16:creationId xmlns:a16="http://schemas.microsoft.com/office/drawing/2014/main" id="{75A2D219-9D0E-D798-C5E2-67C3E7FEDF3B}"/>
              </a:ext>
            </a:extLst>
          </p:cNvPr>
          <p:cNvSpPr/>
          <p:nvPr/>
        </p:nvSpPr>
        <p:spPr>
          <a:xfrm>
            <a:off x="11321143" y="-592634"/>
            <a:ext cx="6934200" cy="6771086"/>
          </a:xfrm>
          <a:custGeom>
            <a:avLst/>
            <a:gdLst/>
            <a:ahLst/>
            <a:cxnLst/>
            <a:rect l="l" t="t" r="r" b="b"/>
            <a:pathLst>
              <a:path w="610383" h="607300">
                <a:moveTo>
                  <a:pt x="0" y="0"/>
                </a:moveTo>
                <a:lnTo>
                  <a:pt x="610383" y="0"/>
                </a:lnTo>
                <a:lnTo>
                  <a:pt x="610383" y="607300"/>
                </a:lnTo>
                <a:lnTo>
                  <a:pt x="0" y="607300"/>
                </a:lnTo>
                <a:close/>
              </a:path>
            </a:pathLst>
          </a:custGeom>
          <a:blipFill>
            <a:blip r:embed="rId2"/>
            <a:stretch>
              <a:fillRect l="-26214" r="-26214"/>
            </a:stretch>
          </a:blipFill>
        </p:spPr>
        <p:txBody>
          <a:bodyPr/>
          <a:lstStyle/>
          <a:p>
            <a:endParaRPr lang="en-NZ"/>
          </a:p>
        </p:txBody>
      </p:sp>
      <p:grpSp>
        <p:nvGrpSpPr>
          <p:cNvPr id="3" name="Group 2">
            <a:extLst>
              <a:ext uri="{FF2B5EF4-FFF2-40B4-BE49-F238E27FC236}">
                <a16:creationId xmlns:a16="http://schemas.microsoft.com/office/drawing/2014/main" id="{2ACF20DE-8BBC-C0EF-EBF7-EB5317475B2A}"/>
              </a:ext>
            </a:extLst>
          </p:cNvPr>
          <p:cNvGrpSpPr/>
          <p:nvPr/>
        </p:nvGrpSpPr>
        <p:grpSpPr>
          <a:xfrm>
            <a:off x="0" y="5165271"/>
            <a:ext cx="5561685" cy="5168904"/>
            <a:chOff x="0" y="0"/>
            <a:chExt cx="861651" cy="800798"/>
          </a:xfrm>
        </p:grpSpPr>
        <p:sp>
          <p:nvSpPr>
            <p:cNvPr id="5" name="Freeform 3">
              <a:extLst>
                <a:ext uri="{FF2B5EF4-FFF2-40B4-BE49-F238E27FC236}">
                  <a16:creationId xmlns:a16="http://schemas.microsoft.com/office/drawing/2014/main" id="{46EB4676-9877-9B82-1A2E-764DA8B44864}"/>
                </a:ext>
              </a:extLst>
            </p:cNvPr>
            <p:cNvSpPr/>
            <p:nvPr/>
          </p:nvSpPr>
          <p:spPr>
            <a:xfrm>
              <a:off x="0" y="0"/>
              <a:ext cx="861651" cy="800798"/>
            </a:xfrm>
            <a:custGeom>
              <a:avLst/>
              <a:gdLst/>
              <a:ahLst/>
              <a:cxnLst/>
              <a:rect l="l" t="t" r="r" b="b"/>
              <a:pathLst>
                <a:path w="861651" h="800798">
                  <a:moveTo>
                    <a:pt x="0" y="0"/>
                  </a:moveTo>
                  <a:lnTo>
                    <a:pt x="861651" y="0"/>
                  </a:lnTo>
                  <a:lnTo>
                    <a:pt x="861651" y="800798"/>
                  </a:lnTo>
                  <a:lnTo>
                    <a:pt x="0" y="800798"/>
                  </a:lnTo>
                  <a:close/>
                </a:path>
              </a:pathLst>
            </a:custGeom>
            <a:blipFill>
              <a:blip r:embed="rId3"/>
              <a:stretch>
                <a:fillRect t="-29328" b="-29328"/>
              </a:stretch>
            </a:blipFill>
          </p:spPr>
          <p:txBody>
            <a:bodyPr/>
            <a:lstStyle/>
            <a:p>
              <a:endParaRPr lang="en-NZ"/>
            </a:p>
          </p:txBody>
        </p:sp>
      </p:grpSp>
      <p:grpSp>
        <p:nvGrpSpPr>
          <p:cNvPr id="10" name="Group 4">
            <a:extLst>
              <a:ext uri="{FF2B5EF4-FFF2-40B4-BE49-F238E27FC236}">
                <a16:creationId xmlns:a16="http://schemas.microsoft.com/office/drawing/2014/main" id="{DDC9EDE7-892A-E665-7D67-36CEAC7046AF}"/>
              </a:ext>
            </a:extLst>
          </p:cNvPr>
          <p:cNvGrpSpPr/>
          <p:nvPr/>
        </p:nvGrpSpPr>
        <p:grpSpPr>
          <a:xfrm>
            <a:off x="4481306" y="2086019"/>
            <a:ext cx="6839837" cy="5887938"/>
            <a:chOff x="0" y="0"/>
            <a:chExt cx="707859" cy="607300"/>
          </a:xfrm>
        </p:grpSpPr>
        <p:sp>
          <p:nvSpPr>
            <p:cNvPr id="11" name="Freeform 5">
              <a:extLst>
                <a:ext uri="{FF2B5EF4-FFF2-40B4-BE49-F238E27FC236}">
                  <a16:creationId xmlns:a16="http://schemas.microsoft.com/office/drawing/2014/main" id="{86BD5377-AE5E-F858-AD88-057C537FF9B7}"/>
                </a:ext>
              </a:extLst>
            </p:cNvPr>
            <p:cNvSpPr/>
            <p:nvPr/>
          </p:nvSpPr>
          <p:spPr>
            <a:xfrm>
              <a:off x="0" y="0"/>
              <a:ext cx="707859" cy="607300"/>
            </a:xfrm>
            <a:custGeom>
              <a:avLst/>
              <a:gdLst/>
              <a:ahLst/>
              <a:cxnLst/>
              <a:rect l="l" t="t" r="r" b="b"/>
              <a:pathLst>
                <a:path w="707859" h="607300">
                  <a:moveTo>
                    <a:pt x="0" y="0"/>
                  </a:moveTo>
                  <a:lnTo>
                    <a:pt x="707859" y="0"/>
                  </a:lnTo>
                  <a:lnTo>
                    <a:pt x="707859" y="607300"/>
                  </a:lnTo>
                  <a:lnTo>
                    <a:pt x="0" y="607300"/>
                  </a:lnTo>
                  <a:close/>
                </a:path>
              </a:pathLst>
            </a:custGeom>
            <a:blipFill>
              <a:blip r:embed="rId4"/>
              <a:stretch>
                <a:fillRect l="-26353" r="-26353"/>
              </a:stretch>
            </a:blipFill>
          </p:spPr>
          <p:txBody>
            <a:bodyPr/>
            <a:lstStyle/>
            <a:p>
              <a:endParaRPr lang="en-NZ"/>
            </a:p>
          </p:txBody>
        </p:sp>
      </p:grpSp>
      <p:sp>
        <p:nvSpPr>
          <p:cNvPr id="7" name="Rectangle 6">
            <a:extLst>
              <a:ext uri="{FF2B5EF4-FFF2-40B4-BE49-F238E27FC236}">
                <a16:creationId xmlns:a16="http://schemas.microsoft.com/office/drawing/2014/main" id="{86C26F07-3F9E-1D97-7B9D-680B05806781}"/>
              </a:ext>
            </a:extLst>
          </p:cNvPr>
          <p:cNvSpPr/>
          <p:nvPr/>
        </p:nvSpPr>
        <p:spPr>
          <a:xfrm>
            <a:off x="9525000" y="5916558"/>
            <a:ext cx="8763000" cy="4038599"/>
          </a:xfrm>
          <a:prstGeom prst="rect">
            <a:avLst/>
          </a:prstGeom>
          <a:solidFill>
            <a:srgbClr val="3423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Freeform 16">
            <a:extLst>
              <a:ext uri="{FF2B5EF4-FFF2-40B4-BE49-F238E27FC236}">
                <a16:creationId xmlns:a16="http://schemas.microsoft.com/office/drawing/2014/main" id="{F6CEE172-886E-5058-769D-8F33104D9B49}"/>
              </a:ext>
            </a:extLst>
          </p:cNvPr>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5"/>
            <a:stretch>
              <a:fillRect/>
            </a:stretch>
          </a:blipFill>
        </p:spPr>
        <p:txBody>
          <a:bodyPr/>
          <a:lstStyle/>
          <a:p>
            <a:endParaRPr lang="en-NZ"/>
          </a:p>
        </p:txBody>
      </p:sp>
      <p:sp>
        <p:nvSpPr>
          <p:cNvPr id="17" name="TextBox 17">
            <a:extLst>
              <a:ext uri="{FF2B5EF4-FFF2-40B4-BE49-F238E27FC236}">
                <a16:creationId xmlns:a16="http://schemas.microsoft.com/office/drawing/2014/main" id="{9386EEA9-79A8-3FC0-4495-2B85E77DAEEE}"/>
              </a:ext>
            </a:extLst>
          </p:cNvPr>
          <p:cNvSpPr txBox="1"/>
          <p:nvPr/>
        </p:nvSpPr>
        <p:spPr>
          <a:xfrm>
            <a:off x="2617274" y="604809"/>
            <a:ext cx="15137325"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EVENTS</a:t>
            </a:r>
          </a:p>
        </p:txBody>
      </p:sp>
      <p:sp>
        <p:nvSpPr>
          <p:cNvPr id="25" name="TextBox 4">
            <a:extLst>
              <a:ext uri="{FF2B5EF4-FFF2-40B4-BE49-F238E27FC236}">
                <a16:creationId xmlns:a16="http://schemas.microsoft.com/office/drawing/2014/main" id="{D55DE029-D6E0-59E3-7031-EA4209B0DE3B}"/>
              </a:ext>
            </a:extLst>
          </p:cNvPr>
          <p:cNvSpPr txBox="1"/>
          <p:nvPr/>
        </p:nvSpPr>
        <p:spPr>
          <a:xfrm rot="16200000">
            <a:off x="16439675" y="-404937"/>
            <a:ext cx="2110984" cy="4807391"/>
          </a:xfrm>
          <a:prstGeom prst="rect">
            <a:avLst/>
          </a:prstGeom>
        </p:spPr>
        <p:txBody>
          <a:bodyPr lIns="50800" tIns="50800" rIns="50800" bIns="50800" rtlCol="0" anchor="ctr"/>
          <a:lstStyle/>
          <a:p>
            <a:pPr algn="ctr">
              <a:lnSpc>
                <a:spcPts val="2999"/>
              </a:lnSpc>
            </a:pPr>
            <a:endParaRPr/>
          </a:p>
        </p:txBody>
      </p:sp>
      <p:sp>
        <p:nvSpPr>
          <p:cNvPr id="9" name="TextBox 8">
            <a:extLst>
              <a:ext uri="{FF2B5EF4-FFF2-40B4-BE49-F238E27FC236}">
                <a16:creationId xmlns:a16="http://schemas.microsoft.com/office/drawing/2014/main" id="{38C7C719-D487-766E-F801-48246AC3E76F}"/>
              </a:ext>
            </a:extLst>
          </p:cNvPr>
          <p:cNvSpPr txBox="1"/>
          <p:nvPr/>
        </p:nvSpPr>
        <p:spPr>
          <a:xfrm>
            <a:off x="10376437" y="6178452"/>
            <a:ext cx="8229600" cy="553998"/>
          </a:xfrm>
          <a:prstGeom prst="rect">
            <a:avLst/>
          </a:prstGeom>
          <a:noFill/>
        </p:spPr>
        <p:txBody>
          <a:bodyPr wrap="square">
            <a:spAutoFit/>
          </a:bodyPr>
          <a:lstStyle/>
          <a:p>
            <a:r>
              <a:rPr lang="en-US" sz="3000" dirty="0">
                <a:solidFill>
                  <a:srgbClr val="FFF8EF"/>
                </a:solidFill>
                <a:latin typeface="Black Mango Light"/>
                <a:ea typeface="Black Mango Light"/>
                <a:cs typeface="Black Mango Light"/>
                <a:sym typeface="Black Mango Light"/>
              </a:rPr>
              <a:t>Celebrate…</a:t>
            </a:r>
            <a:endParaRPr lang="en-NZ" sz="3000" dirty="0">
              <a:solidFill>
                <a:srgbClr val="FFF8EF"/>
              </a:solidFill>
            </a:endParaRPr>
          </a:p>
        </p:txBody>
      </p:sp>
      <p:cxnSp>
        <p:nvCxnSpPr>
          <p:cNvPr id="12" name="Straight Connector 11">
            <a:extLst>
              <a:ext uri="{FF2B5EF4-FFF2-40B4-BE49-F238E27FC236}">
                <a16:creationId xmlns:a16="http://schemas.microsoft.com/office/drawing/2014/main" id="{5030CC49-FFD1-2BFE-FE0D-B93C4C069ED6}"/>
              </a:ext>
            </a:extLst>
          </p:cNvPr>
          <p:cNvCxnSpPr>
            <a:cxnSpLocks/>
          </p:cNvCxnSpPr>
          <p:nvPr/>
        </p:nvCxnSpPr>
        <p:spPr>
          <a:xfrm>
            <a:off x="10452637" y="6819900"/>
            <a:ext cx="8153400" cy="0"/>
          </a:xfrm>
          <a:prstGeom prst="line">
            <a:avLst/>
          </a:prstGeom>
          <a:ln w="31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18" name="TextBox 9">
            <a:extLst>
              <a:ext uri="{FF2B5EF4-FFF2-40B4-BE49-F238E27FC236}">
                <a16:creationId xmlns:a16="http://schemas.microsoft.com/office/drawing/2014/main" id="{20C39110-C298-06DB-B181-9CA68C9EA3F1}"/>
              </a:ext>
            </a:extLst>
          </p:cNvPr>
          <p:cNvSpPr txBox="1"/>
          <p:nvPr/>
        </p:nvSpPr>
        <p:spPr>
          <a:xfrm>
            <a:off x="10452638" y="6972300"/>
            <a:ext cx="7530562" cy="2843151"/>
          </a:xfrm>
          <a:prstGeom prst="rect">
            <a:avLst/>
          </a:prstGeom>
        </p:spPr>
        <p:txBody>
          <a:bodyPr wrap="square" lIns="0" tIns="0" rIns="0" bIns="0" rtlCol="0" anchor="t">
            <a:spAutoFit/>
          </a:bodyPr>
          <a:lstStyle/>
          <a:p>
            <a:pPr algn="just">
              <a:lnSpc>
                <a:spcPts val="2800"/>
              </a:lnSpc>
            </a:pPr>
            <a:r>
              <a:rPr lang="en-US" sz="2000" dirty="0">
                <a:solidFill>
                  <a:srgbClr val="FFF8EF"/>
                </a:solidFill>
                <a:latin typeface="Inter"/>
                <a:ea typeface="Inter"/>
                <a:sym typeface="Black Mango Medium"/>
              </a:rPr>
              <a:t>… </a:t>
            </a:r>
            <a:r>
              <a:rPr lang="en-US" sz="2000" dirty="0">
                <a:solidFill>
                  <a:srgbClr val="FFF8EF"/>
                </a:solidFill>
                <a:latin typeface="Inter"/>
                <a:ea typeface="Inter"/>
                <a:cs typeface="Inter"/>
                <a:sym typeface="Inter"/>
              </a:rPr>
              <a:t>your most memorable moments at Millennium Hotel and Resort Manuels Taupō, the ultimate waterfront venue. Whether you are planning a romantic lakeside wedding, a milestone birthday party, or an intimate family celebration, our versatile spaces offer the perfect backdrop with panoramic water and mountain views. Supported by a dedicated events team, tailor-made dining menus, we ensure your special occasion is completely seamless, elegant, and unforgettable.</a:t>
            </a:r>
            <a:endParaRPr lang="en-US" sz="2000" dirty="0">
              <a:solidFill>
                <a:srgbClr val="FFF8EF"/>
              </a:solidFill>
              <a:latin typeface="Inter"/>
              <a:ea typeface="Inter"/>
              <a:sym typeface="Black Mango Medium"/>
            </a:endParaRPr>
          </a:p>
        </p:txBody>
      </p:sp>
    </p:spTree>
    <p:extLst>
      <p:ext uri="{BB962C8B-B14F-4D97-AF65-F5344CB8AC3E}">
        <p14:creationId xmlns:p14="http://schemas.microsoft.com/office/powerpoint/2010/main" val="760196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6ABA5"/>
        </a:solidFill>
        <a:effectLst/>
      </p:bgPr>
    </p:bg>
    <p:spTree>
      <p:nvGrpSpPr>
        <p:cNvPr id="1" name=""/>
        <p:cNvGrpSpPr/>
        <p:nvPr/>
      </p:nvGrpSpPr>
      <p:grpSpPr>
        <a:xfrm>
          <a:off x="0" y="0"/>
          <a:ext cx="0" cy="0"/>
          <a:chOff x="0" y="0"/>
          <a:chExt cx="0" cy="0"/>
        </a:xfrm>
      </p:grpSpPr>
      <p:sp>
        <p:nvSpPr>
          <p:cNvPr id="2" name="Freeform 2"/>
          <p:cNvSpPr/>
          <p:nvPr/>
        </p:nvSpPr>
        <p:spPr>
          <a:xfrm>
            <a:off x="8302963" y="307708"/>
            <a:ext cx="1674820" cy="1674820"/>
          </a:xfrm>
          <a:custGeom>
            <a:avLst/>
            <a:gdLst/>
            <a:ahLst/>
            <a:cxnLst/>
            <a:rect l="l" t="t" r="r" b="b"/>
            <a:pathLst>
              <a:path w="1674820" h="1674820">
                <a:moveTo>
                  <a:pt x="0" y="0"/>
                </a:moveTo>
                <a:lnTo>
                  <a:pt x="1674821" y="0"/>
                </a:lnTo>
                <a:lnTo>
                  <a:pt x="1674821" y="1674821"/>
                </a:lnTo>
                <a:lnTo>
                  <a:pt x="0" y="1674821"/>
                </a:lnTo>
                <a:lnTo>
                  <a:pt x="0" y="0"/>
                </a:lnTo>
                <a:close/>
              </a:path>
            </a:pathLst>
          </a:custGeom>
          <a:blipFill>
            <a:blip r:embed="rId2"/>
            <a:stretch>
              <a:fillRect/>
            </a:stretch>
          </a:blipFill>
        </p:spPr>
        <p:txBody>
          <a:bodyPr/>
          <a:lstStyle/>
          <a:p>
            <a:endParaRPr lang="en-NZ"/>
          </a:p>
        </p:txBody>
      </p:sp>
      <p:sp>
        <p:nvSpPr>
          <p:cNvPr id="3" name="Freeform 3"/>
          <p:cNvSpPr/>
          <p:nvPr/>
        </p:nvSpPr>
        <p:spPr>
          <a:xfrm>
            <a:off x="1673951" y="2099015"/>
            <a:ext cx="14932844" cy="6890399"/>
          </a:xfrm>
          <a:custGeom>
            <a:avLst/>
            <a:gdLst/>
            <a:ahLst/>
            <a:cxnLst/>
            <a:rect l="l" t="t" r="r" b="b"/>
            <a:pathLst>
              <a:path w="14932844" h="6890399">
                <a:moveTo>
                  <a:pt x="0" y="0"/>
                </a:moveTo>
                <a:lnTo>
                  <a:pt x="14932845" y="0"/>
                </a:lnTo>
                <a:lnTo>
                  <a:pt x="14932845" y="6890399"/>
                </a:lnTo>
                <a:lnTo>
                  <a:pt x="0" y="6890399"/>
                </a:lnTo>
                <a:lnTo>
                  <a:pt x="0" y="0"/>
                </a:lnTo>
                <a:close/>
              </a:path>
            </a:pathLst>
          </a:custGeom>
          <a:blipFill>
            <a:blip r:embed="rId3">
              <a:alphaModFix amt="64000"/>
            </a:blip>
            <a:stretch>
              <a:fillRect/>
            </a:stretch>
          </a:blipFill>
        </p:spPr>
        <p:txBody>
          <a:bodyPr/>
          <a:lstStyle/>
          <a:p>
            <a:endParaRPr lang="en-NZ"/>
          </a:p>
        </p:txBody>
      </p:sp>
      <p:sp>
        <p:nvSpPr>
          <p:cNvPr id="4" name="TextBox 4"/>
          <p:cNvSpPr txBox="1"/>
          <p:nvPr/>
        </p:nvSpPr>
        <p:spPr>
          <a:xfrm>
            <a:off x="3775415" y="3625758"/>
            <a:ext cx="10737170" cy="2295525"/>
          </a:xfrm>
          <a:prstGeom prst="rect">
            <a:avLst/>
          </a:prstGeom>
        </p:spPr>
        <p:txBody>
          <a:bodyPr lIns="0" tIns="0" rIns="0" bIns="0" rtlCol="0" anchor="t">
            <a:spAutoFit/>
          </a:bodyPr>
          <a:lstStyle/>
          <a:p>
            <a:pPr algn="ctr">
              <a:lnSpc>
                <a:spcPts val="9000"/>
              </a:lnSpc>
            </a:pPr>
            <a:r>
              <a:rPr lang="en-US" sz="7500">
                <a:solidFill>
                  <a:srgbClr val="FFFFFF"/>
                </a:solidFill>
                <a:latin typeface="Black Mango Light"/>
                <a:ea typeface="Black Mango Light"/>
                <a:cs typeface="Black Mango Light"/>
                <a:sym typeface="Black Mango Light"/>
              </a:rPr>
              <a:t>RESERVE YOUR EXCLUSIVE ESCAPE</a:t>
            </a:r>
          </a:p>
        </p:txBody>
      </p:sp>
      <p:sp>
        <p:nvSpPr>
          <p:cNvPr id="5" name="TextBox 5"/>
          <p:cNvSpPr txBox="1"/>
          <p:nvPr/>
        </p:nvSpPr>
        <p:spPr>
          <a:xfrm>
            <a:off x="6858581" y="9077325"/>
            <a:ext cx="5004523" cy="333375"/>
          </a:xfrm>
          <a:prstGeom prst="rect">
            <a:avLst/>
          </a:prstGeom>
        </p:spPr>
        <p:txBody>
          <a:bodyPr lIns="0" tIns="0" rIns="0" bIns="0" rtlCol="0" anchor="t">
            <a:spAutoFit/>
          </a:bodyPr>
          <a:lstStyle/>
          <a:p>
            <a:pPr algn="ctr">
              <a:lnSpc>
                <a:spcPts val="2400"/>
              </a:lnSpc>
            </a:pPr>
            <a:r>
              <a:rPr lang="en-US" sz="2000" b="1">
                <a:solidFill>
                  <a:srgbClr val="FFFFFF"/>
                </a:solidFill>
                <a:latin typeface="Poppins Medium"/>
                <a:ea typeface="Poppins Medium"/>
                <a:cs typeface="Poppins Medium"/>
                <a:sym typeface="Poppins Medium"/>
              </a:rPr>
              <a:t>WWW.MILLENNIUMHOTELS.COM</a:t>
            </a:r>
          </a:p>
        </p:txBody>
      </p:sp>
      <p:sp>
        <p:nvSpPr>
          <p:cNvPr id="6" name="TextBox 6"/>
          <p:cNvSpPr txBox="1"/>
          <p:nvPr/>
        </p:nvSpPr>
        <p:spPr>
          <a:xfrm>
            <a:off x="6230605" y="9077325"/>
            <a:ext cx="1071040" cy="333375"/>
          </a:xfrm>
          <a:prstGeom prst="rect">
            <a:avLst/>
          </a:prstGeom>
        </p:spPr>
        <p:txBody>
          <a:bodyPr lIns="0" tIns="0" rIns="0" bIns="0" rtlCol="0" anchor="t">
            <a:spAutoFit/>
          </a:bodyPr>
          <a:lstStyle/>
          <a:p>
            <a:pPr algn="l">
              <a:lnSpc>
                <a:spcPts val="2400"/>
              </a:lnSpc>
            </a:pPr>
            <a:r>
              <a:rPr lang="en-US" sz="2000" b="1">
                <a:solidFill>
                  <a:srgbClr val="FFBD59"/>
                </a:solidFill>
                <a:latin typeface="Poppins Medium"/>
                <a:ea typeface="Poppins Medium"/>
                <a:cs typeface="Poppins Medium"/>
                <a:sym typeface="Poppins Medium"/>
              </a:rPr>
              <a:t>WEBSITE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4662" y="2466519"/>
            <a:ext cx="11298677" cy="5353962"/>
            <a:chOff x="0" y="0"/>
            <a:chExt cx="2975783" cy="1410097"/>
          </a:xfrm>
        </p:grpSpPr>
        <p:sp>
          <p:nvSpPr>
            <p:cNvPr id="3" name="Freeform 3"/>
            <p:cNvSpPr/>
            <p:nvPr/>
          </p:nvSpPr>
          <p:spPr>
            <a:xfrm>
              <a:off x="0" y="0"/>
              <a:ext cx="2975783" cy="1410097"/>
            </a:xfrm>
            <a:custGeom>
              <a:avLst/>
              <a:gdLst/>
              <a:ahLst/>
              <a:cxnLst/>
              <a:rect l="l" t="t" r="r" b="b"/>
              <a:pathLst>
                <a:path w="2975783" h="1410097">
                  <a:moveTo>
                    <a:pt x="0" y="0"/>
                  </a:moveTo>
                  <a:lnTo>
                    <a:pt x="2975783" y="0"/>
                  </a:lnTo>
                  <a:lnTo>
                    <a:pt x="2975783" y="1410097"/>
                  </a:lnTo>
                  <a:lnTo>
                    <a:pt x="0" y="1410097"/>
                  </a:lnTo>
                  <a:close/>
                </a:path>
              </a:pathLst>
            </a:custGeom>
            <a:solidFill>
              <a:srgbClr val="FFF8EF"/>
            </a:solidFill>
          </p:spPr>
          <p:txBody>
            <a:bodyPr/>
            <a:lstStyle/>
            <a:p>
              <a:endParaRPr lang="en-NZ"/>
            </a:p>
          </p:txBody>
        </p:sp>
        <p:sp>
          <p:nvSpPr>
            <p:cNvPr id="4" name="TextBox 4"/>
            <p:cNvSpPr txBox="1"/>
            <p:nvPr/>
          </p:nvSpPr>
          <p:spPr>
            <a:xfrm>
              <a:off x="0" y="-38100"/>
              <a:ext cx="2975783" cy="1448197"/>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3000"/>
            </a:blip>
            <a:stretch>
              <a:fillRect t="-9111" b="-9111"/>
            </a:stretch>
          </a:blipFill>
        </p:spPr>
        <p:txBody>
          <a:bodyPr/>
          <a:lstStyle/>
          <a:p>
            <a:endParaRPr lang="en-NZ"/>
          </a:p>
        </p:txBody>
      </p:sp>
      <p:sp>
        <p:nvSpPr>
          <p:cNvPr id="7" name="TextBox 7"/>
          <p:cNvSpPr txBox="1"/>
          <p:nvPr/>
        </p:nvSpPr>
        <p:spPr>
          <a:xfrm>
            <a:off x="4396424" y="6617958"/>
            <a:ext cx="9495152" cy="2546338"/>
          </a:xfrm>
          <a:prstGeom prst="rect">
            <a:avLst/>
          </a:prstGeom>
        </p:spPr>
        <p:txBody>
          <a:bodyPr lIns="0" tIns="0" rIns="0" bIns="0" rtlCol="0" anchor="t">
            <a:spAutoFit/>
          </a:bodyPr>
          <a:lstStyle/>
          <a:p>
            <a:pPr algn="ctr">
              <a:lnSpc>
                <a:spcPts val="3994"/>
              </a:lnSpc>
            </a:pPr>
            <a:r>
              <a:rPr lang="en-US" sz="2853" b="1" dirty="0">
                <a:solidFill>
                  <a:schemeClr val="bg1"/>
                </a:solidFill>
                <a:effectLst>
                  <a:outerShdw blurRad="38100" dist="38100" dir="2700000" algn="tl">
                    <a:srgbClr val="000000">
                      <a:alpha val="43137"/>
                    </a:srgbClr>
                  </a:outerShdw>
                </a:effectLst>
                <a:latin typeface="Black Mango Bold"/>
                <a:ea typeface="Black Mango Bold"/>
                <a:cs typeface="Black Mango Bold"/>
                <a:sym typeface="Black Mango Bold"/>
              </a:rPr>
              <a:t>The Millennium Hotel and Resort Manuels Taupō enjoys a premium, absolute beachfront position directly on the edge of Lake Taupō, offering some of the most breathtaking water views in New Zealand.</a:t>
            </a:r>
          </a:p>
        </p:txBody>
      </p:sp>
      <p:sp>
        <p:nvSpPr>
          <p:cNvPr id="5" name="Freeform 5"/>
          <p:cNvSpPr/>
          <p:nvPr/>
        </p:nvSpPr>
        <p:spPr>
          <a:xfrm>
            <a:off x="8306590" y="719369"/>
            <a:ext cx="1674820" cy="1674820"/>
          </a:xfrm>
          <a:custGeom>
            <a:avLst/>
            <a:gdLst/>
            <a:ahLst/>
            <a:cxnLst/>
            <a:rect l="l" t="t" r="r" b="b"/>
            <a:pathLst>
              <a:path w="1674820" h="1674820">
                <a:moveTo>
                  <a:pt x="0" y="0"/>
                </a:moveTo>
                <a:lnTo>
                  <a:pt x="1674820" y="0"/>
                </a:lnTo>
                <a:lnTo>
                  <a:pt x="1674820" y="1674821"/>
                </a:lnTo>
                <a:lnTo>
                  <a:pt x="0" y="1674821"/>
                </a:lnTo>
                <a:lnTo>
                  <a:pt x="0" y="0"/>
                </a:lnTo>
                <a:close/>
              </a:path>
            </a:pathLst>
          </a:custGeom>
          <a:blipFill>
            <a:blip r:embed="rId3"/>
            <a:stretch>
              <a:fillRect/>
            </a:stretch>
          </a:blipFill>
        </p:spPr>
        <p:txBody>
          <a:bodyPr/>
          <a:lstStyle/>
          <a:p>
            <a:endParaRPr lang="en-NZ"/>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grpSp>
        <p:nvGrpSpPr>
          <p:cNvPr id="27" name="Group 2">
            <a:extLst>
              <a:ext uri="{FF2B5EF4-FFF2-40B4-BE49-F238E27FC236}">
                <a16:creationId xmlns:a16="http://schemas.microsoft.com/office/drawing/2014/main" id="{6FC01699-8275-E5DF-F1A3-8A77B41BC307}"/>
              </a:ext>
            </a:extLst>
          </p:cNvPr>
          <p:cNvGrpSpPr/>
          <p:nvPr/>
        </p:nvGrpSpPr>
        <p:grpSpPr>
          <a:xfrm>
            <a:off x="7619999" y="4214839"/>
            <a:ext cx="10668001" cy="6072161"/>
            <a:chOff x="0" y="-19050"/>
            <a:chExt cx="2873652" cy="1294765"/>
          </a:xfrm>
        </p:grpSpPr>
        <p:sp>
          <p:nvSpPr>
            <p:cNvPr id="28" name="Freeform 3">
              <a:extLst>
                <a:ext uri="{FF2B5EF4-FFF2-40B4-BE49-F238E27FC236}">
                  <a16:creationId xmlns:a16="http://schemas.microsoft.com/office/drawing/2014/main" id="{2C501A7C-30BE-7C6D-7DD7-AC81BA4BD96C}"/>
                </a:ext>
              </a:extLst>
            </p:cNvPr>
            <p:cNvSpPr/>
            <p:nvPr/>
          </p:nvSpPr>
          <p:spPr>
            <a:xfrm>
              <a:off x="410522" y="12186"/>
              <a:ext cx="2463130" cy="1263529"/>
            </a:xfrm>
            <a:custGeom>
              <a:avLst/>
              <a:gdLst/>
              <a:ahLst/>
              <a:cxnLst/>
              <a:rect l="l" t="t" r="r" b="b"/>
              <a:pathLst>
                <a:path w="2463130" h="1263529">
                  <a:moveTo>
                    <a:pt x="0" y="0"/>
                  </a:moveTo>
                  <a:lnTo>
                    <a:pt x="2463130" y="0"/>
                  </a:lnTo>
                  <a:lnTo>
                    <a:pt x="2463130" y="1263529"/>
                  </a:lnTo>
                  <a:lnTo>
                    <a:pt x="0" y="1263529"/>
                  </a:lnTo>
                  <a:close/>
                </a:path>
              </a:pathLst>
            </a:custGeom>
            <a:solidFill>
              <a:srgbClr val="34231A"/>
            </a:solidFill>
          </p:spPr>
          <p:txBody>
            <a:bodyPr/>
            <a:lstStyle/>
            <a:p>
              <a:endParaRPr lang="en-NZ"/>
            </a:p>
          </p:txBody>
        </p:sp>
        <p:sp>
          <p:nvSpPr>
            <p:cNvPr id="29" name="TextBox 4">
              <a:extLst>
                <a:ext uri="{FF2B5EF4-FFF2-40B4-BE49-F238E27FC236}">
                  <a16:creationId xmlns:a16="http://schemas.microsoft.com/office/drawing/2014/main" id="{FF895D57-6CE9-AE42-51CA-814DFF8DC5C3}"/>
                </a:ext>
              </a:extLst>
            </p:cNvPr>
            <p:cNvSpPr txBox="1"/>
            <p:nvPr/>
          </p:nvSpPr>
          <p:spPr>
            <a:xfrm>
              <a:off x="0" y="-19050"/>
              <a:ext cx="2463130" cy="1282579"/>
            </a:xfrm>
            <a:prstGeom prst="rect">
              <a:avLst/>
            </a:prstGeom>
          </p:spPr>
          <p:txBody>
            <a:bodyPr lIns="50800" tIns="50800" rIns="50800" bIns="50800" rtlCol="0" anchor="ctr"/>
            <a:lstStyle/>
            <a:p>
              <a:pPr algn="ctr">
                <a:lnSpc>
                  <a:spcPts val="2999"/>
                </a:lnSpc>
              </a:pPr>
              <a:endParaRPr/>
            </a:p>
          </p:txBody>
        </p:sp>
      </p:grpSp>
      <p:sp>
        <p:nvSpPr>
          <p:cNvPr id="16" name="Freeform 16"/>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2"/>
            <a:stretch>
              <a:fillRect/>
            </a:stretch>
          </a:blipFill>
        </p:spPr>
        <p:txBody>
          <a:bodyPr/>
          <a:lstStyle/>
          <a:p>
            <a:endParaRPr lang="en-NZ"/>
          </a:p>
        </p:txBody>
      </p:sp>
      <p:sp>
        <p:nvSpPr>
          <p:cNvPr id="17" name="TextBox 17"/>
          <p:cNvSpPr txBox="1"/>
          <p:nvPr/>
        </p:nvSpPr>
        <p:spPr>
          <a:xfrm>
            <a:off x="2617275" y="604809"/>
            <a:ext cx="10134600"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WHERE TO FIND US ?</a:t>
            </a:r>
          </a:p>
        </p:txBody>
      </p:sp>
      <p:cxnSp>
        <p:nvCxnSpPr>
          <p:cNvPr id="22" name="Straight Connector 21">
            <a:extLst>
              <a:ext uri="{FF2B5EF4-FFF2-40B4-BE49-F238E27FC236}">
                <a16:creationId xmlns:a16="http://schemas.microsoft.com/office/drawing/2014/main" id="{397D41F6-2BD2-18F3-AB3A-0879D959F66B}"/>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25" name="TextBox 4">
            <a:extLst>
              <a:ext uri="{FF2B5EF4-FFF2-40B4-BE49-F238E27FC236}">
                <a16:creationId xmlns:a16="http://schemas.microsoft.com/office/drawing/2014/main" id="{DF061D8D-0194-EF3F-3778-E903C5229F80}"/>
              </a:ext>
            </a:extLst>
          </p:cNvPr>
          <p:cNvSpPr txBox="1"/>
          <p:nvPr/>
        </p:nvSpPr>
        <p:spPr>
          <a:xfrm rot="16200000">
            <a:off x="16439675" y="-404937"/>
            <a:ext cx="2110984" cy="4807391"/>
          </a:xfrm>
          <a:prstGeom prst="rect">
            <a:avLst/>
          </a:prstGeom>
        </p:spPr>
        <p:txBody>
          <a:bodyPr lIns="50800" tIns="50800" rIns="50800" bIns="50800" rtlCol="0" anchor="ctr"/>
          <a:lstStyle/>
          <a:p>
            <a:pPr algn="ctr">
              <a:lnSpc>
                <a:spcPts val="2999"/>
              </a:lnSpc>
            </a:pPr>
            <a:endParaRPr/>
          </a:p>
        </p:txBody>
      </p:sp>
      <p:sp>
        <p:nvSpPr>
          <p:cNvPr id="31" name="TextBox 30">
            <a:extLst>
              <a:ext uri="{FF2B5EF4-FFF2-40B4-BE49-F238E27FC236}">
                <a16:creationId xmlns:a16="http://schemas.microsoft.com/office/drawing/2014/main" id="{F5C48C55-F8CC-5E91-2979-D3353F3AD14C}"/>
              </a:ext>
            </a:extLst>
          </p:cNvPr>
          <p:cNvSpPr txBox="1"/>
          <p:nvPr/>
        </p:nvSpPr>
        <p:spPr>
          <a:xfrm>
            <a:off x="10668000" y="5755297"/>
            <a:ext cx="8458200" cy="3554819"/>
          </a:xfrm>
          <a:prstGeom prst="rect">
            <a:avLst/>
          </a:prstGeom>
          <a:noFill/>
        </p:spPr>
        <p:txBody>
          <a:bodyPr wrap="square">
            <a:spAutoFit/>
          </a:bodyPr>
          <a:lstStyle/>
          <a:p>
            <a:pPr indent="0" algn="l" fontAlgn="base">
              <a:buNone/>
            </a:pPr>
            <a:r>
              <a:rPr lang="en-NZ" sz="2500" b="0" i="0" u="none" strike="noStrike" spc="49" dirty="0">
                <a:solidFill>
                  <a:schemeClr val="bg1"/>
                </a:solidFill>
                <a:effectLst/>
                <a:latin typeface="+mn-lt"/>
              </a:rPr>
              <a:t>243 Lake </a:t>
            </a:r>
            <a:r>
              <a:rPr lang="en-NZ" sz="2500" spc="49" dirty="0">
                <a:solidFill>
                  <a:schemeClr val="bg1"/>
                </a:solidFill>
              </a:rPr>
              <a:t>T</a:t>
            </a:r>
            <a:r>
              <a:rPr lang="en-NZ" sz="2500" b="0" i="0" u="none" strike="noStrike" spc="49" dirty="0">
                <a:solidFill>
                  <a:schemeClr val="bg1"/>
                </a:solidFill>
                <a:effectLst/>
                <a:latin typeface="+mn-lt"/>
              </a:rPr>
              <a:t>errace, </a:t>
            </a:r>
          </a:p>
          <a:p>
            <a:pPr indent="0" algn="l" fontAlgn="base">
              <a:buNone/>
            </a:pPr>
            <a:r>
              <a:rPr lang="en-NZ" sz="2500" b="0" i="0" u="none" strike="noStrike" spc="49" dirty="0" err="1">
                <a:solidFill>
                  <a:schemeClr val="bg1"/>
                </a:solidFill>
                <a:effectLst/>
                <a:latin typeface="+mn-lt"/>
              </a:rPr>
              <a:t>Waipahihi</a:t>
            </a:r>
            <a:r>
              <a:rPr lang="en-NZ" sz="2500" b="0" i="0" u="none" strike="noStrike" spc="49" dirty="0">
                <a:solidFill>
                  <a:schemeClr val="bg1"/>
                </a:solidFill>
                <a:effectLst/>
                <a:latin typeface="+mn-lt"/>
              </a:rPr>
              <a:t>, </a:t>
            </a:r>
          </a:p>
          <a:p>
            <a:pPr indent="0" algn="l" fontAlgn="base">
              <a:buNone/>
            </a:pPr>
            <a:r>
              <a:rPr lang="en-NZ" sz="2500" b="0" i="0" u="none" strike="noStrike" spc="49" dirty="0">
                <a:solidFill>
                  <a:schemeClr val="bg1"/>
                </a:solidFill>
                <a:effectLst/>
                <a:latin typeface="+mn-lt"/>
              </a:rPr>
              <a:t>Taupō 3330</a:t>
            </a:r>
          </a:p>
          <a:p>
            <a:pPr indent="0" algn="l" fontAlgn="base">
              <a:buNone/>
            </a:pPr>
            <a:endParaRPr lang="en-NZ" sz="2500" b="0" i="0" spc="49" dirty="0">
              <a:solidFill>
                <a:schemeClr val="bg1"/>
              </a:solidFill>
              <a:effectLst/>
              <a:latin typeface="+mn-lt"/>
            </a:endParaRPr>
          </a:p>
          <a:p>
            <a:pPr indent="0" algn="l" fontAlgn="base">
              <a:buNone/>
            </a:pPr>
            <a:r>
              <a:rPr lang="en-NZ" sz="2500" b="0" i="0" u="none" strike="noStrike" spc="49" dirty="0">
                <a:solidFill>
                  <a:schemeClr val="bg1"/>
                </a:solidFill>
                <a:effectLst/>
                <a:latin typeface="+mn-lt"/>
              </a:rPr>
              <a:t>+64 7 378 5110</a:t>
            </a:r>
          </a:p>
          <a:p>
            <a:pPr indent="0" algn="l" fontAlgn="base">
              <a:buNone/>
            </a:pPr>
            <a:endParaRPr lang="en-NZ" sz="2500" b="0" i="0" spc="49" dirty="0">
              <a:solidFill>
                <a:schemeClr val="bg1"/>
              </a:solidFill>
              <a:effectLst/>
              <a:latin typeface="+mn-lt"/>
            </a:endParaRPr>
          </a:p>
          <a:p>
            <a:pPr indent="0" algn="l" fontAlgn="base">
              <a:buNone/>
            </a:pPr>
            <a:r>
              <a:rPr lang="en-NZ" sz="2500" b="0" i="0" u="none" strike="noStrike" spc="49" dirty="0">
                <a:solidFill>
                  <a:schemeClr val="bg1"/>
                </a:solidFill>
                <a:effectLst/>
                <a:latin typeface="+mn-lt"/>
                <a:hlinkClick r:id="rId3">
                  <a:extLst>
                    <a:ext uri="{A12FA001-AC4F-418D-AE19-62706E023703}">
                      <ahyp:hlinkClr xmlns:ahyp="http://schemas.microsoft.com/office/drawing/2018/hyperlinkcolor" val="tx"/>
                    </a:ext>
                  </a:extLst>
                </a:hlinkClick>
              </a:rPr>
              <a:t>Reception@manuels.co.nz</a:t>
            </a:r>
            <a:endParaRPr lang="en-NZ" sz="2500" b="0" i="0" u="none" strike="noStrike" spc="49" dirty="0">
              <a:solidFill>
                <a:schemeClr val="bg1"/>
              </a:solidFill>
              <a:effectLst/>
              <a:latin typeface="+mn-lt"/>
            </a:endParaRPr>
          </a:p>
          <a:p>
            <a:pPr indent="0" algn="l" fontAlgn="base">
              <a:buNone/>
            </a:pPr>
            <a:endParaRPr lang="en-NZ" sz="2500" b="0" i="0" spc="49" dirty="0">
              <a:solidFill>
                <a:schemeClr val="bg1"/>
              </a:solidFill>
              <a:effectLst/>
              <a:latin typeface="+mn-lt"/>
            </a:endParaRPr>
          </a:p>
          <a:p>
            <a:pPr indent="0" algn="l" fontAlgn="base">
              <a:buNone/>
            </a:pPr>
            <a:r>
              <a:rPr lang="en-NZ" sz="2500" b="0" i="0" spc="49" dirty="0">
                <a:solidFill>
                  <a:schemeClr val="bg1"/>
                </a:solidFill>
                <a:effectLst/>
                <a:latin typeface="+mn-lt"/>
              </a:rPr>
              <a:t>Check-in: 3.00pm - checkout: 10.00am</a:t>
            </a:r>
            <a:endParaRPr lang="en-NZ" sz="2500" b="0" i="0" spc="49" dirty="0">
              <a:solidFill>
                <a:schemeClr val="bg1"/>
              </a:solidFill>
              <a:effectLst/>
              <a:latin typeface="Nimbus Sans L"/>
            </a:endParaRPr>
          </a:p>
        </p:txBody>
      </p:sp>
      <p:pic>
        <p:nvPicPr>
          <p:cNvPr id="33" name="Picture 32">
            <a:extLst>
              <a:ext uri="{FF2B5EF4-FFF2-40B4-BE49-F238E27FC236}">
                <a16:creationId xmlns:a16="http://schemas.microsoft.com/office/drawing/2014/main" id="{782BE7A2-A1C2-8705-692A-9981A4F357CF}"/>
              </a:ext>
            </a:extLst>
          </p:cNvPr>
          <p:cNvPicPr>
            <a:picLocks noChangeAspect="1"/>
          </p:cNvPicPr>
          <p:nvPr/>
        </p:nvPicPr>
        <p:blipFill>
          <a:blip r:embed="rId4"/>
          <a:srcRect b="16525"/>
          <a:stretch>
            <a:fillRect/>
          </a:stretch>
        </p:blipFill>
        <p:spPr>
          <a:xfrm>
            <a:off x="2661170" y="2019301"/>
            <a:ext cx="6731242" cy="6934200"/>
          </a:xfrm>
          <a:prstGeom prst="rect">
            <a:avLst/>
          </a:prstGeom>
        </p:spPr>
      </p:pic>
      <p:sp>
        <p:nvSpPr>
          <p:cNvPr id="35" name="TextBox 34">
            <a:extLst>
              <a:ext uri="{FF2B5EF4-FFF2-40B4-BE49-F238E27FC236}">
                <a16:creationId xmlns:a16="http://schemas.microsoft.com/office/drawing/2014/main" id="{AEF648A0-A112-B557-A473-16E2D61F3405}"/>
              </a:ext>
            </a:extLst>
          </p:cNvPr>
          <p:cNvSpPr txBox="1"/>
          <p:nvPr/>
        </p:nvSpPr>
        <p:spPr>
          <a:xfrm>
            <a:off x="9677400" y="4619595"/>
            <a:ext cx="8610600" cy="707886"/>
          </a:xfrm>
          <a:prstGeom prst="rect">
            <a:avLst/>
          </a:prstGeom>
          <a:noFill/>
        </p:spPr>
        <p:txBody>
          <a:bodyPr wrap="square">
            <a:spAutoFit/>
          </a:bodyPr>
          <a:lstStyle/>
          <a:p>
            <a:pPr indent="0" algn="l" fontAlgn="base">
              <a:lnSpc>
                <a:spcPct val="100000"/>
              </a:lnSpc>
              <a:buNone/>
            </a:pPr>
            <a:r>
              <a:rPr lang="en-NZ" sz="4000" b="1" i="0" dirty="0">
                <a:solidFill>
                  <a:schemeClr val="bg1"/>
                </a:solidFill>
                <a:effectLst/>
                <a:latin typeface="+mn-lt"/>
              </a:rPr>
              <a:t>Contact Us</a:t>
            </a:r>
          </a:p>
        </p:txBody>
      </p:sp>
      <p:pic>
        <p:nvPicPr>
          <p:cNvPr id="37" name="Graphic 36" descr="Clock with solid fill">
            <a:extLst>
              <a:ext uri="{FF2B5EF4-FFF2-40B4-BE49-F238E27FC236}">
                <a16:creationId xmlns:a16="http://schemas.microsoft.com/office/drawing/2014/main" id="{ED43367D-929B-EB27-BB42-DD40836413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82200" y="8749284"/>
            <a:ext cx="585216" cy="585216"/>
          </a:xfrm>
          <a:prstGeom prst="rect">
            <a:avLst/>
          </a:prstGeom>
        </p:spPr>
      </p:pic>
      <p:pic>
        <p:nvPicPr>
          <p:cNvPr id="39" name="Graphic 38" descr="Marker with solid fill">
            <a:extLst>
              <a:ext uri="{FF2B5EF4-FFF2-40B4-BE49-F238E27FC236}">
                <a16:creationId xmlns:a16="http://schemas.microsoft.com/office/drawing/2014/main" id="{1644EBDC-1354-963D-86C8-018A23316DB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17608" y="5573669"/>
            <a:ext cx="914400" cy="914400"/>
          </a:xfrm>
          <a:prstGeom prst="rect">
            <a:avLst/>
          </a:prstGeom>
        </p:spPr>
      </p:pic>
      <p:pic>
        <p:nvPicPr>
          <p:cNvPr id="41" name="Graphic 40" descr="Receiver with solid fill">
            <a:extLst>
              <a:ext uri="{FF2B5EF4-FFF2-40B4-BE49-F238E27FC236}">
                <a16:creationId xmlns:a16="http://schemas.microsoft.com/office/drawing/2014/main" id="{58D4377E-62A0-B56D-F6AA-7F3D1B9B559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982200" y="7070164"/>
            <a:ext cx="585217" cy="585217"/>
          </a:xfrm>
          <a:prstGeom prst="rect">
            <a:avLst/>
          </a:prstGeom>
        </p:spPr>
      </p:pic>
      <p:pic>
        <p:nvPicPr>
          <p:cNvPr id="43" name="Graphic 42" descr="Email with solid fill">
            <a:extLst>
              <a:ext uri="{FF2B5EF4-FFF2-40B4-BE49-F238E27FC236}">
                <a16:creationId xmlns:a16="http://schemas.microsoft.com/office/drawing/2014/main" id="{5E83BB70-5837-E747-2E2C-E9D61846A1E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982200" y="7911156"/>
            <a:ext cx="585216" cy="58521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a:extLst>
            <a:ext uri="{FF2B5EF4-FFF2-40B4-BE49-F238E27FC236}">
              <a16:creationId xmlns:a16="http://schemas.microsoft.com/office/drawing/2014/main" id="{3A03C451-685C-2B8D-0F75-420B30F1457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F96311D-F5B7-AC84-7DBF-856AB35B1CCF}"/>
              </a:ext>
            </a:extLst>
          </p:cNvPr>
          <p:cNvSpPr/>
          <p:nvPr/>
        </p:nvSpPr>
        <p:spPr>
          <a:xfrm>
            <a:off x="7832560" y="2552700"/>
            <a:ext cx="8763000" cy="4038599"/>
          </a:xfrm>
          <a:prstGeom prst="rect">
            <a:avLst/>
          </a:prstGeom>
          <a:solidFill>
            <a:srgbClr val="3423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16" name="Freeform 16">
            <a:extLst>
              <a:ext uri="{FF2B5EF4-FFF2-40B4-BE49-F238E27FC236}">
                <a16:creationId xmlns:a16="http://schemas.microsoft.com/office/drawing/2014/main" id="{EC23223F-C729-06C0-5789-E399E0DA53CD}"/>
              </a:ext>
            </a:extLst>
          </p:cNvPr>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2"/>
            <a:stretch>
              <a:fillRect/>
            </a:stretch>
          </a:blipFill>
        </p:spPr>
        <p:txBody>
          <a:bodyPr/>
          <a:lstStyle/>
          <a:p>
            <a:endParaRPr lang="en-NZ"/>
          </a:p>
        </p:txBody>
      </p:sp>
      <p:sp>
        <p:nvSpPr>
          <p:cNvPr id="17" name="TextBox 17">
            <a:extLst>
              <a:ext uri="{FF2B5EF4-FFF2-40B4-BE49-F238E27FC236}">
                <a16:creationId xmlns:a16="http://schemas.microsoft.com/office/drawing/2014/main" id="{62885522-F11B-2DF0-1BCF-3E8DFD8D9BD2}"/>
              </a:ext>
            </a:extLst>
          </p:cNvPr>
          <p:cNvSpPr txBox="1"/>
          <p:nvPr/>
        </p:nvSpPr>
        <p:spPr>
          <a:xfrm>
            <a:off x="2617274" y="604809"/>
            <a:ext cx="15137325"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ACCOMMODATION (51 rooms)</a:t>
            </a:r>
          </a:p>
        </p:txBody>
      </p:sp>
      <p:cxnSp>
        <p:nvCxnSpPr>
          <p:cNvPr id="22" name="Straight Connector 21">
            <a:extLst>
              <a:ext uri="{FF2B5EF4-FFF2-40B4-BE49-F238E27FC236}">
                <a16:creationId xmlns:a16="http://schemas.microsoft.com/office/drawing/2014/main" id="{60CC6302-E716-962D-8185-8626FFF3B03B}"/>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25" name="TextBox 4">
            <a:extLst>
              <a:ext uri="{FF2B5EF4-FFF2-40B4-BE49-F238E27FC236}">
                <a16:creationId xmlns:a16="http://schemas.microsoft.com/office/drawing/2014/main" id="{552A6FA1-E5F1-BE42-C7AB-3CE7B5C89A07}"/>
              </a:ext>
            </a:extLst>
          </p:cNvPr>
          <p:cNvSpPr txBox="1"/>
          <p:nvPr/>
        </p:nvSpPr>
        <p:spPr>
          <a:xfrm rot="16200000">
            <a:off x="16439675" y="-404937"/>
            <a:ext cx="2110984" cy="4807391"/>
          </a:xfrm>
          <a:prstGeom prst="rect">
            <a:avLst/>
          </a:prstGeom>
        </p:spPr>
        <p:txBody>
          <a:bodyPr lIns="50800" tIns="50800" rIns="50800" bIns="50800" rtlCol="0" anchor="ctr"/>
          <a:lstStyle/>
          <a:p>
            <a:pPr algn="ctr">
              <a:lnSpc>
                <a:spcPts val="2999"/>
              </a:lnSpc>
            </a:pPr>
            <a:endParaRPr/>
          </a:p>
        </p:txBody>
      </p:sp>
      <p:pic>
        <p:nvPicPr>
          <p:cNvPr id="3" name="Picture 2" descr="standard-poolview1_w1000">
            <a:extLst>
              <a:ext uri="{FF2B5EF4-FFF2-40B4-BE49-F238E27FC236}">
                <a16:creationId xmlns:a16="http://schemas.microsoft.com/office/drawing/2014/main" id="{2D842FC3-2F76-CDB3-D341-6623E9B4BE50}"/>
              </a:ext>
            </a:extLst>
          </p:cNvPr>
          <p:cNvPicPr>
            <a:picLocks noChangeAspect="1"/>
          </p:cNvPicPr>
          <p:nvPr/>
        </p:nvPicPr>
        <p:blipFill>
          <a:blip r:embed="rId3"/>
          <a:srcRect l="13342" r="13227"/>
          <a:stretch>
            <a:fillRect/>
          </a:stretch>
        </p:blipFill>
        <p:spPr>
          <a:xfrm>
            <a:off x="0" y="2400300"/>
            <a:ext cx="8001000" cy="7106912"/>
          </a:xfrm>
          <a:prstGeom prst="rect">
            <a:avLst/>
          </a:prstGeom>
        </p:spPr>
      </p:pic>
      <p:pic>
        <p:nvPicPr>
          <p:cNvPr id="6" name="Picture 5" descr="standard-poolview2_w1000">
            <a:extLst>
              <a:ext uri="{FF2B5EF4-FFF2-40B4-BE49-F238E27FC236}">
                <a16:creationId xmlns:a16="http://schemas.microsoft.com/office/drawing/2014/main" id="{EA15272E-3E87-62DF-285C-79786AD8D4BE}"/>
              </a:ext>
            </a:extLst>
          </p:cNvPr>
          <p:cNvPicPr>
            <a:picLocks noChangeAspect="1"/>
          </p:cNvPicPr>
          <p:nvPr/>
        </p:nvPicPr>
        <p:blipFill>
          <a:blip r:embed="rId4"/>
          <a:stretch>
            <a:fillRect/>
          </a:stretch>
        </p:blipFill>
        <p:spPr>
          <a:xfrm>
            <a:off x="8763000" y="5434263"/>
            <a:ext cx="9525000" cy="4838700"/>
          </a:xfrm>
          <a:prstGeom prst="rect">
            <a:avLst/>
          </a:prstGeom>
        </p:spPr>
      </p:pic>
      <p:sp>
        <p:nvSpPr>
          <p:cNvPr id="9" name="TextBox 8">
            <a:extLst>
              <a:ext uri="{FF2B5EF4-FFF2-40B4-BE49-F238E27FC236}">
                <a16:creationId xmlns:a16="http://schemas.microsoft.com/office/drawing/2014/main" id="{9A3567B4-4FA0-72CE-D423-2AF548BAFDFA}"/>
              </a:ext>
            </a:extLst>
          </p:cNvPr>
          <p:cNvSpPr txBox="1"/>
          <p:nvPr/>
        </p:nvSpPr>
        <p:spPr>
          <a:xfrm>
            <a:off x="8382001" y="2833884"/>
            <a:ext cx="8229600" cy="553998"/>
          </a:xfrm>
          <a:prstGeom prst="rect">
            <a:avLst/>
          </a:prstGeom>
          <a:noFill/>
        </p:spPr>
        <p:txBody>
          <a:bodyPr wrap="square">
            <a:spAutoFit/>
          </a:bodyPr>
          <a:lstStyle/>
          <a:p>
            <a:r>
              <a:rPr lang="en-US" sz="3000" dirty="0">
                <a:solidFill>
                  <a:srgbClr val="FFF8EF"/>
                </a:solidFill>
                <a:latin typeface="Black Mango Light"/>
                <a:ea typeface="Black Mango Light"/>
                <a:cs typeface="Black Mango Light"/>
                <a:sym typeface="Black Mango Light"/>
              </a:rPr>
              <a:t>Standard Poolroom View</a:t>
            </a:r>
            <a:endParaRPr lang="en-NZ" sz="3000" dirty="0">
              <a:solidFill>
                <a:srgbClr val="FFF8EF"/>
              </a:solidFill>
            </a:endParaRPr>
          </a:p>
        </p:txBody>
      </p:sp>
      <p:cxnSp>
        <p:nvCxnSpPr>
          <p:cNvPr id="12" name="Straight Connector 11">
            <a:extLst>
              <a:ext uri="{FF2B5EF4-FFF2-40B4-BE49-F238E27FC236}">
                <a16:creationId xmlns:a16="http://schemas.microsoft.com/office/drawing/2014/main" id="{9F8CEDCB-83CE-A2EF-FEE4-5DBA8C34C612}"/>
              </a:ext>
            </a:extLst>
          </p:cNvPr>
          <p:cNvCxnSpPr>
            <a:cxnSpLocks/>
          </p:cNvCxnSpPr>
          <p:nvPr/>
        </p:nvCxnSpPr>
        <p:spPr>
          <a:xfrm>
            <a:off x="8001000" y="3387882"/>
            <a:ext cx="8153400" cy="0"/>
          </a:xfrm>
          <a:prstGeom prst="line">
            <a:avLst/>
          </a:prstGeom>
          <a:ln w="31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18" name="TextBox 9">
            <a:extLst>
              <a:ext uri="{FF2B5EF4-FFF2-40B4-BE49-F238E27FC236}">
                <a16:creationId xmlns:a16="http://schemas.microsoft.com/office/drawing/2014/main" id="{38EDFFDF-0B77-CA90-D95A-691211C840B7}"/>
              </a:ext>
            </a:extLst>
          </p:cNvPr>
          <p:cNvSpPr txBox="1"/>
          <p:nvPr/>
        </p:nvSpPr>
        <p:spPr>
          <a:xfrm>
            <a:off x="8442160" y="3608192"/>
            <a:ext cx="8153400" cy="1406860"/>
          </a:xfrm>
          <a:prstGeom prst="rect">
            <a:avLst/>
          </a:prstGeom>
        </p:spPr>
        <p:txBody>
          <a:bodyPr wrap="square" lIns="0" tIns="0" rIns="0" bIns="0" rtlCol="0" anchor="t">
            <a:spAutoFit/>
          </a:bodyPr>
          <a:lstStyle/>
          <a:p>
            <a:pPr algn="l">
              <a:lnSpc>
                <a:spcPts val="2800"/>
              </a:lnSpc>
            </a:pPr>
            <a:r>
              <a:rPr lang="en-US" sz="2000" dirty="0">
                <a:solidFill>
                  <a:srgbClr val="FFF8EF"/>
                </a:solidFill>
                <a:latin typeface="Mango"/>
                <a:ea typeface="Inter"/>
                <a:cs typeface="Inter"/>
                <a:sym typeface="Inter"/>
              </a:rPr>
              <a:t>5 rooms </a:t>
            </a:r>
          </a:p>
          <a:p>
            <a:pPr algn="l">
              <a:lnSpc>
                <a:spcPts val="2800"/>
              </a:lnSpc>
            </a:pPr>
            <a:r>
              <a:rPr lang="en-US" sz="2000" dirty="0">
                <a:solidFill>
                  <a:srgbClr val="FFF8EF"/>
                </a:solidFill>
                <a:latin typeface="Mango"/>
                <a:ea typeface="Inter"/>
                <a:cs typeface="Inter"/>
                <a:sym typeface="Inter"/>
              </a:rPr>
              <a:t>Room size: 22 sqm</a:t>
            </a:r>
          </a:p>
          <a:p>
            <a:pPr algn="l">
              <a:lnSpc>
                <a:spcPts val="2800"/>
              </a:lnSpc>
            </a:pPr>
            <a:r>
              <a:rPr lang="en-US" sz="2000" dirty="0">
                <a:solidFill>
                  <a:srgbClr val="FFF8EF"/>
                </a:solidFill>
                <a:latin typeface="Mango"/>
                <a:ea typeface="Inter"/>
                <a:cs typeface="Inter"/>
                <a:sym typeface="Inter"/>
              </a:rPr>
              <a:t>Bedding configuration:  1x California King Bed (Can Split)</a:t>
            </a:r>
          </a:p>
          <a:p>
            <a:pPr algn="l">
              <a:lnSpc>
                <a:spcPts val="2800"/>
              </a:lnSpc>
            </a:pPr>
            <a:r>
              <a:rPr lang="en-US" sz="2000" dirty="0">
                <a:solidFill>
                  <a:srgbClr val="FFF8EF"/>
                </a:solidFill>
                <a:latin typeface="Mango"/>
                <a:ea typeface="Inter"/>
                <a:cs typeface="Inter"/>
                <a:sym typeface="Inter"/>
              </a:rPr>
              <a:t>Max occupancy: 2 pax</a:t>
            </a:r>
          </a:p>
        </p:txBody>
      </p:sp>
    </p:spTree>
    <p:extLst>
      <p:ext uri="{BB962C8B-B14F-4D97-AF65-F5344CB8AC3E}">
        <p14:creationId xmlns:p14="http://schemas.microsoft.com/office/powerpoint/2010/main" val="3548147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a:extLst>
            <a:ext uri="{FF2B5EF4-FFF2-40B4-BE49-F238E27FC236}">
              <a16:creationId xmlns:a16="http://schemas.microsoft.com/office/drawing/2014/main" id="{6905A041-EBA5-DEBF-9BC7-E260DBC2191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7295DE3-8A5F-6332-BA1E-55B2F4C92571}"/>
              </a:ext>
            </a:extLst>
          </p:cNvPr>
          <p:cNvSpPr/>
          <p:nvPr/>
        </p:nvSpPr>
        <p:spPr>
          <a:xfrm>
            <a:off x="6667494" y="2019300"/>
            <a:ext cx="8763000" cy="4038599"/>
          </a:xfrm>
          <a:prstGeom prst="rect">
            <a:avLst/>
          </a:prstGeom>
          <a:solidFill>
            <a:srgbClr val="3423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16" name="Freeform 16">
            <a:extLst>
              <a:ext uri="{FF2B5EF4-FFF2-40B4-BE49-F238E27FC236}">
                <a16:creationId xmlns:a16="http://schemas.microsoft.com/office/drawing/2014/main" id="{7D423C71-6699-08EC-66D5-D447EF48D469}"/>
              </a:ext>
            </a:extLst>
          </p:cNvPr>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2"/>
            <a:stretch>
              <a:fillRect/>
            </a:stretch>
          </a:blipFill>
        </p:spPr>
        <p:txBody>
          <a:bodyPr/>
          <a:lstStyle/>
          <a:p>
            <a:endParaRPr lang="en-NZ"/>
          </a:p>
        </p:txBody>
      </p:sp>
      <p:sp>
        <p:nvSpPr>
          <p:cNvPr id="17" name="TextBox 17">
            <a:extLst>
              <a:ext uri="{FF2B5EF4-FFF2-40B4-BE49-F238E27FC236}">
                <a16:creationId xmlns:a16="http://schemas.microsoft.com/office/drawing/2014/main" id="{BBE9273F-D4C6-276A-1E7F-106B2D6C1DF1}"/>
              </a:ext>
            </a:extLst>
          </p:cNvPr>
          <p:cNvSpPr txBox="1"/>
          <p:nvPr/>
        </p:nvSpPr>
        <p:spPr>
          <a:xfrm>
            <a:off x="2617274" y="604809"/>
            <a:ext cx="15137325"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ACCOMMODATION (51 rooms)</a:t>
            </a:r>
          </a:p>
        </p:txBody>
      </p:sp>
      <p:cxnSp>
        <p:nvCxnSpPr>
          <p:cNvPr id="22" name="Straight Connector 21">
            <a:extLst>
              <a:ext uri="{FF2B5EF4-FFF2-40B4-BE49-F238E27FC236}">
                <a16:creationId xmlns:a16="http://schemas.microsoft.com/office/drawing/2014/main" id="{8C9EF35C-C0FD-D010-6B0C-527A03B87F51}"/>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8B0A2538-906B-6B13-A263-85600DEB52D6}"/>
              </a:ext>
            </a:extLst>
          </p:cNvPr>
          <p:cNvSpPr txBox="1"/>
          <p:nvPr/>
        </p:nvSpPr>
        <p:spPr>
          <a:xfrm>
            <a:off x="8382001" y="2833884"/>
            <a:ext cx="8229600" cy="553998"/>
          </a:xfrm>
          <a:prstGeom prst="rect">
            <a:avLst/>
          </a:prstGeom>
          <a:noFill/>
        </p:spPr>
        <p:txBody>
          <a:bodyPr wrap="square">
            <a:spAutoFit/>
          </a:bodyPr>
          <a:lstStyle/>
          <a:p>
            <a:r>
              <a:rPr lang="en-US" sz="3000" dirty="0">
                <a:solidFill>
                  <a:srgbClr val="FFF8EF"/>
                </a:solidFill>
                <a:latin typeface="Black Mango Light"/>
                <a:ea typeface="Black Mango Light"/>
                <a:cs typeface="Black Mango Light"/>
                <a:sym typeface="Black Mango Light"/>
              </a:rPr>
              <a:t>Lakeview rooms</a:t>
            </a:r>
            <a:endParaRPr lang="en-NZ" sz="3000" dirty="0">
              <a:solidFill>
                <a:srgbClr val="FFF8EF"/>
              </a:solidFill>
            </a:endParaRPr>
          </a:p>
        </p:txBody>
      </p:sp>
      <p:cxnSp>
        <p:nvCxnSpPr>
          <p:cNvPr id="12" name="Straight Connector 11">
            <a:extLst>
              <a:ext uri="{FF2B5EF4-FFF2-40B4-BE49-F238E27FC236}">
                <a16:creationId xmlns:a16="http://schemas.microsoft.com/office/drawing/2014/main" id="{892C72C6-179D-D9A3-B5B5-82409B4727E3}"/>
              </a:ext>
            </a:extLst>
          </p:cNvPr>
          <p:cNvCxnSpPr>
            <a:cxnSpLocks/>
          </p:cNvCxnSpPr>
          <p:nvPr/>
        </p:nvCxnSpPr>
        <p:spPr>
          <a:xfrm>
            <a:off x="8001000" y="3387882"/>
            <a:ext cx="8153400" cy="0"/>
          </a:xfrm>
          <a:prstGeom prst="line">
            <a:avLst/>
          </a:prstGeom>
          <a:ln w="31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18" name="TextBox 9">
            <a:extLst>
              <a:ext uri="{FF2B5EF4-FFF2-40B4-BE49-F238E27FC236}">
                <a16:creationId xmlns:a16="http://schemas.microsoft.com/office/drawing/2014/main" id="{ACE8B171-0BA4-9E08-B9D0-8FEA8BEDC59F}"/>
              </a:ext>
            </a:extLst>
          </p:cNvPr>
          <p:cNvSpPr txBox="1"/>
          <p:nvPr/>
        </p:nvSpPr>
        <p:spPr>
          <a:xfrm>
            <a:off x="8442160" y="3608192"/>
            <a:ext cx="8153400" cy="2491451"/>
          </a:xfrm>
          <a:prstGeom prst="rect">
            <a:avLst/>
          </a:prstGeom>
        </p:spPr>
        <p:txBody>
          <a:bodyPr wrap="square" lIns="0" tIns="0" rIns="0" bIns="0" rtlCol="0" anchor="t">
            <a:spAutoFit/>
          </a:bodyPr>
          <a:lstStyle/>
          <a:p>
            <a:pPr algn="l">
              <a:lnSpc>
                <a:spcPts val="2800"/>
              </a:lnSpc>
            </a:pPr>
            <a:r>
              <a:rPr lang="en-US" sz="2000" dirty="0">
                <a:solidFill>
                  <a:srgbClr val="FFF8EF"/>
                </a:solidFill>
                <a:latin typeface="Mango"/>
                <a:ea typeface="Inter"/>
                <a:cs typeface="Inter"/>
                <a:sym typeface="Inter"/>
              </a:rPr>
              <a:t>6x Junior King Suite – California King bed</a:t>
            </a:r>
          </a:p>
          <a:p>
            <a:pPr algn="l">
              <a:lnSpc>
                <a:spcPts val="2800"/>
              </a:lnSpc>
            </a:pPr>
            <a:r>
              <a:rPr lang="en-US" sz="2000" dirty="0">
                <a:solidFill>
                  <a:srgbClr val="FFF8EF"/>
                </a:solidFill>
                <a:latin typeface="Mango"/>
                <a:ea typeface="Inter"/>
                <a:cs typeface="Inter"/>
                <a:sym typeface="Inter"/>
              </a:rPr>
              <a:t>6x Superior Plus – California King Bed</a:t>
            </a:r>
          </a:p>
          <a:p>
            <a:pPr algn="l">
              <a:lnSpc>
                <a:spcPts val="2800"/>
              </a:lnSpc>
            </a:pPr>
            <a:r>
              <a:rPr lang="en-US" sz="2000" dirty="0">
                <a:solidFill>
                  <a:srgbClr val="FFF8EF"/>
                </a:solidFill>
                <a:latin typeface="Mango"/>
                <a:ea typeface="Inter"/>
                <a:cs typeface="Inter"/>
                <a:sym typeface="Inter"/>
              </a:rPr>
              <a:t>6x Junior Queen Suites – Queen Bed</a:t>
            </a:r>
          </a:p>
          <a:p>
            <a:pPr algn="l">
              <a:lnSpc>
                <a:spcPts val="2800"/>
              </a:lnSpc>
            </a:pPr>
            <a:r>
              <a:rPr lang="en-US" sz="2000" dirty="0">
                <a:solidFill>
                  <a:srgbClr val="FFF8EF"/>
                </a:solidFill>
                <a:latin typeface="Mango"/>
                <a:ea typeface="Inter"/>
                <a:cs typeface="Inter"/>
                <a:sym typeface="Inter"/>
              </a:rPr>
              <a:t>12x Standard Queen – Queen Bed</a:t>
            </a:r>
          </a:p>
          <a:p>
            <a:pPr algn="l">
              <a:lnSpc>
                <a:spcPts val="2800"/>
              </a:lnSpc>
            </a:pPr>
            <a:r>
              <a:rPr lang="en-US" sz="2000" dirty="0">
                <a:solidFill>
                  <a:srgbClr val="FFF8EF"/>
                </a:solidFill>
                <a:latin typeface="Mango"/>
                <a:ea typeface="Inter"/>
                <a:cs typeface="Inter"/>
                <a:sym typeface="Inter"/>
              </a:rPr>
              <a:t>Room size: 22 sqm</a:t>
            </a:r>
          </a:p>
          <a:p>
            <a:pPr algn="l">
              <a:lnSpc>
                <a:spcPts val="2800"/>
              </a:lnSpc>
            </a:pPr>
            <a:r>
              <a:rPr lang="en-US" sz="2000" dirty="0">
                <a:solidFill>
                  <a:srgbClr val="FFF8EF"/>
                </a:solidFill>
                <a:latin typeface="Mango"/>
                <a:ea typeface="Inter"/>
                <a:cs typeface="Inter"/>
                <a:sym typeface="Inter"/>
              </a:rPr>
              <a:t>Bedding configuration: 1x bed  </a:t>
            </a:r>
          </a:p>
          <a:p>
            <a:pPr algn="l">
              <a:lnSpc>
                <a:spcPts val="2800"/>
              </a:lnSpc>
            </a:pPr>
            <a:r>
              <a:rPr lang="en-US" sz="2000" dirty="0">
                <a:solidFill>
                  <a:srgbClr val="FFF8EF"/>
                </a:solidFill>
                <a:latin typeface="Mango"/>
                <a:ea typeface="Inter"/>
                <a:cs typeface="Inter"/>
                <a:sym typeface="Inter"/>
              </a:rPr>
              <a:t>Max occupancy: 2 pax</a:t>
            </a:r>
          </a:p>
        </p:txBody>
      </p:sp>
      <p:pic>
        <p:nvPicPr>
          <p:cNvPr id="5" name="Picture 4">
            <a:extLst>
              <a:ext uri="{FF2B5EF4-FFF2-40B4-BE49-F238E27FC236}">
                <a16:creationId xmlns:a16="http://schemas.microsoft.com/office/drawing/2014/main" id="{8C0ECFE6-71D2-F2DF-0888-C6E685F53B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34800" y="6168336"/>
            <a:ext cx="6318210" cy="3907026"/>
          </a:xfrm>
          <a:prstGeom prst="rect">
            <a:avLst/>
          </a:prstGeom>
        </p:spPr>
      </p:pic>
      <p:pic>
        <p:nvPicPr>
          <p:cNvPr id="11" name="Picture 10">
            <a:extLst>
              <a:ext uri="{FF2B5EF4-FFF2-40B4-BE49-F238E27FC236}">
                <a16:creationId xmlns:a16="http://schemas.microsoft.com/office/drawing/2014/main" id="{76DCAA08-628B-233D-AD0B-089820EB01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4990" y="3469432"/>
            <a:ext cx="7706934" cy="4843463"/>
          </a:xfrm>
          <a:prstGeom prst="rect">
            <a:avLst/>
          </a:prstGeom>
        </p:spPr>
      </p:pic>
    </p:spTree>
    <p:extLst>
      <p:ext uri="{BB962C8B-B14F-4D97-AF65-F5344CB8AC3E}">
        <p14:creationId xmlns:p14="http://schemas.microsoft.com/office/powerpoint/2010/main" val="19198403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a:extLst>
            <a:ext uri="{FF2B5EF4-FFF2-40B4-BE49-F238E27FC236}">
              <a16:creationId xmlns:a16="http://schemas.microsoft.com/office/drawing/2014/main" id="{23B9DBA1-E0C4-7009-4EC5-09333288B82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D6E9032-4D99-7C6B-0CB5-39CC92F53302}"/>
              </a:ext>
            </a:extLst>
          </p:cNvPr>
          <p:cNvSpPr/>
          <p:nvPr/>
        </p:nvSpPr>
        <p:spPr>
          <a:xfrm>
            <a:off x="7848600" y="2552700"/>
            <a:ext cx="8763000" cy="4038599"/>
          </a:xfrm>
          <a:prstGeom prst="rect">
            <a:avLst/>
          </a:prstGeom>
          <a:solidFill>
            <a:srgbClr val="3423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16" name="Freeform 16">
            <a:extLst>
              <a:ext uri="{FF2B5EF4-FFF2-40B4-BE49-F238E27FC236}">
                <a16:creationId xmlns:a16="http://schemas.microsoft.com/office/drawing/2014/main" id="{DB294C25-FD9F-CCCB-32A6-3AB7DC98EB60}"/>
              </a:ext>
            </a:extLst>
          </p:cNvPr>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2"/>
            <a:stretch>
              <a:fillRect/>
            </a:stretch>
          </a:blipFill>
        </p:spPr>
        <p:txBody>
          <a:bodyPr/>
          <a:lstStyle/>
          <a:p>
            <a:endParaRPr lang="en-NZ"/>
          </a:p>
        </p:txBody>
      </p:sp>
      <p:sp>
        <p:nvSpPr>
          <p:cNvPr id="17" name="TextBox 17">
            <a:extLst>
              <a:ext uri="{FF2B5EF4-FFF2-40B4-BE49-F238E27FC236}">
                <a16:creationId xmlns:a16="http://schemas.microsoft.com/office/drawing/2014/main" id="{4DFC5079-BFBB-EA18-16BA-32FB0363C9EF}"/>
              </a:ext>
            </a:extLst>
          </p:cNvPr>
          <p:cNvSpPr txBox="1"/>
          <p:nvPr/>
        </p:nvSpPr>
        <p:spPr>
          <a:xfrm>
            <a:off x="2617274" y="604809"/>
            <a:ext cx="15137325"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ACCOMMODATION (51 rooms)</a:t>
            </a:r>
          </a:p>
        </p:txBody>
      </p:sp>
      <p:cxnSp>
        <p:nvCxnSpPr>
          <p:cNvPr id="22" name="Straight Connector 21">
            <a:extLst>
              <a:ext uri="{FF2B5EF4-FFF2-40B4-BE49-F238E27FC236}">
                <a16:creationId xmlns:a16="http://schemas.microsoft.com/office/drawing/2014/main" id="{08E32DD8-DD2E-DC4C-4775-4DDFB6EB4FDD}"/>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623E480D-567B-C82F-142E-23B890643CA8}"/>
              </a:ext>
            </a:extLst>
          </p:cNvPr>
          <p:cNvSpPr txBox="1"/>
          <p:nvPr/>
        </p:nvSpPr>
        <p:spPr>
          <a:xfrm>
            <a:off x="8382001" y="2833884"/>
            <a:ext cx="8229600" cy="553998"/>
          </a:xfrm>
          <a:prstGeom prst="rect">
            <a:avLst/>
          </a:prstGeom>
          <a:noFill/>
        </p:spPr>
        <p:txBody>
          <a:bodyPr wrap="square">
            <a:spAutoFit/>
          </a:bodyPr>
          <a:lstStyle/>
          <a:p>
            <a:r>
              <a:rPr lang="en-US" sz="3000" dirty="0">
                <a:solidFill>
                  <a:srgbClr val="FFF8EF"/>
                </a:solidFill>
                <a:latin typeface="Black Mango Light"/>
                <a:ea typeface="Black Mango Light"/>
                <a:cs typeface="Black Mango Light"/>
                <a:sym typeface="Black Mango Light"/>
              </a:rPr>
              <a:t>Superior Twin Lakeview room</a:t>
            </a:r>
            <a:endParaRPr lang="en-NZ" sz="3000" dirty="0">
              <a:solidFill>
                <a:srgbClr val="FFF8EF"/>
              </a:solidFill>
            </a:endParaRPr>
          </a:p>
        </p:txBody>
      </p:sp>
      <p:cxnSp>
        <p:nvCxnSpPr>
          <p:cNvPr id="12" name="Straight Connector 11">
            <a:extLst>
              <a:ext uri="{FF2B5EF4-FFF2-40B4-BE49-F238E27FC236}">
                <a16:creationId xmlns:a16="http://schemas.microsoft.com/office/drawing/2014/main" id="{0A7942F6-AAF7-8684-8D6A-5CFD9CB9EAFC}"/>
              </a:ext>
            </a:extLst>
          </p:cNvPr>
          <p:cNvCxnSpPr>
            <a:cxnSpLocks/>
          </p:cNvCxnSpPr>
          <p:nvPr/>
        </p:nvCxnSpPr>
        <p:spPr>
          <a:xfrm>
            <a:off x="8001000" y="3387882"/>
            <a:ext cx="8153400" cy="0"/>
          </a:xfrm>
          <a:prstGeom prst="line">
            <a:avLst/>
          </a:prstGeom>
          <a:ln w="31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18" name="TextBox 9">
            <a:extLst>
              <a:ext uri="{FF2B5EF4-FFF2-40B4-BE49-F238E27FC236}">
                <a16:creationId xmlns:a16="http://schemas.microsoft.com/office/drawing/2014/main" id="{C426BF12-360E-2D31-C9C0-DFBB11B15055}"/>
              </a:ext>
            </a:extLst>
          </p:cNvPr>
          <p:cNvSpPr txBox="1"/>
          <p:nvPr/>
        </p:nvSpPr>
        <p:spPr>
          <a:xfrm>
            <a:off x="8442160" y="3608192"/>
            <a:ext cx="8153400" cy="1406860"/>
          </a:xfrm>
          <a:prstGeom prst="rect">
            <a:avLst/>
          </a:prstGeom>
        </p:spPr>
        <p:txBody>
          <a:bodyPr wrap="square" lIns="0" tIns="0" rIns="0" bIns="0" rtlCol="0" anchor="t">
            <a:spAutoFit/>
          </a:bodyPr>
          <a:lstStyle/>
          <a:p>
            <a:pPr algn="l">
              <a:lnSpc>
                <a:spcPts val="2800"/>
              </a:lnSpc>
            </a:pPr>
            <a:r>
              <a:rPr lang="en-US" sz="2000" dirty="0">
                <a:solidFill>
                  <a:srgbClr val="FFF8EF"/>
                </a:solidFill>
                <a:latin typeface="Inter"/>
                <a:ea typeface="Inter"/>
                <a:cs typeface="Inter"/>
                <a:sym typeface="Inter"/>
              </a:rPr>
              <a:t>12 rooms</a:t>
            </a:r>
          </a:p>
          <a:p>
            <a:pPr algn="l">
              <a:lnSpc>
                <a:spcPts val="2800"/>
              </a:lnSpc>
            </a:pPr>
            <a:r>
              <a:rPr lang="en-US" sz="2000" dirty="0">
                <a:solidFill>
                  <a:srgbClr val="FFF8EF"/>
                </a:solidFill>
                <a:latin typeface="Inter"/>
                <a:ea typeface="Inter"/>
                <a:cs typeface="Inter"/>
                <a:sym typeface="Inter"/>
              </a:rPr>
              <a:t>Room size: 29 sqm</a:t>
            </a:r>
          </a:p>
          <a:p>
            <a:pPr algn="l">
              <a:lnSpc>
                <a:spcPts val="2800"/>
              </a:lnSpc>
            </a:pPr>
            <a:r>
              <a:rPr lang="en-US" sz="2000" dirty="0">
                <a:solidFill>
                  <a:srgbClr val="FFF8EF"/>
                </a:solidFill>
                <a:latin typeface="Inter"/>
                <a:ea typeface="Inter"/>
                <a:cs typeface="Inter"/>
                <a:sym typeface="Inter"/>
              </a:rPr>
              <a:t>Bedding configuration: 2 Double Beds </a:t>
            </a:r>
          </a:p>
          <a:p>
            <a:pPr algn="l">
              <a:lnSpc>
                <a:spcPts val="2800"/>
              </a:lnSpc>
            </a:pPr>
            <a:r>
              <a:rPr lang="en-US" sz="2000" dirty="0">
                <a:solidFill>
                  <a:srgbClr val="FFF8EF"/>
                </a:solidFill>
                <a:latin typeface="Inter"/>
                <a:ea typeface="Inter"/>
                <a:cs typeface="Inter"/>
                <a:sym typeface="Inter"/>
              </a:rPr>
              <a:t>Max occupancy: 4 pax</a:t>
            </a:r>
          </a:p>
        </p:txBody>
      </p:sp>
      <p:pic>
        <p:nvPicPr>
          <p:cNvPr id="4" name="Picture 3">
            <a:extLst>
              <a:ext uri="{FF2B5EF4-FFF2-40B4-BE49-F238E27FC236}">
                <a16:creationId xmlns:a16="http://schemas.microsoft.com/office/drawing/2014/main" id="{069ECDCE-35FB-0979-E9D8-0C7231BA7D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60" y="2238546"/>
            <a:ext cx="7736252" cy="6049695"/>
          </a:xfrm>
          <a:prstGeom prst="rect">
            <a:avLst/>
          </a:prstGeom>
        </p:spPr>
      </p:pic>
      <p:pic>
        <p:nvPicPr>
          <p:cNvPr id="8" name="Picture 7">
            <a:extLst>
              <a:ext uri="{FF2B5EF4-FFF2-40B4-BE49-F238E27FC236}">
                <a16:creationId xmlns:a16="http://schemas.microsoft.com/office/drawing/2014/main" id="{2EF270C8-16FB-AE4C-CCC9-E41D7F95A3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11742" y="4457700"/>
            <a:ext cx="4524928" cy="5605400"/>
          </a:xfrm>
          <a:prstGeom prst="rect">
            <a:avLst/>
          </a:prstGeom>
        </p:spPr>
      </p:pic>
    </p:spTree>
    <p:extLst>
      <p:ext uri="{BB962C8B-B14F-4D97-AF65-F5344CB8AC3E}">
        <p14:creationId xmlns:p14="http://schemas.microsoft.com/office/powerpoint/2010/main" val="2886525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a:extLst>
            <a:ext uri="{FF2B5EF4-FFF2-40B4-BE49-F238E27FC236}">
              <a16:creationId xmlns:a16="http://schemas.microsoft.com/office/drawing/2014/main" id="{7D96B543-92A7-1BDE-403A-6B7E60EFC8B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44FE842-E199-7343-4B01-4E4175F70E87}"/>
              </a:ext>
            </a:extLst>
          </p:cNvPr>
          <p:cNvSpPr/>
          <p:nvPr/>
        </p:nvSpPr>
        <p:spPr>
          <a:xfrm>
            <a:off x="9144000" y="3463117"/>
            <a:ext cx="8763000" cy="4038599"/>
          </a:xfrm>
          <a:prstGeom prst="rect">
            <a:avLst/>
          </a:prstGeom>
          <a:solidFill>
            <a:srgbClr val="3423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Freeform 10">
            <a:extLst>
              <a:ext uri="{FF2B5EF4-FFF2-40B4-BE49-F238E27FC236}">
                <a16:creationId xmlns:a16="http://schemas.microsoft.com/office/drawing/2014/main" id="{AF4C3328-D955-84AA-9B14-4D47409CF971}"/>
              </a:ext>
            </a:extLst>
          </p:cNvPr>
          <p:cNvSpPr/>
          <p:nvPr/>
        </p:nvSpPr>
        <p:spPr>
          <a:xfrm>
            <a:off x="12256654" y="6210300"/>
            <a:ext cx="6009575" cy="4038599"/>
          </a:xfrm>
          <a:custGeom>
            <a:avLst/>
            <a:gdLst/>
            <a:ahLst/>
            <a:cxnLst/>
            <a:rect l="l" t="t" r="r" b="b"/>
            <a:pathLst>
              <a:path w="736251" h="620556">
                <a:moveTo>
                  <a:pt x="0" y="0"/>
                </a:moveTo>
                <a:lnTo>
                  <a:pt x="736251" y="0"/>
                </a:lnTo>
                <a:lnTo>
                  <a:pt x="736251" y="620556"/>
                </a:lnTo>
                <a:lnTo>
                  <a:pt x="0" y="620556"/>
                </a:lnTo>
                <a:close/>
              </a:path>
            </a:pathLst>
          </a:custGeom>
          <a:blipFill>
            <a:blip r:embed="rId3"/>
            <a:stretch>
              <a:fillRect l="-6190" t="-28032" r="-6190"/>
            </a:stretch>
          </a:blipFill>
        </p:spPr>
        <p:txBody>
          <a:bodyPr/>
          <a:lstStyle/>
          <a:p>
            <a:endParaRPr lang="en-NZ" dirty="0"/>
          </a:p>
        </p:txBody>
      </p:sp>
      <p:sp>
        <p:nvSpPr>
          <p:cNvPr id="16" name="Freeform 16">
            <a:extLst>
              <a:ext uri="{FF2B5EF4-FFF2-40B4-BE49-F238E27FC236}">
                <a16:creationId xmlns:a16="http://schemas.microsoft.com/office/drawing/2014/main" id="{104ADF11-3B0D-287B-9363-7C601AAAB3B0}"/>
              </a:ext>
            </a:extLst>
          </p:cNvPr>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4"/>
            <a:stretch>
              <a:fillRect/>
            </a:stretch>
          </a:blipFill>
        </p:spPr>
        <p:txBody>
          <a:bodyPr/>
          <a:lstStyle/>
          <a:p>
            <a:endParaRPr lang="en-NZ"/>
          </a:p>
        </p:txBody>
      </p:sp>
      <p:sp>
        <p:nvSpPr>
          <p:cNvPr id="17" name="TextBox 17">
            <a:extLst>
              <a:ext uri="{FF2B5EF4-FFF2-40B4-BE49-F238E27FC236}">
                <a16:creationId xmlns:a16="http://schemas.microsoft.com/office/drawing/2014/main" id="{E15F3C57-9EDF-C189-D383-36C80ABC49BF}"/>
              </a:ext>
            </a:extLst>
          </p:cNvPr>
          <p:cNvSpPr txBox="1"/>
          <p:nvPr/>
        </p:nvSpPr>
        <p:spPr>
          <a:xfrm>
            <a:off x="2617274" y="604809"/>
            <a:ext cx="15137325"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DINING</a:t>
            </a:r>
          </a:p>
        </p:txBody>
      </p:sp>
      <p:cxnSp>
        <p:nvCxnSpPr>
          <p:cNvPr id="22" name="Straight Connector 21">
            <a:extLst>
              <a:ext uri="{FF2B5EF4-FFF2-40B4-BE49-F238E27FC236}">
                <a16:creationId xmlns:a16="http://schemas.microsoft.com/office/drawing/2014/main" id="{82354245-C393-72D7-C336-2D88D414134C}"/>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25" name="TextBox 4">
            <a:extLst>
              <a:ext uri="{FF2B5EF4-FFF2-40B4-BE49-F238E27FC236}">
                <a16:creationId xmlns:a16="http://schemas.microsoft.com/office/drawing/2014/main" id="{A7157B0B-D8FF-DBB5-0738-8C41BFE13A33}"/>
              </a:ext>
            </a:extLst>
          </p:cNvPr>
          <p:cNvSpPr txBox="1"/>
          <p:nvPr/>
        </p:nvSpPr>
        <p:spPr>
          <a:xfrm rot="16200000">
            <a:off x="16439675" y="-404937"/>
            <a:ext cx="2110984" cy="4807391"/>
          </a:xfrm>
          <a:prstGeom prst="rect">
            <a:avLst/>
          </a:prstGeom>
        </p:spPr>
        <p:txBody>
          <a:bodyPr lIns="50800" tIns="50800" rIns="50800" bIns="50800" rtlCol="0" anchor="ctr"/>
          <a:lstStyle/>
          <a:p>
            <a:pPr algn="ctr">
              <a:lnSpc>
                <a:spcPts val="2999"/>
              </a:lnSpc>
            </a:pPr>
            <a:endParaRPr/>
          </a:p>
        </p:txBody>
      </p:sp>
      <p:sp>
        <p:nvSpPr>
          <p:cNvPr id="9" name="TextBox 8">
            <a:extLst>
              <a:ext uri="{FF2B5EF4-FFF2-40B4-BE49-F238E27FC236}">
                <a16:creationId xmlns:a16="http://schemas.microsoft.com/office/drawing/2014/main" id="{CB59906C-740A-7030-CF56-799DEE4D7CB9}"/>
              </a:ext>
            </a:extLst>
          </p:cNvPr>
          <p:cNvSpPr txBox="1"/>
          <p:nvPr/>
        </p:nvSpPr>
        <p:spPr>
          <a:xfrm>
            <a:off x="9791700" y="3827502"/>
            <a:ext cx="8229600" cy="553998"/>
          </a:xfrm>
          <a:prstGeom prst="rect">
            <a:avLst/>
          </a:prstGeom>
          <a:noFill/>
        </p:spPr>
        <p:txBody>
          <a:bodyPr wrap="square">
            <a:spAutoFit/>
          </a:bodyPr>
          <a:lstStyle/>
          <a:p>
            <a:r>
              <a:rPr lang="en-US" sz="3000" dirty="0">
                <a:solidFill>
                  <a:srgbClr val="FFF8EF"/>
                </a:solidFill>
                <a:latin typeface="Black Mango Light"/>
                <a:ea typeface="Black Mango Light"/>
                <a:cs typeface="Black Mango Light"/>
                <a:sym typeface="Black Mango Light"/>
              </a:rPr>
              <a:t>4 possibilities</a:t>
            </a:r>
            <a:endParaRPr lang="en-NZ" sz="3000" dirty="0">
              <a:solidFill>
                <a:srgbClr val="FFF8EF"/>
              </a:solidFill>
            </a:endParaRPr>
          </a:p>
        </p:txBody>
      </p:sp>
      <p:cxnSp>
        <p:nvCxnSpPr>
          <p:cNvPr id="12" name="Straight Connector 11">
            <a:extLst>
              <a:ext uri="{FF2B5EF4-FFF2-40B4-BE49-F238E27FC236}">
                <a16:creationId xmlns:a16="http://schemas.microsoft.com/office/drawing/2014/main" id="{4D5C0224-D32E-A63C-244B-307A5B3D90EC}"/>
              </a:ext>
            </a:extLst>
          </p:cNvPr>
          <p:cNvCxnSpPr>
            <a:cxnSpLocks/>
          </p:cNvCxnSpPr>
          <p:nvPr/>
        </p:nvCxnSpPr>
        <p:spPr>
          <a:xfrm>
            <a:off x="9829800" y="4533900"/>
            <a:ext cx="8153400" cy="0"/>
          </a:xfrm>
          <a:prstGeom prst="line">
            <a:avLst/>
          </a:prstGeom>
          <a:ln w="31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2488ED7F-290A-F710-93BA-CDD2E4924E88}"/>
              </a:ext>
            </a:extLst>
          </p:cNvPr>
          <p:cNvSpPr txBox="1"/>
          <p:nvPr/>
        </p:nvSpPr>
        <p:spPr>
          <a:xfrm>
            <a:off x="9829800" y="4793040"/>
            <a:ext cx="7239000" cy="1569660"/>
          </a:xfrm>
          <a:prstGeom prst="rect">
            <a:avLst/>
          </a:prstGeom>
          <a:noFill/>
        </p:spPr>
        <p:txBody>
          <a:bodyPr wrap="square">
            <a:spAutoFit/>
          </a:bodyPr>
          <a:lstStyle/>
          <a:p>
            <a:pPr marL="342900" indent="-342900">
              <a:buFont typeface="Arial" panose="020B0604020202020204" pitchFamily="34" charset="0"/>
              <a:buChar char="•"/>
            </a:pPr>
            <a:r>
              <a:rPr lang="en-NZ" sz="2400" dirty="0">
                <a:solidFill>
                  <a:srgbClr val="FFF8EF"/>
                </a:solidFill>
              </a:rPr>
              <a:t>2</a:t>
            </a:r>
            <a:r>
              <a:rPr lang="en-NZ" sz="2400" b="0" i="0" dirty="0">
                <a:solidFill>
                  <a:srgbClr val="FFF8EF"/>
                </a:solidFill>
                <a:effectLst/>
                <a:latin typeface="+mn-lt"/>
              </a:rPr>
              <a:t> Restaurants: 1x Private dining/Group Dining </a:t>
            </a:r>
          </a:p>
          <a:p>
            <a:pPr marL="342900" indent="-342900">
              <a:buFont typeface="Arial" panose="020B0604020202020204" pitchFamily="34" charset="0"/>
              <a:buChar char="•"/>
            </a:pPr>
            <a:r>
              <a:rPr lang="en-NZ" sz="2400" dirty="0">
                <a:solidFill>
                  <a:srgbClr val="FFF8EF"/>
                </a:solidFill>
              </a:rPr>
              <a:t>1 Bar: Lakefront Bar</a:t>
            </a:r>
            <a:endParaRPr lang="en-NZ" sz="2400" b="0" i="0" dirty="0">
              <a:solidFill>
                <a:srgbClr val="FFF8EF"/>
              </a:solidFill>
              <a:effectLst/>
              <a:latin typeface="+mn-lt"/>
            </a:endParaRPr>
          </a:p>
          <a:p>
            <a:pPr marL="342900" indent="-342900">
              <a:buFont typeface="Arial" panose="020B0604020202020204" pitchFamily="34" charset="0"/>
              <a:buChar char="•"/>
            </a:pPr>
            <a:r>
              <a:rPr lang="en-NZ" sz="2400" b="0" i="0" dirty="0">
                <a:solidFill>
                  <a:srgbClr val="FFF8EF"/>
                </a:solidFill>
                <a:effectLst/>
                <a:latin typeface="+mn-lt"/>
              </a:rPr>
              <a:t>Lounge </a:t>
            </a:r>
          </a:p>
          <a:p>
            <a:pPr marL="342900" indent="-342900">
              <a:buFont typeface="Arial" panose="020B0604020202020204" pitchFamily="34" charset="0"/>
              <a:buChar char="•"/>
            </a:pPr>
            <a:r>
              <a:rPr lang="en-NZ" sz="2400" b="0" i="0" dirty="0">
                <a:solidFill>
                  <a:srgbClr val="FFF8EF"/>
                </a:solidFill>
                <a:effectLst/>
                <a:latin typeface="+mn-lt"/>
              </a:rPr>
              <a:t>Room Service</a:t>
            </a:r>
            <a:endParaRPr lang="en-NZ" sz="2400" dirty="0">
              <a:solidFill>
                <a:srgbClr val="FFF8EF"/>
              </a:solidFill>
            </a:endParaRPr>
          </a:p>
        </p:txBody>
      </p:sp>
      <p:pic>
        <p:nvPicPr>
          <p:cNvPr id="28" name="Picture 27">
            <a:extLst>
              <a:ext uri="{FF2B5EF4-FFF2-40B4-BE49-F238E27FC236}">
                <a16:creationId xmlns:a16="http://schemas.microsoft.com/office/drawing/2014/main" id="{129F464C-E103-8B8A-E084-3DAF8D5E88ED}"/>
              </a:ext>
            </a:extLst>
          </p:cNvPr>
          <p:cNvPicPr>
            <a:picLocks noChangeAspect="1"/>
          </p:cNvPicPr>
          <p:nvPr/>
        </p:nvPicPr>
        <p:blipFill>
          <a:blip r:embed="rId5"/>
          <a:stretch>
            <a:fillRect/>
          </a:stretch>
        </p:blipFill>
        <p:spPr>
          <a:xfrm>
            <a:off x="12437442" y="-38489"/>
            <a:ext cx="5828787" cy="3679327"/>
          </a:xfrm>
          <a:prstGeom prst="rect">
            <a:avLst/>
          </a:prstGeom>
        </p:spPr>
      </p:pic>
      <p:pic>
        <p:nvPicPr>
          <p:cNvPr id="30" name="Picture 29" descr="ENJOY THE BEST">
            <a:extLst>
              <a:ext uri="{FF2B5EF4-FFF2-40B4-BE49-F238E27FC236}">
                <a16:creationId xmlns:a16="http://schemas.microsoft.com/office/drawing/2014/main" id="{C96FAF78-6E33-7AC7-E4B7-6566BAE96144}"/>
              </a:ext>
            </a:extLst>
          </p:cNvPr>
          <p:cNvPicPr>
            <a:picLocks noChangeAspect="1"/>
          </p:cNvPicPr>
          <p:nvPr/>
        </p:nvPicPr>
        <p:blipFill>
          <a:blip r:embed="rId6"/>
          <a:stretch>
            <a:fillRect/>
          </a:stretch>
        </p:blipFill>
        <p:spPr>
          <a:xfrm>
            <a:off x="9144000" y="7539520"/>
            <a:ext cx="3848406" cy="2785284"/>
          </a:xfrm>
          <a:prstGeom prst="rect">
            <a:avLst/>
          </a:prstGeom>
        </p:spPr>
      </p:pic>
      <p:grpSp>
        <p:nvGrpSpPr>
          <p:cNvPr id="2" name="Group 5"/>
          <p:cNvGrpSpPr/>
          <p:nvPr/>
        </p:nvGrpSpPr>
        <p:grpSpPr>
          <a:xfrm>
            <a:off x="21770" y="2167837"/>
            <a:ext cx="9503229" cy="8119164"/>
            <a:chOff x="-18770" y="-634019"/>
            <a:chExt cx="1031196" cy="771610"/>
          </a:xfrm>
        </p:grpSpPr>
        <p:sp>
          <p:nvSpPr>
            <p:cNvPr id="6" name="Freeform 6"/>
            <p:cNvSpPr/>
            <p:nvPr/>
          </p:nvSpPr>
          <p:spPr>
            <a:xfrm>
              <a:off x="-18770" y="-634019"/>
              <a:ext cx="1031196" cy="771610"/>
            </a:xfrm>
            <a:custGeom>
              <a:avLst/>
              <a:gdLst/>
              <a:ahLst/>
              <a:cxnLst/>
              <a:rect l="l" t="t" r="r" b="b"/>
              <a:pathLst>
                <a:path w="729740" h="528216">
                  <a:moveTo>
                    <a:pt x="0" y="0"/>
                  </a:moveTo>
                  <a:lnTo>
                    <a:pt x="729740" y="0"/>
                  </a:lnTo>
                  <a:lnTo>
                    <a:pt x="729740" y="528216"/>
                  </a:lnTo>
                  <a:lnTo>
                    <a:pt x="0" y="528216"/>
                  </a:lnTo>
                  <a:close/>
                </a:path>
              </a:pathLst>
            </a:custGeom>
            <a:blipFill>
              <a:blip r:embed="rId7"/>
              <a:stretch>
                <a:fillRect l="-4238" r="-4238"/>
              </a:stretch>
            </a:blipFill>
          </p:spPr>
          <p:txBody>
            <a:bodyPr/>
            <a:lstStyle/>
            <a:p>
              <a:endParaRPr lang="en-NZ" dirty="0"/>
            </a:p>
          </p:txBody>
        </p:sp>
      </p:grpSp>
    </p:spTree>
    <p:extLst>
      <p:ext uri="{BB962C8B-B14F-4D97-AF65-F5344CB8AC3E}">
        <p14:creationId xmlns:p14="http://schemas.microsoft.com/office/powerpoint/2010/main" val="2512660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a:extLst>
            <a:ext uri="{FF2B5EF4-FFF2-40B4-BE49-F238E27FC236}">
              <a16:creationId xmlns:a16="http://schemas.microsoft.com/office/drawing/2014/main" id="{B6FB3F17-1FCB-9982-F1C5-97958BA9BB2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DB3F78E-CF81-3718-8FA3-4E4182B94D86}"/>
              </a:ext>
            </a:extLst>
          </p:cNvPr>
          <p:cNvSpPr/>
          <p:nvPr/>
        </p:nvSpPr>
        <p:spPr>
          <a:xfrm>
            <a:off x="7848600" y="2552700"/>
            <a:ext cx="8763000" cy="4038599"/>
          </a:xfrm>
          <a:prstGeom prst="rect">
            <a:avLst/>
          </a:prstGeom>
          <a:solidFill>
            <a:srgbClr val="3423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Freeform 16">
            <a:extLst>
              <a:ext uri="{FF2B5EF4-FFF2-40B4-BE49-F238E27FC236}">
                <a16:creationId xmlns:a16="http://schemas.microsoft.com/office/drawing/2014/main" id="{F1C4F3B4-DD1F-653F-F56A-7E36803218B5}"/>
              </a:ext>
            </a:extLst>
          </p:cNvPr>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2"/>
            <a:stretch>
              <a:fillRect/>
            </a:stretch>
          </a:blipFill>
        </p:spPr>
        <p:txBody>
          <a:bodyPr/>
          <a:lstStyle/>
          <a:p>
            <a:endParaRPr lang="en-NZ"/>
          </a:p>
        </p:txBody>
      </p:sp>
      <p:sp>
        <p:nvSpPr>
          <p:cNvPr id="17" name="TextBox 17">
            <a:extLst>
              <a:ext uri="{FF2B5EF4-FFF2-40B4-BE49-F238E27FC236}">
                <a16:creationId xmlns:a16="http://schemas.microsoft.com/office/drawing/2014/main" id="{9C0BB5A9-4D82-DFF9-33BB-4172B471D513}"/>
              </a:ext>
            </a:extLst>
          </p:cNvPr>
          <p:cNvSpPr txBox="1"/>
          <p:nvPr/>
        </p:nvSpPr>
        <p:spPr>
          <a:xfrm>
            <a:off x="2617274" y="604809"/>
            <a:ext cx="15137325"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FACILITIES</a:t>
            </a:r>
          </a:p>
        </p:txBody>
      </p:sp>
      <p:cxnSp>
        <p:nvCxnSpPr>
          <p:cNvPr id="22" name="Straight Connector 21">
            <a:extLst>
              <a:ext uri="{FF2B5EF4-FFF2-40B4-BE49-F238E27FC236}">
                <a16:creationId xmlns:a16="http://schemas.microsoft.com/office/drawing/2014/main" id="{5E0C6D34-4E0E-5E73-945E-983D78489826}"/>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25" name="TextBox 4">
            <a:extLst>
              <a:ext uri="{FF2B5EF4-FFF2-40B4-BE49-F238E27FC236}">
                <a16:creationId xmlns:a16="http://schemas.microsoft.com/office/drawing/2014/main" id="{BDA3B4A5-7DF9-E621-6B54-7A383DCAE0C7}"/>
              </a:ext>
            </a:extLst>
          </p:cNvPr>
          <p:cNvSpPr txBox="1"/>
          <p:nvPr/>
        </p:nvSpPr>
        <p:spPr>
          <a:xfrm rot="16200000">
            <a:off x="16439675" y="-404937"/>
            <a:ext cx="2110984" cy="4807391"/>
          </a:xfrm>
          <a:prstGeom prst="rect">
            <a:avLst/>
          </a:prstGeom>
        </p:spPr>
        <p:txBody>
          <a:bodyPr lIns="50800" tIns="50800" rIns="50800" bIns="50800" rtlCol="0" anchor="ctr"/>
          <a:lstStyle/>
          <a:p>
            <a:pPr algn="ctr">
              <a:lnSpc>
                <a:spcPts val="2999"/>
              </a:lnSpc>
            </a:pPr>
            <a:endParaRPr/>
          </a:p>
        </p:txBody>
      </p:sp>
      <p:sp>
        <p:nvSpPr>
          <p:cNvPr id="9" name="TextBox 8">
            <a:extLst>
              <a:ext uri="{FF2B5EF4-FFF2-40B4-BE49-F238E27FC236}">
                <a16:creationId xmlns:a16="http://schemas.microsoft.com/office/drawing/2014/main" id="{D3CC6911-D726-D8EE-5AAA-C5093A5C8A4A}"/>
              </a:ext>
            </a:extLst>
          </p:cNvPr>
          <p:cNvSpPr txBox="1"/>
          <p:nvPr/>
        </p:nvSpPr>
        <p:spPr>
          <a:xfrm>
            <a:off x="8382001" y="2833884"/>
            <a:ext cx="8229600" cy="553998"/>
          </a:xfrm>
          <a:prstGeom prst="rect">
            <a:avLst/>
          </a:prstGeom>
          <a:noFill/>
        </p:spPr>
        <p:txBody>
          <a:bodyPr wrap="square">
            <a:spAutoFit/>
          </a:bodyPr>
          <a:lstStyle/>
          <a:p>
            <a:r>
              <a:rPr lang="en-US" sz="3000" dirty="0">
                <a:solidFill>
                  <a:srgbClr val="FFF8EF"/>
                </a:solidFill>
                <a:latin typeface="Black Mango Light"/>
                <a:ea typeface="Black Mango Light"/>
                <a:cs typeface="Black Mango Light"/>
                <a:sym typeface="Black Mango Light"/>
              </a:rPr>
              <a:t>Unique Features</a:t>
            </a:r>
            <a:endParaRPr lang="en-NZ" sz="3000" dirty="0">
              <a:solidFill>
                <a:srgbClr val="FFF8EF"/>
              </a:solidFill>
            </a:endParaRPr>
          </a:p>
        </p:txBody>
      </p:sp>
      <p:cxnSp>
        <p:nvCxnSpPr>
          <p:cNvPr id="12" name="Straight Connector 11">
            <a:extLst>
              <a:ext uri="{FF2B5EF4-FFF2-40B4-BE49-F238E27FC236}">
                <a16:creationId xmlns:a16="http://schemas.microsoft.com/office/drawing/2014/main" id="{416866E7-F144-268D-47CC-7FC0A5835C09}"/>
              </a:ext>
            </a:extLst>
          </p:cNvPr>
          <p:cNvCxnSpPr>
            <a:cxnSpLocks/>
          </p:cNvCxnSpPr>
          <p:nvPr/>
        </p:nvCxnSpPr>
        <p:spPr>
          <a:xfrm>
            <a:off x="8001000" y="3387882"/>
            <a:ext cx="8153400" cy="0"/>
          </a:xfrm>
          <a:prstGeom prst="line">
            <a:avLst/>
          </a:prstGeom>
          <a:ln w="31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18" name="TextBox 9">
            <a:extLst>
              <a:ext uri="{FF2B5EF4-FFF2-40B4-BE49-F238E27FC236}">
                <a16:creationId xmlns:a16="http://schemas.microsoft.com/office/drawing/2014/main" id="{77274C86-97ED-9ED0-7366-360154DC03BA}"/>
              </a:ext>
            </a:extLst>
          </p:cNvPr>
          <p:cNvSpPr txBox="1"/>
          <p:nvPr/>
        </p:nvSpPr>
        <p:spPr>
          <a:xfrm>
            <a:off x="8442161" y="3608192"/>
            <a:ext cx="6416840" cy="2484078"/>
          </a:xfrm>
          <a:prstGeom prst="rect">
            <a:avLst/>
          </a:prstGeom>
        </p:spPr>
        <p:txBody>
          <a:bodyPr wrap="square" lIns="0" tIns="0" rIns="0" bIns="0" rtlCol="0" anchor="t">
            <a:spAutoFit/>
          </a:bodyPr>
          <a:lstStyle/>
          <a:p>
            <a:pPr algn="just">
              <a:lnSpc>
                <a:spcPts val="2800"/>
              </a:lnSpc>
            </a:pPr>
            <a:r>
              <a:rPr lang="en-US" sz="2000" dirty="0">
                <a:solidFill>
                  <a:srgbClr val="FFF8EF"/>
                </a:solidFill>
                <a:latin typeface="Inter"/>
                <a:ea typeface="Inter"/>
                <a:sym typeface="Black Mango Medium"/>
              </a:rPr>
              <a:t>Guests can enjoy a refreshing, year-round swim in the outdoor pool before stepping into the resort's unique, subterranean-style grotto. This intimate hot tub is artfully carved like an indoor cave, complete with whimsical stalactites, creating a surreal, atmospheric environment to unwind after a day exploring the region's geothermal highlights.</a:t>
            </a:r>
          </a:p>
        </p:txBody>
      </p:sp>
      <p:grpSp>
        <p:nvGrpSpPr>
          <p:cNvPr id="3" name="Group 5">
            <a:extLst>
              <a:ext uri="{FF2B5EF4-FFF2-40B4-BE49-F238E27FC236}">
                <a16:creationId xmlns:a16="http://schemas.microsoft.com/office/drawing/2014/main" id="{D26D439D-7788-8346-FC44-DB79850420A0}"/>
              </a:ext>
            </a:extLst>
          </p:cNvPr>
          <p:cNvGrpSpPr/>
          <p:nvPr/>
        </p:nvGrpSpPr>
        <p:grpSpPr>
          <a:xfrm>
            <a:off x="10204784" y="6270458"/>
            <a:ext cx="8087226" cy="4038599"/>
            <a:chOff x="0" y="0"/>
            <a:chExt cx="1467881" cy="733585"/>
          </a:xfrm>
        </p:grpSpPr>
        <p:sp>
          <p:nvSpPr>
            <p:cNvPr id="5" name="Freeform 6">
              <a:extLst>
                <a:ext uri="{FF2B5EF4-FFF2-40B4-BE49-F238E27FC236}">
                  <a16:creationId xmlns:a16="http://schemas.microsoft.com/office/drawing/2014/main" id="{373EBEC9-116B-1A9B-8662-5A753BBB5DE6}"/>
                </a:ext>
              </a:extLst>
            </p:cNvPr>
            <p:cNvSpPr/>
            <p:nvPr/>
          </p:nvSpPr>
          <p:spPr>
            <a:xfrm>
              <a:off x="0" y="0"/>
              <a:ext cx="1467881" cy="733585"/>
            </a:xfrm>
            <a:custGeom>
              <a:avLst/>
              <a:gdLst/>
              <a:ahLst/>
              <a:cxnLst/>
              <a:rect l="l" t="t" r="r" b="b"/>
              <a:pathLst>
                <a:path w="1467881" h="733585">
                  <a:moveTo>
                    <a:pt x="0" y="0"/>
                  </a:moveTo>
                  <a:lnTo>
                    <a:pt x="1467881" y="0"/>
                  </a:lnTo>
                  <a:lnTo>
                    <a:pt x="1467881" y="733585"/>
                  </a:lnTo>
                  <a:lnTo>
                    <a:pt x="0" y="733585"/>
                  </a:lnTo>
                  <a:close/>
                </a:path>
              </a:pathLst>
            </a:custGeom>
            <a:blipFill>
              <a:blip r:embed="rId3"/>
              <a:stretch>
                <a:fillRect t="-16395" b="-16395"/>
              </a:stretch>
            </a:blipFill>
          </p:spPr>
          <p:txBody>
            <a:bodyPr/>
            <a:lstStyle/>
            <a:p>
              <a:endParaRPr lang="en-NZ"/>
            </a:p>
          </p:txBody>
        </p:sp>
      </p:grpSp>
      <p:sp>
        <p:nvSpPr>
          <p:cNvPr id="11" name="TextBox 9">
            <a:extLst>
              <a:ext uri="{FF2B5EF4-FFF2-40B4-BE49-F238E27FC236}">
                <a16:creationId xmlns:a16="http://schemas.microsoft.com/office/drawing/2014/main" id="{8B913566-FF30-8DC4-BE85-DD4B56A0F68C}"/>
              </a:ext>
            </a:extLst>
          </p:cNvPr>
          <p:cNvSpPr txBox="1"/>
          <p:nvPr/>
        </p:nvSpPr>
        <p:spPr>
          <a:xfrm>
            <a:off x="10591800" y="9682191"/>
            <a:ext cx="7696200" cy="329642"/>
          </a:xfrm>
          <a:prstGeom prst="rect">
            <a:avLst/>
          </a:prstGeom>
        </p:spPr>
        <p:txBody>
          <a:bodyPr wrap="square" lIns="0" tIns="0" rIns="0" bIns="0" rtlCol="0" anchor="t">
            <a:spAutoFit/>
          </a:bodyPr>
          <a:lstStyle/>
          <a:p>
            <a:pPr algn="l">
              <a:lnSpc>
                <a:spcPts val="2800"/>
              </a:lnSpc>
            </a:pPr>
            <a:r>
              <a:rPr lang="en-US" sz="2000" dirty="0">
                <a:solidFill>
                  <a:srgbClr val="FFF8EF"/>
                </a:solidFill>
                <a:latin typeface="Inter"/>
                <a:ea typeface="Inter"/>
                <a:sym typeface="Black Mango Medium"/>
              </a:rPr>
              <a:t>Thermal Heated pool</a:t>
            </a:r>
          </a:p>
        </p:txBody>
      </p:sp>
      <p:sp>
        <p:nvSpPr>
          <p:cNvPr id="14" name="Freeform 15">
            <a:extLst>
              <a:ext uri="{FF2B5EF4-FFF2-40B4-BE49-F238E27FC236}">
                <a16:creationId xmlns:a16="http://schemas.microsoft.com/office/drawing/2014/main" id="{7B114849-FB56-04D5-4300-5ADB9397E59E}"/>
              </a:ext>
            </a:extLst>
          </p:cNvPr>
          <p:cNvSpPr/>
          <p:nvPr/>
        </p:nvSpPr>
        <p:spPr>
          <a:xfrm>
            <a:off x="15091471" y="1457381"/>
            <a:ext cx="3206837" cy="4829119"/>
          </a:xfrm>
          <a:custGeom>
            <a:avLst/>
            <a:gdLst/>
            <a:ahLst/>
            <a:cxnLst/>
            <a:rect l="l" t="t" r="r" b="b"/>
            <a:pathLst>
              <a:path w="3206837" h="4829119">
                <a:moveTo>
                  <a:pt x="0" y="0"/>
                </a:moveTo>
                <a:lnTo>
                  <a:pt x="3206837" y="0"/>
                </a:lnTo>
                <a:lnTo>
                  <a:pt x="3206837" y="4829119"/>
                </a:lnTo>
                <a:lnTo>
                  <a:pt x="0" y="4829119"/>
                </a:lnTo>
                <a:lnTo>
                  <a:pt x="0" y="0"/>
                </a:lnTo>
                <a:close/>
              </a:path>
            </a:pathLst>
          </a:custGeom>
          <a:blipFill>
            <a:blip r:embed="rId4"/>
            <a:stretch>
              <a:fillRect/>
            </a:stretch>
          </a:blipFill>
        </p:spPr>
        <p:txBody>
          <a:bodyPr/>
          <a:lstStyle/>
          <a:p>
            <a:endParaRPr lang="en-NZ"/>
          </a:p>
        </p:txBody>
      </p:sp>
      <p:sp>
        <p:nvSpPr>
          <p:cNvPr id="19" name="TextBox 9">
            <a:extLst>
              <a:ext uri="{FF2B5EF4-FFF2-40B4-BE49-F238E27FC236}">
                <a16:creationId xmlns:a16="http://schemas.microsoft.com/office/drawing/2014/main" id="{6866E0E5-DBF4-F73C-5C3B-C65B9BA01FEF}"/>
              </a:ext>
            </a:extLst>
          </p:cNvPr>
          <p:cNvSpPr txBox="1"/>
          <p:nvPr/>
        </p:nvSpPr>
        <p:spPr>
          <a:xfrm>
            <a:off x="15544800" y="5804458"/>
            <a:ext cx="2635053" cy="329642"/>
          </a:xfrm>
          <a:prstGeom prst="rect">
            <a:avLst/>
          </a:prstGeom>
        </p:spPr>
        <p:txBody>
          <a:bodyPr wrap="square" lIns="0" tIns="0" rIns="0" bIns="0" rtlCol="0" anchor="t">
            <a:spAutoFit/>
          </a:bodyPr>
          <a:lstStyle/>
          <a:p>
            <a:pPr algn="l">
              <a:lnSpc>
                <a:spcPts val="2800"/>
              </a:lnSpc>
            </a:pPr>
            <a:r>
              <a:rPr lang="en-US" sz="2000" dirty="0">
                <a:solidFill>
                  <a:srgbClr val="FFF8EF"/>
                </a:solidFill>
                <a:latin typeface="Inter"/>
                <a:ea typeface="Inter"/>
                <a:sym typeface="Black Mango Medium"/>
              </a:rPr>
              <a:t>Grotto</a:t>
            </a:r>
          </a:p>
        </p:txBody>
      </p:sp>
      <p:sp>
        <p:nvSpPr>
          <p:cNvPr id="21" name="TextBox 11">
            <a:extLst>
              <a:ext uri="{FF2B5EF4-FFF2-40B4-BE49-F238E27FC236}">
                <a16:creationId xmlns:a16="http://schemas.microsoft.com/office/drawing/2014/main" id="{FD2A30CD-D4B5-1F6B-2B41-20B121E20330}"/>
              </a:ext>
            </a:extLst>
          </p:cNvPr>
          <p:cNvSpPr txBox="1"/>
          <p:nvPr/>
        </p:nvSpPr>
        <p:spPr>
          <a:xfrm>
            <a:off x="3330379" y="3119521"/>
            <a:ext cx="4415731" cy="411138"/>
          </a:xfrm>
          <a:prstGeom prst="rect">
            <a:avLst/>
          </a:prstGeom>
        </p:spPr>
        <p:txBody>
          <a:bodyPr wrap="square" lIns="0" tIns="0" rIns="0" bIns="0" rtlCol="0" anchor="t">
            <a:spAutoFit/>
          </a:bodyPr>
          <a:lstStyle/>
          <a:p>
            <a:pPr>
              <a:lnSpc>
                <a:spcPts val="3492"/>
              </a:lnSpc>
              <a:spcBef>
                <a:spcPct val="0"/>
              </a:spcBef>
            </a:pPr>
            <a:r>
              <a:rPr lang="en-NZ" sz="2200" dirty="0"/>
              <a:t>Air Conditioning</a:t>
            </a:r>
          </a:p>
        </p:txBody>
      </p:sp>
      <p:sp>
        <p:nvSpPr>
          <p:cNvPr id="24" name="TextBox 11">
            <a:extLst>
              <a:ext uri="{FF2B5EF4-FFF2-40B4-BE49-F238E27FC236}">
                <a16:creationId xmlns:a16="http://schemas.microsoft.com/office/drawing/2014/main" id="{8D2A1929-EDDF-DDDF-E573-D2941E4DD7A2}"/>
              </a:ext>
            </a:extLst>
          </p:cNvPr>
          <p:cNvSpPr txBox="1"/>
          <p:nvPr/>
        </p:nvSpPr>
        <p:spPr>
          <a:xfrm>
            <a:off x="3330379" y="2468595"/>
            <a:ext cx="4415731" cy="411138"/>
          </a:xfrm>
          <a:prstGeom prst="rect">
            <a:avLst/>
          </a:prstGeom>
        </p:spPr>
        <p:txBody>
          <a:bodyPr wrap="square" lIns="0" tIns="0" rIns="0" bIns="0" rtlCol="0" anchor="t">
            <a:spAutoFit/>
          </a:bodyPr>
          <a:lstStyle/>
          <a:p>
            <a:pPr>
              <a:lnSpc>
                <a:spcPts val="3492"/>
              </a:lnSpc>
              <a:spcBef>
                <a:spcPct val="0"/>
              </a:spcBef>
            </a:pPr>
            <a:r>
              <a:rPr lang="en-NZ" sz="2200" dirty="0"/>
              <a:t>Wi-Fi Complimentary</a:t>
            </a:r>
          </a:p>
        </p:txBody>
      </p:sp>
      <p:sp>
        <p:nvSpPr>
          <p:cNvPr id="29" name="TextBox 11">
            <a:extLst>
              <a:ext uri="{FF2B5EF4-FFF2-40B4-BE49-F238E27FC236}">
                <a16:creationId xmlns:a16="http://schemas.microsoft.com/office/drawing/2014/main" id="{F2F6FEFF-B39F-6CFA-EF61-62E5AE9C88E1}"/>
              </a:ext>
            </a:extLst>
          </p:cNvPr>
          <p:cNvSpPr txBox="1"/>
          <p:nvPr/>
        </p:nvSpPr>
        <p:spPr>
          <a:xfrm>
            <a:off x="3368479" y="3770447"/>
            <a:ext cx="4415731" cy="411138"/>
          </a:xfrm>
          <a:prstGeom prst="rect">
            <a:avLst/>
          </a:prstGeom>
        </p:spPr>
        <p:txBody>
          <a:bodyPr wrap="square" lIns="0" tIns="0" rIns="0" bIns="0" rtlCol="0" anchor="t">
            <a:spAutoFit/>
          </a:bodyPr>
          <a:lstStyle/>
          <a:p>
            <a:pPr>
              <a:lnSpc>
                <a:spcPts val="3492"/>
              </a:lnSpc>
              <a:spcBef>
                <a:spcPct val="0"/>
              </a:spcBef>
            </a:pPr>
            <a:r>
              <a:rPr lang="en-NZ" sz="2200" dirty="0"/>
              <a:t>Porterage (on request)  </a:t>
            </a:r>
          </a:p>
        </p:txBody>
      </p:sp>
      <p:sp>
        <p:nvSpPr>
          <p:cNvPr id="31" name="TextBox 11">
            <a:extLst>
              <a:ext uri="{FF2B5EF4-FFF2-40B4-BE49-F238E27FC236}">
                <a16:creationId xmlns:a16="http://schemas.microsoft.com/office/drawing/2014/main" id="{40B77A16-91ED-C14E-5471-7DA4677FF182}"/>
              </a:ext>
            </a:extLst>
          </p:cNvPr>
          <p:cNvSpPr txBox="1"/>
          <p:nvPr/>
        </p:nvSpPr>
        <p:spPr>
          <a:xfrm>
            <a:off x="3330379" y="4421373"/>
            <a:ext cx="4415731" cy="411138"/>
          </a:xfrm>
          <a:prstGeom prst="rect">
            <a:avLst/>
          </a:prstGeom>
        </p:spPr>
        <p:txBody>
          <a:bodyPr wrap="square" lIns="0" tIns="0" rIns="0" bIns="0" rtlCol="0" anchor="t">
            <a:spAutoFit/>
          </a:bodyPr>
          <a:lstStyle/>
          <a:p>
            <a:pPr>
              <a:lnSpc>
                <a:spcPts val="3492"/>
              </a:lnSpc>
              <a:spcBef>
                <a:spcPct val="0"/>
              </a:spcBef>
            </a:pPr>
            <a:r>
              <a:rPr lang="en-NZ" sz="2200" dirty="0"/>
              <a:t>Dry Cleaning and Laundry</a:t>
            </a:r>
          </a:p>
        </p:txBody>
      </p:sp>
      <p:sp>
        <p:nvSpPr>
          <p:cNvPr id="33" name="TextBox 11">
            <a:extLst>
              <a:ext uri="{FF2B5EF4-FFF2-40B4-BE49-F238E27FC236}">
                <a16:creationId xmlns:a16="http://schemas.microsoft.com/office/drawing/2014/main" id="{0148ACC5-7A35-11CC-C198-528D0389EDBF}"/>
              </a:ext>
            </a:extLst>
          </p:cNvPr>
          <p:cNvSpPr txBox="1"/>
          <p:nvPr/>
        </p:nvSpPr>
        <p:spPr>
          <a:xfrm>
            <a:off x="3330379" y="5065973"/>
            <a:ext cx="4415731" cy="411138"/>
          </a:xfrm>
          <a:prstGeom prst="rect">
            <a:avLst/>
          </a:prstGeom>
        </p:spPr>
        <p:txBody>
          <a:bodyPr wrap="square" lIns="0" tIns="0" rIns="0" bIns="0" rtlCol="0" anchor="t">
            <a:spAutoFit/>
          </a:bodyPr>
          <a:lstStyle/>
          <a:p>
            <a:pPr>
              <a:lnSpc>
                <a:spcPts val="3492"/>
              </a:lnSpc>
              <a:spcBef>
                <a:spcPct val="0"/>
              </a:spcBef>
            </a:pPr>
            <a:r>
              <a:rPr lang="en-NZ" sz="2200" dirty="0"/>
              <a:t>Restaurant and Bar</a:t>
            </a:r>
          </a:p>
        </p:txBody>
      </p:sp>
      <p:sp>
        <p:nvSpPr>
          <p:cNvPr id="35" name="TextBox 11">
            <a:extLst>
              <a:ext uri="{FF2B5EF4-FFF2-40B4-BE49-F238E27FC236}">
                <a16:creationId xmlns:a16="http://schemas.microsoft.com/office/drawing/2014/main" id="{8FFB38FF-6039-EB17-39FA-323726A8858A}"/>
              </a:ext>
            </a:extLst>
          </p:cNvPr>
          <p:cNvSpPr txBox="1"/>
          <p:nvPr/>
        </p:nvSpPr>
        <p:spPr>
          <a:xfrm>
            <a:off x="3346710" y="5713486"/>
            <a:ext cx="4415731" cy="411138"/>
          </a:xfrm>
          <a:prstGeom prst="rect">
            <a:avLst/>
          </a:prstGeom>
        </p:spPr>
        <p:txBody>
          <a:bodyPr wrap="square" lIns="0" tIns="0" rIns="0" bIns="0" rtlCol="0" anchor="t">
            <a:spAutoFit/>
          </a:bodyPr>
          <a:lstStyle/>
          <a:p>
            <a:pPr>
              <a:lnSpc>
                <a:spcPts val="3492"/>
              </a:lnSpc>
              <a:spcBef>
                <a:spcPct val="0"/>
              </a:spcBef>
            </a:pPr>
            <a:r>
              <a:rPr lang="en-NZ" sz="2200" dirty="0"/>
              <a:t>Meetings and Events Facilities</a:t>
            </a:r>
          </a:p>
        </p:txBody>
      </p:sp>
      <p:sp>
        <p:nvSpPr>
          <p:cNvPr id="37" name="TextBox 11">
            <a:extLst>
              <a:ext uri="{FF2B5EF4-FFF2-40B4-BE49-F238E27FC236}">
                <a16:creationId xmlns:a16="http://schemas.microsoft.com/office/drawing/2014/main" id="{9E392715-736A-6628-BD37-5B0027026153}"/>
              </a:ext>
            </a:extLst>
          </p:cNvPr>
          <p:cNvSpPr txBox="1"/>
          <p:nvPr/>
        </p:nvSpPr>
        <p:spPr>
          <a:xfrm>
            <a:off x="3346710" y="7015338"/>
            <a:ext cx="4415731" cy="411138"/>
          </a:xfrm>
          <a:prstGeom prst="rect">
            <a:avLst/>
          </a:prstGeom>
        </p:spPr>
        <p:txBody>
          <a:bodyPr wrap="square" lIns="0" tIns="0" rIns="0" bIns="0" rtlCol="0" anchor="t">
            <a:spAutoFit/>
          </a:bodyPr>
          <a:lstStyle/>
          <a:p>
            <a:pPr>
              <a:lnSpc>
                <a:spcPts val="3492"/>
              </a:lnSpc>
              <a:spcBef>
                <a:spcPct val="0"/>
              </a:spcBef>
            </a:pPr>
            <a:r>
              <a:rPr lang="en-NZ" sz="2200" dirty="0"/>
              <a:t>Pool</a:t>
            </a:r>
          </a:p>
        </p:txBody>
      </p:sp>
      <p:sp>
        <p:nvSpPr>
          <p:cNvPr id="39" name="TextBox 11">
            <a:extLst>
              <a:ext uri="{FF2B5EF4-FFF2-40B4-BE49-F238E27FC236}">
                <a16:creationId xmlns:a16="http://schemas.microsoft.com/office/drawing/2014/main" id="{79ED7EE2-B2DB-45DE-3C4D-428DFAB135AF}"/>
              </a:ext>
            </a:extLst>
          </p:cNvPr>
          <p:cNvSpPr txBox="1"/>
          <p:nvPr/>
        </p:nvSpPr>
        <p:spPr>
          <a:xfrm>
            <a:off x="3330379" y="6364412"/>
            <a:ext cx="4415731" cy="411138"/>
          </a:xfrm>
          <a:prstGeom prst="rect">
            <a:avLst/>
          </a:prstGeom>
        </p:spPr>
        <p:txBody>
          <a:bodyPr wrap="square" lIns="0" tIns="0" rIns="0" bIns="0" rtlCol="0" anchor="t">
            <a:spAutoFit/>
          </a:bodyPr>
          <a:lstStyle/>
          <a:p>
            <a:pPr>
              <a:lnSpc>
                <a:spcPts val="3492"/>
              </a:lnSpc>
              <a:spcBef>
                <a:spcPct val="0"/>
              </a:spcBef>
            </a:pPr>
            <a:r>
              <a:rPr lang="en-NZ" sz="2200" dirty="0"/>
              <a:t>Lounge</a:t>
            </a:r>
          </a:p>
        </p:txBody>
      </p:sp>
      <p:sp>
        <p:nvSpPr>
          <p:cNvPr id="41" name="TextBox 11">
            <a:extLst>
              <a:ext uri="{FF2B5EF4-FFF2-40B4-BE49-F238E27FC236}">
                <a16:creationId xmlns:a16="http://schemas.microsoft.com/office/drawing/2014/main" id="{FF7BC4A6-748D-35D9-7553-D2BAF26D3180}"/>
              </a:ext>
            </a:extLst>
          </p:cNvPr>
          <p:cNvSpPr txBox="1"/>
          <p:nvPr/>
        </p:nvSpPr>
        <p:spPr>
          <a:xfrm>
            <a:off x="3330380" y="7666264"/>
            <a:ext cx="4415731" cy="411138"/>
          </a:xfrm>
          <a:prstGeom prst="rect">
            <a:avLst/>
          </a:prstGeom>
        </p:spPr>
        <p:txBody>
          <a:bodyPr wrap="square" lIns="0" tIns="0" rIns="0" bIns="0" rtlCol="0" anchor="t">
            <a:spAutoFit/>
          </a:bodyPr>
          <a:lstStyle/>
          <a:p>
            <a:pPr>
              <a:lnSpc>
                <a:spcPts val="3492"/>
              </a:lnSpc>
              <a:spcBef>
                <a:spcPct val="0"/>
              </a:spcBef>
            </a:pPr>
            <a:r>
              <a:rPr lang="en-NZ" sz="2200" dirty="0"/>
              <a:t>Gym</a:t>
            </a:r>
          </a:p>
        </p:txBody>
      </p:sp>
      <p:sp>
        <p:nvSpPr>
          <p:cNvPr id="43" name="TextBox 11">
            <a:extLst>
              <a:ext uri="{FF2B5EF4-FFF2-40B4-BE49-F238E27FC236}">
                <a16:creationId xmlns:a16="http://schemas.microsoft.com/office/drawing/2014/main" id="{7988C75B-00FC-0692-6A65-5F1ECDEAFAB8}"/>
              </a:ext>
            </a:extLst>
          </p:cNvPr>
          <p:cNvSpPr txBox="1"/>
          <p:nvPr/>
        </p:nvSpPr>
        <p:spPr>
          <a:xfrm>
            <a:off x="3330381" y="8317190"/>
            <a:ext cx="4415731" cy="338554"/>
          </a:xfrm>
          <a:prstGeom prst="rect">
            <a:avLst/>
          </a:prstGeom>
        </p:spPr>
        <p:txBody>
          <a:bodyPr wrap="square" lIns="0" tIns="0" rIns="0" bIns="0" rtlCol="0" anchor="t">
            <a:spAutoFit/>
          </a:bodyPr>
          <a:lstStyle/>
          <a:p>
            <a:pPr lvl="0" fontAlgn="base"/>
            <a:r>
              <a:rPr lang="en-NZ" sz="2200" dirty="0"/>
              <a:t>Tennis Court</a:t>
            </a:r>
          </a:p>
        </p:txBody>
      </p:sp>
      <p:sp>
        <p:nvSpPr>
          <p:cNvPr id="45" name="TextBox 11">
            <a:extLst>
              <a:ext uri="{FF2B5EF4-FFF2-40B4-BE49-F238E27FC236}">
                <a16:creationId xmlns:a16="http://schemas.microsoft.com/office/drawing/2014/main" id="{5118C201-2312-ED0C-C315-09FD564966C4}"/>
              </a:ext>
            </a:extLst>
          </p:cNvPr>
          <p:cNvSpPr txBox="1"/>
          <p:nvPr/>
        </p:nvSpPr>
        <p:spPr>
          <a:xfrm>
            <a:off x="3346710" y="8895532"/>
            <a:ext cx="4415731" cy="338554"/>
          </a:xfrm>
          <a:prstGeom prst="rect">
            <a:avLst/>
          </a:prstGeom>
        </p:spPr>
        <p:txBody>
          <a:bodyPr wrap="square" lIns="0" tIns="0" rIns="0" bIns="0" rtlCol="0" anchor="t">
            <a:spAutoFit/>
          </a:bodyPr>
          <a:lstStyle/>
          <a:p>
            <a:pPr lvl="0" fontAlgn="base"/>
            <a:r>
              <a:rPr lang="en-NZ" sz="2200" dirty="0"/>
              <a:t>On-Site Parking</a:t>
            </a:r>
          </a:p>
        </p:txBody>
      </p:sp>
      <p:pic>
        <p:nvPicPr>
          <p:cNvPr id="53" name="Graphic 52" descr="Ticket with solid fill">
            <a:extLst>
              <a:ext uri="{FF2B5EF4-FFF2-40B4-BE49-F238E27FC236}">
                <a16:creationId xmlns:a16="http://schemas.microsoft.com/office/drawing/2014/main" id="{EC6D5444-F1C1-D2F3-1A92-685E5DF8CDD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847007">
            <a:off x="2574886" y="3723223"/>
            <a:ext cx="502383" cy="502383"/>
          </a:xfrm>
          <a:prstGeom prst="rect">
            <a:avLst/>
          </a:prstGeom>
        </p:spPr>
      </p:pic>
      <p:pic>
        <p:nvPicPr>
          <p:cNvPr id="55" name="Graphic 54" descr="Dry Cleaning with solid fill">
            <a:extLst>
              <a:ext uri="{FF2B5EF4-FFF2-40B4-BE49-F238E27FC236}">
                <a16:creationId xmlns:a16="http://schemas.microsoft.com/office/drawing/2014/main" id="{F91DB642-541B-017F-5994-E02BB9F5A6F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12193" y="4358787"/>
            <a:ext cx="627768" cy="627768"/>
          </a:xfrm>
          <a:prstGeom prst="rect">
            <a:avLst/>
          </a:prstGeom>
        </p:spPr>
      </p:pic>
      <p:pic>
        <p:nvPicPr>
          <p:cNvPr id="57" name="Graphic 56" descr="Covered plate outline">
            <a:extLst>
              <a:ext uri="{FF2B5EF4-FFF2-40B4-BE49-F238E27FC236}">
                <a16:creationId xmlns:a16="http://schemas.microsoft.com/office/drawing/2014/main" id="{C73893F6-8AE6-7F21-5912-A5D773F4E82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512192" y="4986555"/>
            <a:ext cx="627769" cy="627769"/>
          </a:xfrm>
          <a:prstGeom prst="rect">
            <a:avLst/>
          </a:prstGeom>
        </p:spPr>
      </p:pic>
      <p:pic>
        <p:nvPicPr>
          <p:cNvPr id="59" name="Graphic 58" descr="Online meeting outline">
            <a:extLst>
              <a:ext uri="{FF2B5EF4-FFF2-40B4-BE49-F238E27FC236}">
                <a16:creationId xmlns:a16="http://schemas.microsoft.com/office/drawing/2014/main" id="{C13A3A49-5A23-4A29-5539-6EE8ABB7635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520366" y="5600700"/>
            <a:ext cx="599679" cy="599679"/>
          </a:xfrm>
          <a:prstGeom prst="rect">
            <a:avLst/>
          </a:prstGeom>
        </p:spPr>
      </p:pic>
      <p:pic>
        <p:nvPicPr>
          <p:cNvPr id="61" name="Graphic 60" descr="Couch outline">
            <a:extLst>
              <a:ext uri="{FF2B5EF4-FFF2-40B4-BE49-F238E27FC236}">
                <a16:creationId xmlns:a16="http://schemas.microsoft.com/office/drawing/2014/main" id="{5ACB1A33-20B6-4755-DBFE-553A1C0B08E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514600" y="6286500"/>
            <a:ext cx="599679" cy="599679"/>
          </a:xfrm>
          <a:prstGeom prst="rect">
            <a:avLst/>
          </a:prstGeom>
        </p:spPr>
      </p:pic>
      <p:pic>
        <p:nvPicPr>
          <p:cNvPr id="63" name="Graphic 62" descr="Swimming outline">
            <a:extLst>
              <a:ext uri="{FF2B5EF4-FFF2-40B4-BE49-F238E27FC236}">
                <a16:creationId xmlns:a16="http://schemas.microsoft.com/office/drawing/2014/main" id="{F7283363-B47E-9945-B693-399C44C2CB5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438400" y="6872555"/>
            <a:ext cx="648191" cy="648191"/>
          </a:xfrm>
          <a:prstGeom prst="rect">
            <a:avLst/>
          </a:prstGeom>
        </p:spPr>
      </p:pic>
      <p:pic>
        <p:nvPicPr>
          <p:cNvPr id="65" name="Graphic 64" descr="Snowflake outline">
            <a:extLst>
              <a:ext uri="{FF2B5EF4-FFF2-40B4-BE49-F238E27FC236}">
                <a16:creationId xmlns:a16="http://schemas.microsoft.com/office/drawing/2014/main" id="{B55AC9B4-AA94-C309-ADB0-11737438FDA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432310" y="2933700"/>
            <a:ext cx="716608" cy="716608"/>
          </a:xfrm>
          <a:prstGeom prst="rect">
            <a:avLst/>
          </a:prstGeom>
        </p:spPr>
      </p:pic>
      <p:pic>
        <p:nvPicPr>
          <p:cNvPr id="67" name="Graphic 66" descr="Wireless outline">
            <a:extLst>
              <a:ext uri="{FF2B5EF4-FFF2-40B4-BE49-F238E27FC236}">
                <a16:creationId xmlns:a16="http://schemas.microsoft.com/office/drawing/2014/main" id="{D07F0F92-B278-748A-BD44-78826C2AD8D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rot="2732982">
            <a:off x="2466087" y="2229724"/>
            <a:ext cx="648192" cy="648192"/>
          </a:xfrm>
          <a:prstGeom prst="rect">
            <a:avLst/>
          </a:prstGeom>
        </p:spPr>
      </p:pic>
      <p:pic>
        <p:nvPicPr>
          <p:cNvPr id="69" name="Graphic 68" descr="Dumbbell outline">
            <a:extLst>
              <a:ext uri="{FF2B5EF4-FFF2-40B4-BE49-F238E27FC236}">
                <a16:creationId xmlns:a16="http://schemas.microsoft.com/office/drawing/2014/main" id="{17A87ADA-2938-A912-52DE-A54BA92C2C4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503696" y="7570996"/>
            <a:ext cx="620504" cy="620504"/>
          </a:xfrm>
          <a:prstGeom prst="rect">
            <a:avLst/>
          </a:prstGeom>
        </p:spPr>
      </p:pic>
      <p:pic>
        <p:nvPicPr>
          <p:cNvPr id="71" name="Graphic 70" descr="Tennis racket and ball outline">
            <a:extLst>
              <a:ext uri="{FF2B5EF4-FFF2-40B4-BE49-F238E27FC236}">
                <a16:creationId xmlns:a16="http://schemas.microsoft.com/office/drawing/2014/main" id="{90ED7260-AEB3-2942-C81F-2F4CC9014ED4}"/>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514600" y="8115300"/>
            <a:ext cx="534022" cy="534022"/>
          </a:xfrm>
          <a:prstGeom prst="rect">
            <a:avLst/>
          </a:prstGeom>
        </p:spPr>
      </p:pic>
      <p:pic>
        <p:nvPicPr>
          <p:cNvPr id="73" name="Graphic 72" descr="Car outline">
            <a:extLst>
              <a:ext uri="{FF2B5EF4-FFF2-40B4-BE49-F238E27FC236}">
                <a16:creationId xmlns:a16="http://schemas.microsoft.com/office/drawing/2014/main" id="{D0159A69-C16D-7C8E-5332-D576403E4198}"/>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489633" y="8724900"/>
            <a:ext cx="634567" cy="634567"/>
          </a:xfrm>
          <a:prstGeom prst="rect">
            <a:avLst/>
          </a:prstGeom>
        </p:spPr>
      </p:pic>
    </p:spTree>
    <p:extLst>
      <p:ext uri="{BB962C8B-B14F-4D97-AF65-F5344CB8AC3E}">
        <p14:creationId xmlns:p14="http://schemas.microsoft.com/office/powerpoint/2010/main" val="587667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a:extLst>
            <a:ext uri="{FF2B5EF4-FFF2-40B4-BE49-F238E27FC236}">
              <a16:creationId xmlns:a16="http://schemas.microsoft.com/office/drawing/2014/main" id="{D79389CD-5DB7-0431-947D-EA431F97337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352FBAC-8162-8E89-4B36-67D9C42D3573}"/>
              </a:ext>
            </a:extLst>
          </p:cNvPr>
          <p:cNvGrpSpPr/>
          <p:nvPr/>
        </p:nvGrpSpPr>
        <p:grpSpPr>
          <a:xfrm>
            <a:off x="0" y="5468714"/>
            <a:ext cx="10575471" cy="5143500"/>
            <a:chOff x="0" y="0"/>
            <a:chExt cx="1359610" cy="561014"/>
          </a:xfrm>
        </p:grpSpPr>
        <p:sp>
          <p:nvSpPr>
            <p:cNvPr id="4" name="Freeform 3">
              <a:extLst>
                <a:ext uri="{FF2B5EF4-FFF2-40B4-BE49-F238E27FC236}">
                  <a16:creationId xmlns:a16="http://schemas.microsoft.com/office/drawing/2014/main" id="{003DEB78-BE66-47DB-2924-68088F2E25EB}"/>
                </a:ext>
              </a:extLst>
            </p:cNvPr>
            <p:cNvSpPr/>
            <p:nvPr/>
          </p:nvSpPr>
          <p:spPr>
            <a:xfrm>
              <a:off x="0" y="0"/>
              <a:ext cx="1359610" cy="561014"/>
            </a:xfrm>
            <a:custGeom>
              <a:avLst/>
              <a:gdLst/>
              <a:ahLst/>
              <a:cxnLst/>
              <a:rect l="l" t="t" r="r" b="b"/>
              <a:pathLst>
                <a:path w="1359610" h="561014">
                  <a:moveTo>
                    <a:pt x="0" y="0"/>
                  </a:moveTo>
                  <a:lnTo>
                    <a:pt x="1359610" y="0"/>
                  </a:lnTo>
                  <a:lnTo>
                    <a:pt x="1359610" y="561014"/>
                  </a:lnTo>
                  <a:lnTo>
                    <a:pt x="0" y="561014"/>
                  </a:lnTo>
                  <a:close/>
                </a:path>
              </a:pathLst>
            </a:custGeom>
            <a:blipFill>
              <a:blip r:embed="rId2"/>
              <a:stretch>
                <a:fillRect t="-19620" b="-19620"/>
              </a:stretch>
            </a:blipFill>
          </p:spPr>
          <p:txBody>
            <a:bodyPr/>
            <a:lstStyle/>
            <a:p>
              <a:endParaRPr lang="en-NZ"/>
            </a:p>
          </p:txBody>
        </p:sp>
      </p:grpSp>
      <p:sp>
        <p:nvSpPr>
          <p:cNvPr id="7" name="Rectangle 6">
            <a:extLst>
              <a:ext uri="{FF2B5EF4-FFF2-40B4-BE49-F238E27FC236}">
                <a16:creationId xmlns:a16="http://schemas.microsoft.com/office/drawing/2014/main" id="{7959B89B-B9C2-6A2F-A237-9FFE5792794C}"/>
              </a:ext>
            </a:extLst>
          </p:cNvPr>
          <p:cNvSpPr/>
          <p:nvPr/>
        </p:nvSpPr>
        <p:spPr>
          <a:xfrm>
            <a:off x="9525000" y="5916558"/>
            <a:ext cx="8763000" cy="4038599"/>
          </a:xfrm>
          <a:prstGeom prst="rect">
            <a:avLst/>
          </a:prstGeom>
          <a:solidFill>
            <a:srgbClr val="3423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Freeform 16">
            <a:extLst>
              <a:ext uri="{FF2B5EF4-FFF2-40B4-BE49-F238E27FC236}">
                <a16:creationId xmlns:a16="http://schemas.microsoft.com/office/drawing/2014/main" id="{184D3B8F-2421-0573-1B39-C99F0BE5BC82}"/>
              </a:ext>
            </a:extLst>
          </p:cNvPr>
          <p:cNvSpPr/>
          <p:nvPr/>
        </p:nvSpPr>
        <p:spPr>
          <a:xfrm>
            <a:off x="332855" y="344480"/>
            <a:ext cx="1674820" cy="1674820"/>
          </a:xfrm>
          <a:custGeom>
            <a:avLst/>
            <a:gdLst/>
            <a:ahLst/>
            <a:cxnLst/>
            <a:rect l="l" t="t" r="r" b="b"/>
            <a:pathLst>
              <a:path w="1674820" h="1674820">
                <a:moveTo>
                  <a:pt x="0" y="0"/>
                </a:moveTo>
                <a:lnTo>
                  <a:pt x="1674820" y="0"/>
                </a:lnTo>
                <a:lnTo>
                  <a:pt x="1674820" y="1674820"/>
                </a:lnTo>
                <a:lnTo>
                  <a:pt x="0" y="1674820"/>
                </a:lnTo>
                <a:lnTo>
                  <a:pt x="0" y="0"/>
                </a:lnTo>
                <a:close/>
              </a:path>
            </a:pathLst>
          </a:custGeom>
          <a:blipFill>
            <a:blip r:embed="rId3"/>
            <a:stretch>
              <a:fillRect/>
            </a:stretch>
          </a:blipFill>
        </p:spPr>
        <p:txBody>
          <a:bodyPr/>
          <a:lstStyle/>
          <a:p>
            <a:endParaRPr lang="en-NZ"/>
          </a:p>
        </p:txBody>
      </p:sp>
      <p:sp>
        <p:nvSpPr>
          <p:cNvPr id="17" name="TextBox 17">
            <a:extLst>
              <a:ext uri="{FF2B5EF4-FFF2-40B4-BE49-F238E27FC236}">
                <a16:creationId xmlns:a16="http://schemas.microsoft.com/office/drawing/2014/main" id="{0722D898-BF5B-12D8-AE21-A7839F0300CD}"/>
              </a:ext>
            </a:extLst>
          </p:cNvPr>
          <p:cNvSpPr txBox="1"/>
          <p:nvPr/>
        </p:nvSpPr>
        <p:spPr>
          <a:xfrm>
            <a:off x="2617274" y="604809"/>
            <a:ext cx="15137325" cy="1154162"/>
          </a:xfrm>
          <a:prstGeom prst="rect">
            <a:avLst/>
          </a:prstGeom>
        </p:spPr>
        <p:txBody>
          <a:bodyPr wrap="square" lIns="0" tIns="0" rIns="0" bIns="0" rtlCol="0" anchor="t">
            <a:spAutoFit/>
          </a:bodyPr>
          <a:lstStyle/>
          <a:p>
            <a:r>
              <a:rPr lang="en-US" sz="7500" dirty="0">
                <a:solidFill>
                  <a:srgbClr val="34231A"/>
                </a:solidFill>
                <a:latin typeface="Black Mango Light"/>
                <a:ea typeface="Black Mango Light"/>
                <a:cs typeface="Black Mango Light"/>
                <a:sym typeface="Black Mango Light"/>
              </a:rPr>
              <a:t>CONFERENCES</a:t>
            </a:r>
          </a:p>
        </p:txBody>
      </p:sp>
      <p:cxnSp>
        <p:nvCxnSpPr>
          <p:cNvPr id="22" name="Straight Connector 21">
            <a:extLst>
              <a:ext uri="{FF2B5EF4-FFF2-40B4-BE49-F238E27FC236}">
                <a16:creationId xmlns:a16="http://schemas.microsoft.com/office/drawing/2014/main" id="{D24F4788-3E1C-20BA-3313-7C9EA76CDB2F}"/>
              </a:ext>
            </a:extLst>
          </p:cNvPr>
          <p:cNvCxnSpPr>
            <a:cxnSpLocks/>
          </p:cNvCxnSpPr>
          <p:nvPr/>
        </p:nvCxnSpPr>
        <p:spPr>
          <a:xfrm>
            <a:off x="2617275" y="1998758"/>
            <a:ext cx="15670725" cy="0"/>
          </a:xfrm>
          <a:prstGeom prst="line">
            <a:avLst/>
          </a:prstGeom>
          <a:ln w="381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25" name="TextBox 4">
            <a:extLst>
              <a:ext uri="{FF2B5EF4-FFF2-40B4-BE49-F238E27FC236}">
                <a16:creationId xmlns:a16="http://schemas.microsoft.com/office/drawing/2014/main" id="{68E8837C-5EE0-DD1A-E76C-B77FD3193F5C}"/>
              </a:ext>
            </a:extLst>
          </p:cNvPr>
          <p:cNvSpPr txBox="1"/>
          <p:nvPr/>
        </p:nvSpPr>
        <p:spPr>
          <a:xfrm rot="16200000">
            <a:off x="16439675" y="-404937"/>
            <a:ext cx="2110984" cy="4807391"/>
          </a:xfrm>
          <a:prstGeom prst="rect">
            <a:avLst/>
          </a:prstGeom>
        </p:spPr>
        <p:txBody>
          <a:bodyPr lIns="50800" tIns="50800" rIns="50800" bIns="50800" rtlCol="0" anchor="ctr"/>
          <a:lstStyle/>
          <a:p>
            <a:pPr algn="ctr">
              <a:lnSpc>
                <a:spcPts val="2999"/>
              </a:lnSpc>
            </a:pPr>
            <a:endParaRPr/>
          </a:p>
        </p:txBody>
      </p:sp>
      <p:sp>
        <p:nvSpPr>
          <p:cNvPr id="9" name="TextBox 8">
            <a:extLst>
              <a:ext uri="{FF2B5EF4-FFF2-40B4-BE49-F238E27FC236}">
                <a16:creationId xmlns:a16="http://schemas.microsoft.com/office/drawing/2014/main" id="{6C20B481-893C-1D21-567C-3AF842D37D1A}"/>
              </a:ext>
            </a:extLst>
          </p:cNvPr>
          <p:cNvSpPr txBox="1"/>
          <p:nvPr/>
        </p:nvSpPr>
        <p:spPr>
          <a:xfrm>
            <a:off x="10376437" y="6178452"/>
            <a:ext cx="8229600" cy="553998"/>
          </a:xfrm>
          <a:prstGeom prst="rect">
            <a:avLst/>
          </a:prstGeom>
          <a:noFill/>
        </p:spPr>
        <p:txBody>
          <a:bodyPr wrap="square">
            <a:spAutoFit/>
          </a:bodyPr>
          <a:lstStyle/>
          <a:p>
            <a:r>
              <a:rPr lang="en-US" sz="3000" dirty="0">
                <a:solidFill>
                  <a:srgbClr val="FFF8EF"/>
                </a:solidFill>
                <a:latin typeface="Black Mango Light"/>
                <a:ea typeface="Black Mango Light"/>
                <a:cs typeface="Black Mango Light"/>
                <a:sym typeface="Black Mango Light"/>
              </a:rPr>
              <a:t>Elevate…</a:t>
            </a:r>
            <a:endParaRPr lang="en-NZ" sz="3000" dirty="0">
              <a:solidFill>
                <a:srgbClr val="FFF8EF"/>
              </a:solidFill>
            </a:endParaRPr>
          </a:p>
        </p:txBody>
      </p:sp>
      <p:cxnSp>
        <p:nvCxnSpPr>
          <p:cNvPr id="12" name="Straight Connector 11">
            <a:extLst>
              <a:ext uri="{FF2B5EF4-FFF2-40B4-BE49-F238E27FC236}">
                <a16:creationId xmlns:a16="http://schemas.microsoft.com/office/drawing/2014/main" id="{695F0F14-354F-67F0-DA52-4D775C000D06}"/>
              </a:ext>
            </a:extLst>
          </p:cNvPr>
          <p:cNvCxnSpPr>
            <a:cxnSpLocks/>
          </p:cNvCxnSpPr>
          <p:nvPr/>
        </p:nvCxnSpPr>
        <p:spPr>
          <a:xfrm>
            <a:off x="10452637" y="6819900"/>
            <a:ext cx="8153400" cy="0"/>
          </a:xfrm>
          <a:prstGeom prst="line">
            <a:avLst/>
          </a:prstGeom>
          <a:ln w="31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18" name="TextBox 9">
            <a:extLst>
              <a:ext uri="{FF2B5EF4-FFF2-40B4-BE49-F238E27FC236}">
                <a16:creationId xmlns:a16="http://schemas.microsoft.com/office/drawing/2014/main" id="{CBE70319-71B8-813B-9D06-B7B502804014}"/>
              </a:ext>
            </a:extLst>
          </p:cNvPr>
          <p:cNvSpPr txBox="1"/>
          <p:nvPr/>
        </p:nvSpPr>
        <p:spPr>
          <a:xfrm>
            <a:off x="10718336" y="7046203"/>
            <a:ext cx="7036263" cy="2484078"/>
          </a:xfrm>
          <a:prstGeom prst="rect">
            <a:avLst/>
          </a:prstGeom>
        </p:spPr>
        <p:txBody>
          <a:bodyPr wrap="square" lIns="0" tIns="0" rIns="0" bIns="0" rtlCol="0" anchor="t">
            <a:spAutoFit/>
          </a:bodyPr>
          <a:lstStyle/>
          <a:p>
            <a:pPr algn="just">
              <a:lnSpc>
                <a:spcPts val="2800"/>
              </a:lnSpc>
            </a:pPr>
            <a:r>
              <a:rPr lang="en-US" sz="2000" dirty="0">
                <a:solidFill>
                  <a:srgbClr val="FFF8EF"/>
                </a:solidFill>
                <a:latin typeface="Inter"/>
                <a:ea typeface="Inter"/>
                <a:sym typeface="Black Mango Medium"/>
              </a:rPr>
              <a:t>… your next event at Millennium Hotel and Resort Manuels Taupō, where business meets the shore of Lake Taupō. We offer versatile spaces for any scale, from an intimate small private meeting room to large conferencing rooms. Every event is fully supported by professional on-site catering and audio-visual equipment against a backdrop of stunning lake views.</a:t>
            </a:r>
          </a:p>
        </p:txBody>
      </p:sp>
      <p:grpSp>
        <p:nvGrpSpPr>
          <p:cNvPr id="6" name="Group 4">
            <a:extLst>
              <a:ext uri="{FF2B5EF4-FFF2-40B4-BE49-F238E27FC236}">
                <a16:creationId xmlns:a16="http://schemas.microsoft.com/office/drawing/2014/main" id="{73C19B82-4D38-2352-EC23-05969C55BCF4}"/>
              </a:ext>
            </a:extLst>
          </p:cNvPr>
          <p:cNvGrpSpPr/>
          <p:nvPr/>
        </p:nvGrpSpPr>
        <p:grpSpPr>
          <a:xfrm>
            <a:off x="10497760" y="1257312"/>
            <a:ext cx="7790240" cy="4637476"/>
            <a:chOff x="-1481171" y="-488914"/>
            <a:chExt cx="1020790" cy="553260"/>
          </a:xfrm>
        </p:grpSpPr>
        <p:sp>
          <p:nvSpPr>
            <p:cNvPr id="8" name="Freeform 5">
              <a:extLst>
                <a:ext uri="{FF2B5EF4-FFF2-40B4-BE49-F238E27FC236}">
                  <a16:creationId xmlns:a16="http://schemas.microsoft.com/office/drawing/2014/main" id="{7CE27178-F90F-C0BF-6E70-DEF220FC336E}"/>
                </a:ext>
              </a:extLst>
            </p:cNvPr>
            <p:cNvSpPr/>
            <p:nvPr/>
          </p:nvSpPr>
          <p:spPr>
            <a:xfrm>
              <a:off x="-1481171" y="-488914"/>
              <a:ext cx="1020790" cy="553260"/>
            </a:xfrm>
            <a:custGeom>
              <a:avLst/>
              <a:gdLst/>
              <a:ahLst/>
              <a:cxnLst/>
              <a:rect l="l" t="t" r="r" b="b"/>
              <a:pathLst>
                <a:path w="1020790" h="553260">
                  <a:moveTo>
                    <a:pt x="0" y="0"/>
                  </a:moveTo>
                  <a:lnTo>
                    <a:pt x="1020790" y="0"/>
                  </a:lnTo>
                  <a:lnTo>
                    <a:pt x="1020790" y="553260"/>
                  </a:lnTo>
                  <a:lnTo>
                    <a:pt x="0" y="553260"/>
                  </a:lnTo>
                  <a:close/>
                </a:path>
              </a:pathLst>
            </a:custGeom>
            <a:blipFill>
              <a:blip r:embed="rId4"/>
              <a:stretch>
                <a:fillRect t="-8873" b="-8873"/>
              </a:stretch>
            </a:blipFill>
          </p:spPr>
          <p:txBody>
            <a:bodyPr/>
            <a:lstStyle/>
            <a:p>
              <a:endParaRPr lang="en-NZ"/>
            </a:p>
          </p:txBody>
        </p:sp>
      </p:grpSp>
      <p:sp>
        <p:nvSpPr>
          <p:cNvPr id="13" name="TextBox 9">
            <a:extLst>
              <a:ext uri="{FF2B5EF4-FFF2-40B4-BE49-F238E27FC236}">
                <a16:creationId xmlns:a16="http://schemas.microsoft.com/office/drawing/2014/main" id="{F0EAFAEA-4153-10C3-10CD-9F773DB32DE9}"/>
              </a:ext>
            </a:extLst>
          </p:cNvPr>
          <p:cNvSpPr txBox="1"/>
          <p:nvPr/>
        </p:nvSpPr>
        <p:spPr>
          <a:xfrm>
            <a:off x="354626" y="2372570"/>
            <a:ext cx="7036263" cy="359073"/>
          </a:xfrm>
          <a:prstGeom prst="rect">
            <a:avLst/>
          </a:prstGeom>
        </p:spPr>
        <p:txBody>
          <a:bodyPr wrap="square" lIns="0" tIns="0" rIns="0" bIns="0" rtlCol="0" anchor="t">
            <a:spAutoFit/>
          </a:bodyPr>
          <a:lstStyle/>
          <a:p>
            <a:pPr algn="just">
              <a:lnSpc>
                <a:spcPts val="2800"/>
              </a:lnSpc>
            </a:pPr>
            <a:r>
              <a:rPr lang="en-US" sz="2400" b="1" dirty="0">
                <a:solidFill>
                  <a:srgbClr val="34231A"/>
                </a:solidFill>
                <a:latin typeface="Inter"/>
                <a:ea typeface="Inter"/>
                <a:sym typeface="Black Mango Medium"/>
              </a:rPr>
              <a:t>3 Meeting rooms</a:t>
            </a:r>
          </a:p>
        </p:txBody>
      </p:sp>
      <p:pic>
        <p:nvPicPr>
          <p:cNvPr id="20" name="Picture 19">
            <a:extLst>
              <a:ext uri="{FF2B5EF4-FFF2-40B4-BE49-F238E27FC236}">
                <a16:creationId xmlns:a16="http://schemas.microsoft.com/office/drawing/2014/main" id="{D0565BCE-B876-A296-6308-08496AA7517A}"/>
              </a:ext>
            </a:extLst>
          </p:cNvPr>
          <p:cNvPicPr>
            <a:picLocks noChangeAspect="1"/>
          </p:cNvPicPr>
          <p:nvPr/>
        </p:nvPicPr>
        <p:blipFill>
          <a:blip r:embed="rId5"/>
          <a:stretch>
            <a:fillRect/>
          </a:stretch>
        </p:blipFill>
        <p:spPr>
          <a:xfrm>
            <a:off x="332855" y="2781669"/>
            <a:ext cx="9901298" cy="2477832"/>
          </a:xfrm>
          <a:prstGeom prst="rect">
            <a:avLst/>
          </a:prstGeom>
        </p:spPr>
      </p:pic>
    </p:spTree>
    <p:extLst>
      <p:ext uri="{BB962C8B-B14F-4D97-AF65-F5344CB8AC3E}">
        <p14:creationId xmlns:p14="http://schemas.microsoft.com/office/powerpoint/2010/main" val="1060067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878</TotalTime>
  <Words>463</Words>
  <Application>Microsoft Office PowerPoint</Application>
  <PresentationFormat>Custom</PresentationFormat>
  <Paragraphs>71</Paragraphs>
  <Slides>11</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Poppins Medium</vt:lpstr>
      <vt:lpstr>Calibri</vt:lpstr>
      <vt:lpstr>Mango</vt:lpstr>
      <vt:lpstr>Inter</vt:lpstr>
      <vt:lpstr>Black Mango Bold</vt:lpstr>
      <vt:lpstr>Black Mango Light</vt:lpstr>
      <vt:lpstr>Arial</vt:lpstr>
      <vt:lpstr>Nimbus Sans L</vt:lpstr>
      <vt:lpstr>Aptos</vt:lpstr>
      <vt:lpstr>Black Mango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Millennium Hotel</dc:title>
  <dc:creator>Conference</dc:creator>
  <cp:lastModifiedBy>Conference</cp:lastModifiedBy>
  <cp:revision>24</cp:revision>
  <dcterms:created xsi:type="dcterms:W3CDTF">2006-08-16T00:00:00Z</dcterms:created>
  <dcterms:modified xsi:type="dcterms:W3CDTF">2026-08-30T22:48:13Z</dcterms:modified>
  <dc:identifier>DAHRRA-N7aU</dc:identifier>
</cp:coreProperties>
</file>