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457" r:id="rId3"/>
    <p:sldId id="299" r:id="rId4"/>
    <p:sldId id="325" r:id="rId5"/>
    <p:sldId id="298" r:id="rId6"/>
    <p:sldId id="297" r:id="rId7"/>
    <p:sldId id="312" r:id="rId8"/>
    <p:sldId id="314" r:id="rId9"/>
    <p:sldId id="332" r:id="rId10"/>
    <p:sldId id="334" r:id="rId11"/>
    <p:sldId id="442" r:id="rId12"/>
    <p:sldId id="441" r:id="rId13"/>
    <p:sldId id="347" r:id="rId14"/>
    <p:sldId id="265" r:id="rId15"/>
    <p:sldId id="446" r:id="rId16"/>
    <p:sldId id="451" r:id="rId17"/>
    <p:sldId id="450" r:id="rId18"/>
    <p:sldId id="453" r:id="rId19"/>
    <p:sldId id="445" r:id="rId20"/>
    <p:sldId id="452" r:id="rId21"/>
    <p:sldId id="349" r:id="rId22"/>
    <p:sldId id="338" r:id="rId23"/>
    <p:sldId id="455" r:id="rId24"/>
    <p:sldId id="456" r:id="rId25"/>
    <p:sldId id="458" r:id="rId26"/>
    <p:sldId id="459" r:id="rId27"/>
    <p:sldId id="461" r:id="rId28"/>
    <p:sldId id="46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Wilson" initials="JW" lastIdx="1" clrIdx="0">
    <p:extLst>
      <p:ext uri="{19B8F6BF-5375-455C-9EA6-DF929625EA0E}">
        <p15:presenceInfo xmlns:p15="http://schemas.microsoft.com/office/powerpoint/2012/main" userId="S::jane@lovetaupo.com::c9057fa1-9c45-4440-be63-4b9a57106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196231"/>
    <a:srgbClr val="004966"/>
    <a:srgbClr val="820C1C"/>
    <a:srgbClr val="00B3C4"/>
    <a:srgbClr val="FFE300"/>
    <a:srgbClr val="E73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92" autoAdjust="0"/>
    <p:restoredTop sz="94528"/>
  </p:normalViewPr>
  <p:slideViewPr>
    <p:cSldViewPr snapToGrid="0">
      <p:cViewPr varScale="1">
        <p:scale>
          <a:sx n="104" d="100"/>
          <a:sy n="104" d="100"/>
        </p:scale>
        <p:origin x="1380"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72.16.10.101\Data\DGLT%20-%20New\RTO%20Mgmt\Statistics\Monthy%20Stats%20for%20Taupo%20Region\monthly%20guest%20nights%20graph1.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72.16.10.101\Data\DGLT%20-%20New\RTO%20Mgmt\Statistics\Monthy%20Stats%20for%20Taupo%20Region\monthly%20guest%20nights%20graph1.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'[stats for presentation _oct_jem_new.xlsx]Sheet2'!$B$4</c:f>
              <c:strCache>
                <c:ptCount val="1"/>
                <c:pt idx="0">
                  <c:v>International</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FD6B-3C4D-8CFB-51B5A2110A82}"/>
                </c:ext>
              </c:extLst>
            </c:dLbl>
            <c:dLbl>
              <c:idx val="4"/>
              <c:delete val="1"/>
              <c:extLst>
                <c:ext xmlns:c15="http://schemas.microsoft.com/office/drawing/2012/chart" uri="{CE6537A1-D6FC-4f65-9D91-7224C49458BB}"/>
                <c:ext xmlns:c16="http://schemas.microsoft.com/office/drawing/2014/chart" uri="{C3380CC4-5D6E-409C-BE32-E72D297353CC}">
                  <c16:uniqueId val="{00000002-FD6B-3C4D-8CFB-51B5A2110A82}"/>
                </c:ext>
              </c:extLst>
            </c:dLbl>
            <c:dLbl>
              <c:idx val="5"/>
              <c:delete val="1"/>
              <c:extLst>
                <c:ext xmlns:c15="http://schemas.microsoft.com/office/drawing/2012/chart" uri="{CE6537A1-D6FC-4f65-9D91-7224C49458BB}"/>
                <c:ext xmlns:c16="http://schemas.microsoft.com/office/drawing/2014/chart" uri="{C3380CC4-5D6E-409C-BE32-E72D297353CC}">
                  <c16:uniqueId val="{00000005-FD6B-3C4D-8CFB-51B5A2110A82}"/>
                </c:ext>
              </c:extLst>
            </c:dLbl>
            <c:dLbl>
              <c:idx val="9"/>
              <c:delete val="1"/>
              <c:extLst>
                <c:ext xmlns:c15="http://schemas.microsoft.com/office/drawing/2012/chart" uri="{CE6537A1-D6FC-4f65-9D91-7224C49458BB}"/>
                <c:ext xmlns:c16="http://schemas.microsoft.com/office/drawing/2014/chart" uri="{C3380CC4-5D6E-409C-BE32-E72D297353CC}">
                  <c16:uniqueId val="{00000007-FD6B-3C4D-8CFB-51B5A2110A82}"/>
                </c:ext>
              </c:extLst>
            </c:dLbl>
            <c:dLbl>
              <c:idx val="10"/>
              <c:delete val="1"/>
              <c:extLst>
                <c:ext xmlns:c15="http://schemas.microsoft.com/office/drawing/2012/chart" uri="{CE6537A1-D6FC-4f65-9D91-7224C49458BB}"/>
                <c:ext xmlns:c16="http://schemas.microsoft.com/office/drawing/2014/chart" uri="{C3380CC4-5D6E-409C-BE32-E72D297353CC}">
                  <c16:uniqueId val="{00000009-FD6B-3C4D-8CFB-51B5A2110A82}"/>
                </c:ext>
              </c:extLst>
            </c:dLbl>
            <c:dLbl>
              <c:idx val="14"/>
              <c:delete val="1"/>
              <c:extLst>
                <c:ext xmlns:c15="http://schemas.microsoft.com/office/drawing/2012/chart" uri="{CE6537A1-D6FC-4f65-9D91-7224C49458BB}"/>
                <c:ext xmlns:c16="http://schemas.microsoft.com/office/drawing/2014/chart" uri="{C3380CC4-5D6E-409C-BE32-E72D297353CC}">
                  <c16:uniqueId val="{0000000D-FD6B-3C4D-8CFB-51B5A2110A82}"/>
                </c:ext>
              </c:extLst>
            </c:dLbl>
            <c:dLbl>
              <c:idx val="15"/>
              <c:delete val="1"/>
              <c:extLst>
                <c:ext xmlns:c15="http://schemas.microsoft.com/office/drawing/2012/chart" uri="{CE6537A1-D6FC-4f65-9D91-7224C49458BB}"/>
                <c:ext xmlns:c16="http://schemas.microsoft.com/office/drawing/2014/chart" uri="{C3380CC4-5D6E-409C-BE32-E72D297353CC}">
                  <c16:uniqueId val="{0000000C-FD6B-3C4D-8CFB-51B5A2110A82}"/>
                </c:ext>
              </c:extLst>
            </c:dLbl>
            <c:dLbl>
              <c:idx val="19"/>
              <c:delete val="1"/>
              <c:extLst>
                <c:ext xmlns:c15="http://schemas.microsoft.com/office/drawing/2012/chart" uri="{CE6537A1-D6FC-4f65-9D91-7224C49458BB}"/>
                <c:ext xmlns:c16="http://schemas.microsoft.com/office/drawing/2014/chart" uri="{C3380CC4-5D6E-409C-BE32-E72D297353CC}">
                  <c16:uniqueId val="{0000000F-FD6B-3C4D-8CFB-51B5A2110A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[1]Sheet2!$C$2:$V$3</c:f>
              <c:multiLvlStrCache>
                <c:ptCount val="20"/>
                <c:lvl>
                  <c:pt idx="1">
                    <c:v>16/17</c:v>
                  </c:pt>
                  <c:pt idx="2">
                    <c:v>17/18</c:v>
                  </c:pt>
                  <c:pt idx="3">
                    <c:v>18/19</c:v>
                  </c:pt>
                  <c:pt idx="6">
                    <c:v>16/17</c:v>
                  </c:pt>
                  <c:pt idx="7">
                    <c:v>17/18</c:v>
                  </c:pt>
                  <c:pt idx="8">
                    <c:v>18/19</c:v>
                  </c:pt>
                  <c:pt idx="11">
                    <c:v>16/17</c:v>
                  </c:pt>
                  <c:pt idx="12">
                    <c:v>17/18</c:v>
                  </c:pt>
                  <c:pt idx="13">
                    <c:v>18/19</c:v>
                  </c:pt>
                  <c:pt idx="16">
                    <c:v>16/17</c:v>
                  </c:pt>
                  <c:pt idx="17">
                    <c:v>17/18</c:v>
                  </c:pt>
                  <c:pt idx="18">
                    <c:v>18/19</c:v>
                  </c:pt>
                  <c:pt idx="19">
                    <c:v> </c:v>
                  </c:pt>
                </c:lvl>
                <c:lvl>
                  <c:pt idx="0">
                    <c:v>Winter</c:v>
                  </c:pt>
                  <c:pt idx="5">
                    <c:v>Spring </c:v>
                  </c:pt>
                  <c:pt idx="10">
                    <c:v>Summer </c:v>
                  </c:pt>
                  <c:pt idx="15">
                    <c:v>Autumn </c:v>
                  </c:pt>
                </c:lvl>
              </c:multiLvlStrCache>
            </c:multiLvlStrRef>
          </c:cat>
          <c:val>
            <c:numRef>
              <c:f>[1]Sheet2!$C$4:$V$4</c:f>
              <c:numCache>
                <c:formatCode>General</c:formatCode>
                <c:ptCount val="20"/>
                <c:pt idx="1">
                  <c:v>21</c:v>
                </c:pt>
                <c:pt idx="2">
                  <c:v>28</c:v>
                </c:pt>
                <c:pt idx="3">
                  <c:v>24</c:v>
                </c:pt>
                <c:pt idx="6">
                  <c:v>38</c:v>
                </c:pt>
                <c:pt idx="7">
                  <c:v>40</c:v>
                </c:pt>
                <c:pt idx="8">
                  <c:v>44</c:v>
                </c:pt>
                <c:pt idx="11">
                  <c:v>81</c:v>
                </c:pt>
                <c:pt idx="12">
                  <c:v>81</c:v>
                </c:pt>
                <c:pt idx="13">
                  <c:v>91</c:v>
                </c:pt>
                <c:pt idx="16">
                  <c:v>51</c:v>
                </c:pt>
                <c:pt idx="17">
                  <c:v>51</c:v>
                </c:pt>
                <c:pt idx="18">
                  <c:v>60</c:v>
                </c:pt>
              </c:numCache>
            </c:numRef>
          </c:val>
          <c:extLst>
            <c:ext xmlns:c16="http://schemas.microsoft.com/office/drawing/2014/chart" uri="{C3380CC4-5D6E-409C-BE32-E72D297353CC}">
              <c16:uniqueId val="{00000001-6C74-3347-91BE-77610668B6F8}"/>
            </c:ext>
          </c:extLst>
        </c:ser>
        <c:ser>
          <c:idx val="0"/>
          <c:order val="1"/>
          <c:tx>
            <c:strRef>
              <c:f>'[stats for presentation _oct_jem_new.xlsx]Sheet2'!$B$5</c:f>
              <c:strCache>
                <c:ptCount val="1"/>
                <c:pt idx="0">
                  <c:v>Domestic</c:v>
                </c:pt>
              </c:strCache>
            </c:strRef>
          </c:tx>
          <c:spPr>
            <a:solidFill>
              <a:srgbClr val="86BC2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D6B-3C4D-8CFB-51B5A2110A82}"/>
                </c:ext>
              </c:extLst>
            </c:dLbl>
            <c:dLbl>
              <c:idx val="4"/>
              <c:delete val="1"/>
              <c:extLst>
                <c:ext xmlns:c15="http://schemas.microsoft.com/office/drawing/2012/chart" uri="{CE6537A1-D6FC-4f65-9D91-7224C49458BB}"/>
                <c:ext xmlns:c16="http://schemas.microsoft.com/office/drawing/2014/chart" uri="{C3380CC4-5D6E-409C-BE32-E72D297353CC}">
                  <c16:uniqueId val="{00000001-FD6B-3C4D-8CFB-51B5A2110A82}"/>
                </c:ext>
              </c:extLst>
            </c:dLbl>
            <c:dLbl>
              <c:idx val="5"/>
              <c:delete val="1"/>
              <c:extLst>
                <c:ext xmlns:c15="http://schemas.microsoft.com/office/drawing/2012/chart" uri="{CE6537A1-D6FC-4f65-9D91-7224C49458BB}"/>
                <c:ext xmlns:c16="http://schemas.microsoft.com/office/drawing/2014/chart" uri="{C3380CC4-5D6E-409C-BE32-E72D297353CC}">
                  <c16:uniqueId val="{00000004-FD6B-3C4D-8CFB-51B5A2110A82}"/>
                </c:ext>
              </c:extLst>
            </c:dLbl>
            <c:dLbl>
              <c:idx val="9"/>
              <c:delete val="1"/>
              <c:extLst>
                <c:ext xmlns:c15="http://schemas.microsoft.com/office/drawing/2012/chart" uri="{CE6537A1-D6FC-4f65-9D91-7224C49458BB}"/>
                <c:ext xmlns:c16="http://schemas.microsoft.com/office/drawing/2014/chart" uri="{C3380CC4-5D6E-409C-BE32-E72D297353CC}">
                  <c16:uniqueId val="{00000006-FD6B-3C4D-8CFB-51B5A2110A82}"/>
                </c:ext>
              </c:extLst>
            </c:dLbl>
            <c:dLbl>
              <c:idx val="10"/>
              <c:delete val="1"/>
              <c:extLst>
                <c:ext xmlns:c15="http://schemas.microsoft.com/office/drawing/2012/chart" uri="{CE6537A1-D6FC-4f65-9D91-7224C49458BB}"/>
                <c:ext xmlns:c16="http://schemas.microsoft.com/office/drawing/2014/chart" uri="{C3380CC4-5D6E-409C-BE32-E72D297353CC}">
                  <c16:uniqueId val="{00000008-FD6B-3C4D-8CFB-51B5A2110A82}"/>
                </c:ext>
              </c:extLst>
            </c:dLbl>
            <c:dLbl>
              <c:idx val="14"/>
              <c:delete val="1"/>
              <c:extLst>
                <c:ext xmlns:c15="http://schemas.microsoft.com/office/drawing/2012/chart" uri="{CE6537A1-D6FC-4f65-9D91-7224C49458BB}"/>
                <c:ext xmlns:c16="http://schemas.microsoft.com/office/drawing/2014/chart" uri="{C3380CC4-5D6E-409C-BE32-E72D297353CC}">
                  <c16:uniqueId val="{0000000A-FD6B-3C4D-8CFB-51B5A2110A82}"/>
                </c:ext>
              </c:extLst>
            </c:dLbl>
            <c:dLbl>
              <c:idx val="15"/>
              <c:delete val="1"/>
              <c:extLst>
                <c:ext xmlns:c15="http://schemas.microsoft.com/office/drawing/2012/chart" uri="{CE6537A1-D6FC-4f65-9D91-7224C49458BB}"/>
                <c:ext xmlns:c16="http://schemas.microsoft.com/office/drawing/2014/chart" uri="{C3380CC4-5D6E-409C-BE32-E72D297353CC}">
                  <c16:uniqueId val="{0000000B-FD6B-3C4D-8CFB-51B5A2110A82}"/>
                </c:ext>
              </c:extLst>
            </c:dLbl>
            <c:dLbl>
              <c:idx val="19"/>
              <c:delete val="1"/>
              <c:extLst>
                <c:ext xmlns:c15="http://schemas.microsoft.com/office/drawing/2012/chart" uri="{CE6537A1-D6FC-4f65-9D91-7224C49458BB}"/>
                <c:ext xmlns:c16="http://schemas.microsoft.com/office/drawing/2014/chart" uri="{C3380CC4-5D6E-409C-BE32-E72D297353CC}">
                  <c16:uniqueId val="{0000000E-FD6B-3C4D-8CFB-51B5A2110A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[1]Sheet2!$C$2:$V$3</c:f>
              <c:multiLvlStrCache>
                <c:ptCount val="20"/>
                <c:lvl>
                  <c:pt idx="1">
                    <c:v>16/17</c:v>
                  </c:pt>
                  <c:pt idx="2">
                    <c:v>17/18</c:v>
                  </c:pt>
                  <c:pt idx="3">
                    <c:v>18/19</c:v>
                  </c:pt>
                  <c:pt idx="6">
                    <c:v>16/17</c:v>
                  </c:pt>
                  <c:pt idx="7">
                    <c:v>17/18</c:v>
                  </c:pt>
                  <c:pt idx="8">
                    <c:v>18/19</c:v>
                  </c:pt>
                  <c:pt idx="11">
                    <c:v>16/17</c:v>
                  </c:pt>
                  <c:pt idx="12">
                    <c:v>17/18</c:v>
                  </c:pt>
                  <c:pt idx="13">
                    <c:v>18/19</c:v>
                  </c:pt>
                  <c:pt idx="16">
                    <c:v>16/17</c:v>
                  </c:pt>
                  <c:pt idx="17">
                    <c:v>17/18</c:v>
                  </c:pt>
                  <c:pt idx="18">
                    <c:v>18/19</c:v>
                  </c:pt>
                  <c:pt idx="19">
                    <c:v> </c:v>
                  </c:pt>
                </c:lvl>
                <c:lvl>
                  <c:pt idx="0">
                    <c:v>Winter</c:v>
                  </c:pt>
                  <c:pt idx="5">
                    <c:v>Spring </c:v>
                  </c:pt>
                  <c:pt idx="10">
                    <c:v>Summer </c:v>
                  </c:pt>
                  <c:pt idx="15">
                    <c:v>Autumn </c:v>
                  </c:pt>
                </c:lvl>
              </c:multiLvlStrCache>
            </c:multiLvlStrRef>
          </c:cat>
          <c:val>
            <c:numRef>
              <c:f>[1]Sheet2!$C$5:$V$5</c:f>
              <c:numCache>
                <c:formatCode>General</c:formatCode>
                <c:ptCount val="20"/>
                <c:pt idx="1">
                  <c:v>81</c:v>
                </c:pt>
                <c:pt idx="2">
                  <c:v>88</c:v>
                </c:pt>
                <c:pt idx="3">
                  <c:v>99</c:v>
                </c:pt>
                <c:pt idx="6">
                  <c:v>91</c:v>
                </c:pt>
                <c:pt idx="7">
                  <c:v>100</c:v>
                </c:pt>
                <c:pt idx="8">
                  <c:v>109</c:v>
                </c:pt>
                <c:pt idx="11">
                  <c:v>135</c:v>
                </c:pt>
                <c:pt idx="12">
                  <c:v>145</c:v>
                </c:pt>
                <c:pt idx="13">
                  <c:v>146</c:v>
                </c:pt>
                <c:pt idx="16">
                  <c:v>98</c:v>
                </c:pt>
                <c:pt idx="17">
                  <c:v>99</c:v>
                </c:pt>
                <c:pt idx="18">
                  <c:v>111</c:v>
                </c:pt>
              </c:numCache>
            </c:numRef>
          </c:val>
          <c:extLst>
            <c:ext xmlns:c16="http://schemas.microsoft.com/office/drawing/2014/chart" uri="{C3380CC4-5D6E-409C-BE32-E72D297353CC}">
              <c16:uniqueId val="{00000006-6C74-3347-91BE-77610668B6F8}"/>
            </c:ext>
          </c:extLst>
        </c:ser>
        <c:dLbls>
          <c:showLegendKey val="0"/>
          <c:showVal val="1"/>
          <c:showCatName val="0"/>
          <c:showSerName val="0"/>
          <c:showPercent val="0"/>
          <c:showBubbleSize val="0"/>
        </c:dLbls>
        <c:gapWidth val="12"/>
        <c:overlap val="100"/>
        <c:axId val="1355089008"/>
        <c:axId val="1346050912"/>
      </c:barChart>
      <c:catAx>
        <c:axId val="135508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rgbClr val="004966"/>
                </a:solidFill>
                <a:latin typeface="+mn-lt"/>
                <a:ea typeface="+mn-ea"/>
                <a:cs typeface="+mn-cs"/>
              </a:defRPr>
            </a:pPr>
            <a:endParaRPr lang="en-US"/>
          </a:p>
        </c:txPr>
        <c:crossAx val="1346050912"/>
        <c:crosses val="autoZero"/>
        <c:auto val="1"/>
        <c:lblAlgn val="ctr"/>
        <c:lblOffset val="100"/>
        <c:noMultiLvlLbl val="0"/>
      </c:catAx>
      <c:valAx>
        <c:axId val="1346050912"/>
        <c:scaling>
          <c:orientation val="minMax"/>
        </c:scaling>
        <c:delete val="1"/>
        <c:axPos val="l"/>
        <c:numFmt formatCode="General" sourceLinked="1"/>
        <c:majorTickMark val="none"/>
        <c:minorTickMark val="none"/>
        <c:tickLblPos val="nextTo"/>
        <c:crossAx val="13550890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baseline="0">
                <a:solidFill>
                  <a:srgbClr val="333333"/>
                </a:solidFill>
                <a:latin typeface="Calibri"/>
                <a:ea typeface="Calibri"/>
                <a:cs typeface="Calibri"/>
              </a:defRPr>
            </a:pPr>
            <a:r>
              <a:rPr lang="en-GB" sz="1600" dirty="0"/>
              <a:t>MRTE’s Total international regional spend from</a:t>
            </a:r>
            <a:r>
              <a:rPr lang="en-GB" sz="1600" baseline="0" dirty="0"/>
              <a:t> </a:t>
            </a:r>
            <a:r>
              <a:rPr lang="en-GB" sz="1600" dirty="0"/>
              <a:t>all markets</a:t>
            </a:r>
          </a:p>
        </c:rich>
      </c:tx>
      <c:overlay val="0"/>
      <c:spPr>
        <a:noFill/>
        <a:ln w="25400">
          <a:noFill/>
        </a:ln>
        <a:effectLst/>
      </c:spPr>
      <c:txPr>
        <a:bodyPr rot="0" spcFirstLastPara="1" vertOverflow="ellipsis" vert="horz" wrap="square" anchor="ctr" anchorCtr="1"/>
        <a:lstStyle/>
        <a:p>
          <a:pPr>
            <a:defRPr sz="1400" b="0" i="0" u="none" strike="noStrike" kern="1200" baseline="0">
              <a:solidFill>
                <a:srgbClr val="333333"/>
              </a:solidFill>
              <a:latin typeface="Calibri"/>
              <a:ea typeface="Calibri"/>
              <a:cs typeface="Calibri"/>
            </a:defRPr>
          </a:pPr>
          <a:endParaRPr lang="en-US"/>
        </a:p>
      </c:txPr>
    </c:title>
    <c:autoTitleDeleted val="0"/>
    <c:plotArea>
      <c:layout>
        <c:manualLayout>
          <c:layoutTarget val="inner"/>
          <c:xMode val="edge"/>
          <c:yMode val="edge"/>
          <c:x val="2.7456052529516283E-2"/>
          <c:y val="7.8207159991956016E-2"/>
          <c:w val="0.95994371837540926"/>
          <c:h val="0.8623670085359405"/>
        </c:manualLayout>
      </c:layout>
      <c:barChart>
        <c:barDir val="col"/>
        <c:grouping val="clustered"/>
        <c:varyColors val="0"/>
        <c:ser>
          <c:idx val="0"/>
          <c:order val="0"/>
          <c:tx>
            <c:strRef>
              <c:f>MRTEs!$A$20</c:f>
              <c:strCache>
                <c:ptCount val="1"/>
                <c:pt idx="0">
                  <c:v>2015/16</c:v>
                </c:pt>
              </c:strCache>
            </c:strRef>
          </c:tx>
          <c:spPr>
            <a:solidFill>
              <a:schemeClr val="accent1"/>
            </a:solidFill>
            <a:ln>
              <a:noFill/>
            </a:ln>
            <a:effectLst/>
          </c:spPr>
          <c:invertIfNegative val="0"/>
          <c:cat>
            <c:strRef>
              <c:f>MRTEs!$B$19:$M$19</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MRTEs!$B$20:$M$20</c:f>
              <c:numCache>
                <c:formatCode>General</c:formatCode>
                <c:ptCount val="12"/>
                <c:pt idx="0">
                  <c:v>8</c:v>
                </c:pt>
                <c:pt idx="1">
                  <c:v>7</c:v>
                </c:pt>
                <c:pt idx="2">
                  <c:v>8</c:v>
                </c:pt>
                <c:pt idx="3">
                  <c:v>11</c:v>
                </c:pt>
                <c:pt idx="4">
                  <c:v>16</c:v>
                </c:pt>
                <c:pt idx="5">
                  <c:v>24</c:v>
                </c:pt>
                <c:pt idx="6">
                  <c:v>25</c:v>
                </c:pt>
                <c:pt idx="7">
                  <c:v>23</c:v>
                </c:pt>
                <c:pt idx="8">
                  <c:v>22</c:v>
                </c:pt>
                <c:pt idx="9">
                  <c:v>14</c:v>
                </c:pt>
                <c:pt idx="10">
                  <c:v>8</c:v>
                </c:pt>
                <c:pt idx="11">
                  <c:v>6</c:v>
                </c:pt>
              </c:numCache>
            </c:numRef>
          </c:val>
          <c:extLst>
            <c:ext xmlns:c16="http://schemas.microsoft.com/office/drawing/2014/chart" uri="{C3380CC4-5D6E-409C-BE32-E72D297353CC}">
              <c16:uniqueId val="{00000000-6F25-4C81-BFBE-57086460C74D}"/>
            </c:ext>
          </c:extLst>
        </c:ser>
        <c:ser>
          <c:idx val="1"/>
          <c:order val="1"/>
          <c:tx>
            <c:strRef>
              <c:f>MRTEs!$A$21</c:f>
              <c:strCache>
                <c:ptCount val="1"/>
                <c:pt idx="0">
                  <c:v>2016/17</c:v>
                </c:pt>
              </c:strCache>
            </c:strRef>
          </c:tx>
          <c:spPr>
            <a:solidFill>
              <a:schemeClr val="accent2"/>
            </a:solidFill>
            <a:ln>
              <a:noFill/>
            </a:ln>
            <a:effectLst/>
          </c:spPr>
          <c:invertIfNegative val="0"/>
          <c:cat>
            <c:strRef>
              <c:f>MRTEs!$B$19:$M$19</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MRTEs!$B$21:$M$21</c:f>
              <c:numCache>
                <c:formatCode>#,##0</c:formatCode>
                <c:ptCount val="12"/>
                <c:pt idx="0">
                  <c:v>8</c:v>
                </c:pt>
                <c:pt idx="1">
                  <c:v>7</c:v>
                </c:pt>
                <c:pt idx="2">
                  <c:v>9</c:v>
                </c:pt>
                <c:pt idx="3">
                  <c:v>12</c:v>
                </c:pt>
                <c:pt idx="4">
                  <c:v>17</c:v>
                </c:pt>
                <c:pt idx="5">
                  <c:v>27</c:v>
                </c:pt>
                <c:pt idx="6">
                  <c:v>29</c:v>
                </c:pt>
                <c:pt idx="7">
                  <c:v>25</c:v>
                </c:pt>
                <c:pt idx="8">
                  <c:v>24</c:v>
                </c:pt>
                <c:pt idx="9">
                  <c:v>18</c:v>
                </c:pt>
                <c:pt idx="10">
                  <c:v>9</c:v>
                </c:pt>
                <c:pt idx="11">
                  <c:v>9</c:v>
                </c:pt>
              </c:numCache>
            </c:numRef>
          </c:val>
          <c:extLst>
            <c:ext xmlns:c16="http://schemas.microsoft.com/office/drawing/2014/chart" uri="{C3380CC4-5D6E-409C-BE32-E72D297353CC}">
              <c16:uniqueId val="{00000001-6F25-4C81-BFBE-57086460C74D}"/>
            </c:ext>
          </c:extLst>
        </c:ser>
        <c:ser>
          <c:idx val="2"/>
          <c:order val="2"/>
          <c:tx>
            <c:strRef>
              <c:f>MRTEs!$A$22</c:f>
              <c:strCache>
                <c:ptCount val="1"/>
                <c:pt idx="0">
                  <c:v>2017/18</c:v>
                </c:pt>
              </c:strCache>
            </c:strRef>
          </c:tx>
          <c:spPr>
            <a:solidFill>
              <a:schemeClr val="accent3"/>
            </a:solidFill>
            <a:ln>
              <a:noFill/>
            </a:ln>
            <a:effectLst/>
          </c:spPr>
          <c:invertIfNegative val="0"/>
          <c:cat>
            <c:strRef>
              <c:f>MRTEs!$B$19:$M$19</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MRTEs!$B$22:$M$22</c:f>
              <c:numCache>
                <c:formatCode>#,##0</c:formatCode>
                <c:ptCount val="12"/>
                <c:pt idx="0">
                  <c:v>10</c:v>
                </c:pt>
                <c:pt idx="1">
                  <c:v>9</c:v>
                </c:pt>
                <c:pt idx="2">
                  <c:v>9</c:v>
                </c:pt>
                <c:pt idx="3">
                  <c:v>12</c:v>
                </c:pt>
                <c:pt idx="4">
                  <c:v>19</c:v>
                </c:pt>
                <c:pt idx="5">
                  <c:v>27</c:v>
                </c:pt>
                <c:pt idx="6">
                  <c:v>27</c:v>
                </c:pt>
                <c:pt idx="7">
                  <c:v>27</c:v>
                </c:pt>
                <c:pt idx="8">
                  <c:v>25</c:v>
                </c:pt>
                <c:pt idx="9">
                  <c:v>17</c:v>
                </c:pt>
                <c:pt idx="10">
                  <c:v>9</c:v>
                </c:pt>
                <c:pt idx="11">
                  <c:v>7</c:v>
                </c:pt>
              </c:numCache>
            </c:numRef>
          </c:val>
          <c:extLst>
            <c:ext xmlns:c16="http://schemas.microsoft.com/office/drawing/2014/chart" uri="{C3380CC4-5D6E-409C-BE32-E72D297353CC}">
              <c16:uniqueId val="{00000002-6F25-4C81-BFBE-57086460C74D}"/>
            </c:ext>
          </c:extLst>
        </c:ser>
        <c:ser>
          <c:idx val="3"/>
          <c:order val="3"/>
          <c:tx>
            <c:strRef>
              <c:f>MRTEs!$A$23</c:f>
              <c:strCache>
                <c:ptCount val="1"/>
                <c:pt idx="0">
                  <c:v>2018/19</c:v>
                </c:pt>
              </c:strCache>
            </c:strRef>
          </c:tx>
          <c:spPr>
            <a:solidFill>
              <a:schemeClr val="accent4"/>
            </a:solidFill>
            <a:ln>
              <a:noFill/>
            </a:ln>
            <a:effectLst/>
          </c:spPr>
          <c:invertIfNegative val="0"/>
          <c:cat>
            <c:strRef>
              <c:f>MRTEs!$B$19:$M$19</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MRTEs!$B$23:$M$23</c:f>
              <c:numCache>
                <c:formatCode>General</c:formatCode>
                <c:ptCount val="12"/>
                <c:pt idx="0">
                  <c:v>9</c:v>
                </c:pt>
                <c:pt idx="1">
                  <c:v>8</c:v>
                </c:pt>
                <c:pt idx="2">
                  <c:v>9</c:v>
                </c:pt>
                <c:pt idx="3">
                  <c:v>14</c:v>
                </c:pt>
                <c:pt idx="4">
                  <c:v>21</c:v>
                </c:pt>
                <c:pt idx="5">
                  <c:v>31</c:v>
                </c:pt>
                <c:pt idx="6">
                  <c:v>30</c:v>
                </c:pt>
                <c:pt idx="7">
                  <c:v>30</c:v>
                </c:pt>
                <c:pt idx="8">
                  <c:v>28</c:v>
                </c:pt>
                <c:pt idx="9">
                  <c:v>21</c:v>
                </c:pt>
                <c:pt idx="10">
                  <c:v>11</c:v>
                </c:pt>
                <c:pt idx="11">
                  <c:v>7</c:v>
                </c:pt>
              </c:numCache>
            </c:numRef>
          </c:val>
          <c:extLst>
            <c:ext xmlns:c16="http://schemas.microsoft.com/office/drawing/2014/chart" uri="{C3380CC4-5D6E-409C-BE32-E72D297353CC}">
              <c16:uniqueId val="{00000003-6F25-4C81-BFBE-57086460C74D}"/>
            </c:ext>
          </c:extLst>
        </c:ser>
        <c:dLbls>
          <c:showLegendKey val="0"/>
          <c:showVal val="0"/>
          <c:showCatName val="0"/>
          <c:showSerName val="0"/>
          <c:showPercent val="0"/>
          <c:showBubbleSize val="0"/>
        </c:dLbls>
        <c:gapWidth val="150"/>
        <c:axId val="393866152"/>
        <c:axId val="1"/>
      </c:barChart>
      <c:catAx>
        <c:axId val="393866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900" b="0" i="0" u="none" strike="noStrike" kern="1200"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900" b="0" i="0" u="none" strike="noStrike" kern="1200" baseline="0">
                <a:solidFill>
                  <a:srgbClr val="333333"/>
                </a:solidFill>
                <a:latin typeface="Calibri"/>
                <a:ea typeface="Calibri"/>
                <a:cs typeface="Calibri"/>
              </a:defRPr>
            </a:pPr>
            <a:endParaRPr lang="en-US"/>
          </a:p>
        </c:txPr>
        <c:crossAx val="393866152"/>
        <c:crosses val="autoZero"/>
        <c:crossBetween val="between"/>
      </c:valAx>
      <c:spPr>
        <a:noFill/>
        <a:ln w="25400">
          <a:noFill/>
        </a:ln>
        <a:effectLst/>
      </c:spPr>
    </c:plotArea>
    <c:legend>
      <c:legendPos val="b"/>
      <c:layout>
        <c:manualLayout>
          <c:xMode val="edge"/>
          <c:yMode val="edge"/>
          <c:x val="0.29726032957220555"/>
          <c:y val="9.0287253695885403E-2"/>
          <c:w val="0.40662481622786845"/>
          <c:h val="8.4861599320497264E-2"/>
        </c:manualLayout>
      </c:layout>
      <c:overlay val="1"/>
      <c:spPr>
        <a:noFill/>
        <a:ln w="25400">
          <a:noFill/>
        </a:ln>
        <a:effectLst/>
      </c:spPr>
      <c:txPr>
        <a:bodyPr rot="0" spcFirstLastPara="1" vertOverflow="ellipsis" vert="horz" wrap="square" anchor="ctr" anchorCtr="1"/>
        <a:lstStyle/>
        <a:p>
          <a:pPr>
            <a:defRPr sz="1600" b="0" i="0" u="none" strike="noStrike" kern="1200"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baseline="0">
                <a:solidFill>
                  <a:srgbClr val="333333"/>
                </a:solidFill>
                <a:latin typeface="Calibri"/>
                <a:ea typeface="Calibri"/>
                <a:cs typeface="Calibri"/>
              </a:defRPr>
            </a:pPr>
            <a:r>
              <a:rPr lang="en-GB"/>
              <a:t>MRTE's by Key Source Markets 2018/19</a:t>
            </a:r>
          </a:p>
        </c:rich>
      </c:tx>
      <c:overlay val="0"/>
      <c:spPr>
        <a:noFill/>
        <a:ln w="25400">
          <a:noFill/>
        </a:ln>
        <a:effectLst/>
      </c:spPr>
      <c:txPr>
        <a:bodyPr rot="0" spcFirstLastPara="1" vertOverflow="ellipsis" vert="horz" wrap="square" anchor="ctr" anchorCtr="1"/>
        <a:lstStyle/>
        <a:p>
          <a:pPr>
            <a:defRPr sz="1400" b="0" i="0" u="none" strike="noStrike" kern="1200" baseline="0">
              <a:solidFill>
                <a:srgbClr val="333333"/>
              </a:solidFill>
              <a:latin typeface="Calibri"/>
              <a:ea typeface="Calibri"/>
              <a:cs typeface="Calibri"/>
            </a:defRPr>
          </a:pPr>
          <a:endParaRPr lang="en-US"/>
        </a:p>
      </c:txPr>
    </c:title>
    <c:autoTitleDeleted val="0"/>
    <c:plotArea>
      <c:layout>
        <c:manualLayout>
          <c:layoutTarget val="inner"/>
          <c:xMode val="edge"/>
          <c:yMode val="edge"/>
          <c:x val="2.7440338402160345E-2"/>
          <c:y val="8.4603629641354552E-2"/>
          <c:w val="0.95568283906007312"/>
          <c:h val="0.87023240726084605"/>
        </c:manualLayout>
      </c:layout>
      <c:barChart>
        <c:barDir val="col"/>
        <c:grouping val="clustered"/>
        <c:varyColors val="0"/>
        <c:ser>
          <c:idx val="0"/>
          <c:order val="0"/>
          <c:tx>
            <c:strRef>
              <c:f>MRTEs!$AE$9</c:f>
              <c:strCache>
                <c:ptCount val="1"/>
                <c:pt idx="0">
                  <c:v>GER</c:v>
                </c:pt>
              </c:strCache>
            </c:strRef>
          </c:tx>
          <c:spPr>
            <a:solidFill>
              <a:schemeClr val="accent1"/>
            </a:solidFill>
            <a:ln>
              <a:noFill/>
            </a:ln>
            <a:effectLst/>
          </c:spPr>
          <c:invertIfNegative val="0"/>
          <c:cat>
            <c:strRef>
              <c:f>MRTEs!$AF$8:$AQ$8</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MRTEs!$AF$9:$AQ$9</c:f>
              <c:numCache>
                <c:formatCode>#,##0</c:formatCode>
                <c:ptCount val="12"/>
                <c:pt idx="0">
                  <c:v>0</c:v>
                </c:pt>
                <c:pt idx="1">
                  <c:v>0</c:v>
                </c:pt>
                <c:pt idx="2">
                  <c:v>0</c:v>
                </c:pt>
                <c:pt idx="3">
                  <c:v>1</c:v>
                </c:pt>
                <c:pt idx="4">
                  <c:v>2</c:v>
                </c:pt>
                <c:pt idx="5">
                  <c:v>3</c:v>
                </c:pt>
                <c:pt idx="6">
                  <c:v>3</c:v>
                </c:pt>
                <c:pt idx="7">
                  <c:v>3</c:v>
                </c:pt>
                <c:pt idx="8">
                  <c:v>3</c:v>
                </c:pt>
                <c:pt idx="9">
                  <c:v>2</c:v>
                </c:pt>
                <c:pt idx="10">
                  <c:v>1</c:v>
                </c:pt>
                <c:pt idx="11">
                  <c:v>0</c:v>
                </c:pt>
              </c:numCache>
            </c:numRef>
          </c:val>
          <c:extLst>
            <c:ext xmlns:c16="http://schemas.microsoft.com/office/drawing/2014/chart" uri="{C3380CC4-5D6E-409C-BE32-E72D297353CC}">
              <c16:uniqueId val="{00000000-0CAD-4EE9-8AB3-625B16FC083B}"/>
            </c:ext>
          </c:extLst>
        </c:ser>
        <c:ser>
          <c:idx val="1"/>
          <c:order val="1"/>
          <c:tx>
            <c:strRef>
              <c:f>MRTEs!$AE$10</c:f>
              <c:strCache>
                <c:ptCount val="1"/>
                <c:pt idx="0">
                  <c:v>AUS</c:v>
                </c:pt>
              </c:strCache>
            </c:strRef>
          </c:tx>
          <c:spPr>
            <a:solidFill>
              <a:schemeClr val="accent2"/>
            </a:solidFill>
            <a:ln>
              <a:noFill/>
            </a:ln>
            <a:effectLst/>
          </c:spPr>
          <c:invertIfNegative val="0"/>
          <c:cat>
            <c:strRef>
              <c:f>MRTEs!$AF$8:$AQ$8</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MRTEs!$AF$10:$AQ$10</c:f>
              <c:numCache>
                <c:formatCode>#,##0</c:formatCode>
                <c:ptCount val="12"/>
                <c:pt idx="0">
                  <c:v>3</c:v>
                </c:pt>
                <c:pt idx="1">
                  <c:v>2</c:v>
                </c:pt>
                <c:pt idx="2">
                  <c:v>3</c:v>
                </c:pt>
                <c:pt idx="3">
                  <c:v>4</c:v>
                </c:pt>
                <c:pt idx="4">
                  <c:v>4</c:v>
                </c:pt>
                <c:pt idx="5">
                  <c:v>6</c:v>
                </c:pt>
                <c:pt idx="6">
                  <c:v>6</c:v>
                </c:pt>
                <c:pt idx="7">
                  <c:v>5</c:v>
                </c:pt>
                <c:pt idx="8">
                  <c:v>5</c:v>
                </c:pt>
                <c:pt idx="9">
                  <c:v>6</c:v>
                </c:pt>
                <c:pt idx="10">
                  <c:v>3</c:v>
                </c:pt>
                <c:pt idx="11">
                  <c:v>2</c:v>
                </c:pt>
              </c:numCache>
            </c:numRef>
          </c:val>
          <c:extLst>
            <c:ext xmlns:c16="http://schemas.microsoft.com/office/drawing/2014/chart" uri="{C3380CC4-5D6E-409C-BE32-E72D297353CC}">
              <c16:uniqueId val="{00000001-0CAD-4EE9-8AB3-625B16FC083B}"/>
            </c:ext>
          </c:extLst>
        </c:ser>
        <c:ser>
          <c:idx val="2"/>
          <c:order val="2"/>
          <c:tx>
            <c:strRef>
              <c:f>MRTEs!$AE$11</c:f>
              <c:strCache>
                <c:ptCount val="1"/>
                <c:pt idx="0">
                  <c:v>UK</c:v>
                </c:pt>
              </c:strCache>
            </c:strRef>
          </c:tx>
          <c:spPr>
            <a:solidFill>
              <a:schemeClr val="accent3"/>
            </a:solidFill>
            <a:ln>
              <a:noFill/>
            </a:ln>
            <a:effectLst/>
          </c:spPr>
          <c:invertIfNegative val="0"/>
          <c:cat>
            <c:strRef>
              <c:f>MRTEs!$AF$8:$AQ$8</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MRTEs!$AF$11:$AQ$11</c:f>
              <c:numCache>
                <c:formatCode>#,##0</c:formatCode>
                <c:ptCount val="12"/>
                <c:pt idx="0">
                  <c:v>1</c:v>
                </c:pt>
                <c:pt idx="1">
                  <c:v>1</c:v>
                </c:pt>
                <c:pt idx="2">
                  <c:v>1</c:v>
                </c:pt>
                <c:pt idx="3">
                  <c:v>2</c:v>
                </c:pt>
                <c:pt idx="4">
                  <c:v>3</c:v>
                </c:pt>
                <c:pt idx="5">
                  <c:v>4</c:v>
                </c:pt>
                <c:pt idx="6">
                  <c:v>5</c:v>
                </c:pt>
                <c:pt idx="7">
                  <c:v>5</c:v>
                </c:pt>
                <c:pt idx="8">
                  <c:v>4</c:v>
                </c:pt>
                <c:pt idx="9">
                  <c:v>2</c:v>
                </c:pt>
                <c:pt idx="10">
                  <c:v>1</c:v>
                </c:pt>
                <c:pt idx="11">
                  <c:v>1</c:v>
                </c:pt>
              </c:numCache>
            </c:numRef>
          </c:val>
          <c:extLst>
            <c:ext xmlns:c16="http://schemas.microsoft.com/office/drawing/2014/chart" uri="{C3380CC4-5D6E-409C-BE32-E72D297353CC}">
              <c16:uniqueId val="{00000002-0CAD-4EE9-8AB3-625B16FC083B}"/>
            </c:ext>
          </c:extLst>
        </c:ser>
        <c:ser>
          <c:idx val="3"/>
          <c:order val="3"/>
          <c:tx>
            <c:strRef>
              <c:f>MRTEs!$AE$12</c:f>
              <c:strCache>
                <c:ptCount val="1"/>
                <c:pt idx="0">
                  <c:v>USA</c:v>
                </c:pt>
              </c:strCache>
            </c:strRef>
          </c:tx>
          <c:spPr>
            <a:solidFill>
              <a:schemeClr val="accent4"/>
            </a:solidFill>
            <a:ln>
              <a:noFill/>
            </a:ln>
            <a:effectLst/>
          </c:spPr>
          <c:invertIfNegative val="0"/>
          <c:cat>
            <c:strRef>
              <c:f>MRTEs!$AF$8:$AQ$8</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MRTEs!$AF$12:$AQ$12</c:f>
              <c:numCache>
                <c:formatCode>#,##0</c:formatCode>
                <c:ptCount val="12"/>
                <c:pt idx="0">
                  <c:v>1</c:v>
                </c:pt>
                <c:pt idx="1">
                  <c:v>1</c:v>
                </c:pt>
                <c:pt idx="2">
                  <c:v>1</c:v>
                </c:pt>
                <c:pt idx="3">
                  <c:v>2</c:v>
                </c:pt>
                <c:pt idx="4">
                  <c:v>4</c:v>
                </c:pt>
                <c:pt idx="5">
                  <c:v>6</c:v>
                </c:pt>
                <c:pt idx="6">
                  <c:v>5</c:v>
                </c:pt>
                <c:pt idx="7">
                  <c:v>7</c:v>
                </c:pt>
                <c:pt idx="8">
                  <c:v>7</c:v>
                </c:pt>
                <c:pt idx="9">
                  <c:v>3</c:v>
                </c:pt>
                <c:pt idx="10">
                  <c:v>2</c:v>
                </c:pt>
                <c:pt idx="11">
                  <c:v>1</c:v>
                </c:pt>
              </c:numCache>
            </c:numRef>
          </c:val>
          <c:extLst>
            <c:ext xmlns:c16="http://schemas.microsoft.com/office/drawing/2014/chart" uri="{C3380CC4-5D6E-409C-BE32-E72D297353CC}">
              <c16:uniqueId val="{00000003-0CAD-4EE9-8AB3-625B16FC083B}"/>
            </c:ext>
          </c:extLst>
        </c:ser>
        <c:dLbls>
          <c:showLegendKey val="0"/>
          <c:showVal val="0"/>
          <c:showCatName val="0"/>
          <c:showSerName val="0"/>
          <c:showPercent val="0"/>
          <c:showBubbleSize val="0"/>
        </c:dLbls>
        <c:gapWidth val="150"/>
        <c:axId val="393870744"/>
        <c:axId val="1"/>
      </c:barChart>
      <c:catAx>
        <c:axId val="393870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900" b="0" i="0" u="none" strike="noStrike" kern="1200"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900" b="0" i="0" u="none" strike="noStrike" kern="1200" baseline="0">
                <a:solidFill>
                  <a:srgbClr val="333333"/>
                </a:solidFill>
                <a:latin typeface="Calibri"/>
                <a:ea typeface="Calibri"/>
                <a:cs typeface="Calibri"/>
              </a:defRPr>
            </a:pPr>
            <a:endParaRPr lang="en-US"/>
          </a:p>
        </c:txPr>
        <c:crossAx val="393870744"/>
        <c:crosses val="autoZero"/>
        <c:crossBetween val="between"/>
      </c:valAx>
      <c:spPr>
        <a:noFill/>
        <a:ln w="25400">
          <a:noFill/>
        </a:ln>
        <a:effectLst/>
      </c:spPr>
    </c:plotArea>
    <c:legend>
      <c:legendPos val="b"/>
      <c:layout>
        <c:manualLayout>
          <c:xMode val="edge"/>
          <c:yMode val="edge"/>
          <c:x val="0.3858471176340883"/>
          <c:y val="0.10573133150033905"/>
          <c:w val="0.22830576473182343"/>
          <c:h val="6.2874830721609598E-2"/>
        </c:manualLayout>
      </c:layout>
      <c:overlay val="0"/>
      <c:spPr>
        <a:noFill/>
        <a:ln w="25400">
          <a:noFill/>
        </a:ln>
        <a:effectLst/>
      </c:spPr>
      <c:txPr>
        <a:bodyPr rot="0" spcFirstLastPara="1" vertOverflow="ellipsis" vert="horz" wrap="square" anchor="ctr" anchorCtr="1"/>
        <a:lstStyle/>
        <a:p>
          <a:pPr>
            <a:defRPr sz="1600" b="0" i="0" u="none" strike="noStrike" kern="1200"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17C4D-2FCB-4900-8FCD-FBAAE957C0B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78E0140-E740-48A3-BE7C-CDCCE011DDDA}">
      <dgm:prSet/>
      <dgm:spPr/>
      <dgm:t>
        <a:bodyPr/>
        <a:lstStyle/>
        <a:p>
          <a:pPr>
            <a:lnSpc>
              <a:spcPct val="100000"/>
            </a:lnSpc>
          </a:pPr>
          <a:r>
            <a:rPr lang="en-US" dirty="0"/>
            <a:t>National Overview</a:t>
          </a:r>
        </a:p>
      </dgm:t>
    </dgm:pt>
    <dgm:pt modelId="{492718C8-CFEA-45E1-BD38-42D407B562E2}" type="parTrans" cxnId="{C380F332-88DA-40C8-A632-87FABC4441E4}">
      <dgm:prSet/>
      <dgm:spPr/>
      <dgm:t>
        <a:bodyPr/>
        <a:lstStyle/>
        <a:p>
          <a:endParaRPr lang="en-US"/>
        </a:p>
      </dgm:t>
    </dgm:pt>
    <dgm:pt modelId="{30F1F270-006C-4553-A349-5632F186B2B6}" type="sibTrans" cxnId="{C380F332-88DA-40C8-A632-87FABC4441E4}">
      <dgm:prSet/>
      <dgm:spPr/>
      <dgm:t>
        <a:bodyPr/>
        <a:lstStyle/>
        <a:p>
          <a:pPr>
            <a:lnSpc>
              <a:spcPct val="100000"/>
            </a:lnSpc>
          </a:pPr>
          <a:endParaRPr lang="en-US"/>
        </a:p>
      </dgm:t>
    </dgm:pt>
    <dgm:pt modelId="{796CBDAB-E98F-489D-A943-2E8D92453337}">
      <dgm:prSet/>
      <dgm:spPr/>
      <dgm:t>
        <a:bodyPr/>
        <a:lstStyle/>
        <a:p>
          <a:pPr>
            <a:lnSpc>
              <a:spcPct val="100000"/>
            </a:lnSpc>
          </a:pPr>
          <a:r>
            <a:rPr lang="en-US" dirty="0"/>
            <a:t>Regional Summary</a:t>
          </a:r>
        </a:p>
      </dgm:t>
    </dgm:pt>
    <dgm:pt modelId="{E14554E1-7677-4E78-89F3-C434D8EB87D5}" type="parTrans" cxnId="{641D56C0-8351-42DB-A200-8531A3E3E94E}">
      <dgm:prSet/>
      <dgm:spPr/>
      <dgm:t>
        <a:bodyPr/>
        <a:lstStyle/>
        <a:p>
          <a:endParaRPr lang="en-US"/>
        </a:p>
      </dgm:t>
    </dgm:pt>
    <dgm:pt modelId="{BF270753-8B69-42A9-B983-98A143130451}" type="sibTrans" cxnId="{641D56C0-8351-42DB-A200-8531A3E3E94E}">
      <dgm:prSet/>
      <dgm:spPr/>
      <dgm:t>
        <a:bodyPr/>
        <a:lstStyle/>
        <a:p>
          <a:pPr>
            <a:lnSpc>
              <a:spcPct val="100000"/>
            </a:lnSpc>
          </a:pPr>
          <a:endParaRPr lang="en-US"/>
        </a:p>
      </dgm:t>
    </dgm:pt>
    <dgm:pt modelId="{420F2640-3538-4B95-A274-9BB633CC19AC}">
      <dgm:prSet/>
      <dgm:spPr/>
      <dgm:t>
        <a:bodyPr/>
        <a:lstStyle/>
        <a:p>
          <a:pPr>
            <a:lnSpc>
              <a:spcPct val="100000"/>
            </a:lnSpc>
          </a:pPr>
          <a:r>
            <a:rPr lang="en-US" dirty="0"/>
            <a:t>National Tourism Strategy</a:t>
          </a:r>
        </a:p>
      </dgm:t>
    </dgm:pt>
    <dgm:pt modelId="{5BC7CCA7-889B-4005-A40F-38FB26062A77}" type="parTrans" cxnId="{7BC22DC1-1A80-418E-8D1B-D884B65BAC70}">
      <dgm:prSet/>
      <dgm:spPr/>
      <dgm:t>
        <a:bodyPr/>
        <a:lstStyle/>
        <a:p>
          <a:endParaRPr lang="en-US"/>
        </a:p>
      </dgm:t>
    </dgm:pt>
    <dgm:pt modelId="{84714DDF-8AA2-42F3-AD32-C47568E485B6}" type="sibTrans" cxnId="{7BC22DC1-1A80-418E-8D1B-D884B65BAC70}">
      <dgm:prSet/>
      <dgm:spPr/>
      <dgm:t>
        <a:bodyPr/>
        <a:lstStyle/>
        <a:p>
          <a:pPr>
            <a:lnSpc>
              <a:spcPct val="100000"/>
            </a:lnSpc>
          </a:pPr>
          <a:endParaRPr lang="en-US"/>
        </a:p>
      </dgm:t>
    </dgm:pt>
    <dgm:pt modelId="{B6CE86B4-704B-42BE-B895-F0FF1EFFCBB1}">
      <dgm:prSet/>
      <dgm:spPr/>
      <dgm:t>
        <a:bodyPr/>
        <a:lstStyle/>
        <a:p>
          <a:pPr>
            <a:lnSpc>
              <a:spcPct val="100000"/>
            </a:lnSpc>
          </a:pPr>
          <a:r>
            <a:rPr lang="en-US" dirty="0"/>
            <a:t>Next Big Strategic Review</a:t>
          </a:r>
        </a:p>
      </dgm:t>
    </dgm:pt>
    <dgm:pt modelId="{05D509FE-C815-42A9-B451-5E87EA5F3799}" type="parTrans" cxnId="{F4FDD291-08AB-46D1-AAD6-DE052461924D}">
      <dgm:prSet/>
      <dgm:spPr/>
      <dgm:t>
        <a:bodyPr/>
        <a:lstStyle/>
        <a:p>
          <a:endParaRPr lang="en-US"/>
        </a:p>
      </dgm:t>
    </dgm:pt>
    <dgm:pt modelId="{74B440DC-DDFD-4D65-823C-A7D19A8AA457}" type="sibTrans" cxnId="{F4FDD291-08AB-46D1-AAD6-DE052461924D}">
      <dgm:prSet/>
      <dgm:spPr/>
      <dgm:t>
        <a:bodyPr/>
        <a:lstStyle/>
        <a:p>
          <a:pPr>
            <a:lnSpc>
              <a:spcPct val="100000"/>
            </a:lnSpc>
          </a:pPr>
          <a:endParaRPr lang="en-US"/>
        </a:p>
      </dgm:t>
    </dgm:pt>
    <dgm:pt modelId="{00AF6E66-2086-8F49-9581-276422CB42B0}">
      <dgm:prSet/>
      <dgm:spPr/>
      <dgm:t>
        <a:bodyPr/>
        <a:lstStyle/>
        <a:p>
          <a:pPr>
            <a:lnSpc>
              <a:spcPct val="100000"/>
            </a:lnSpc>
          </a:pPr>
          <a:r>
            <a:rPr lang="en-GB" dirty="0"/>
            <a:t>Things to Consider</a:t>
          </a:r>
        </a:p>
      </dgm:t>
    </dgm:pt>
    <dgm:pt modelId="{0E3D2BD4-C9D1-F647-9447-9F56E91584B3}" type="parTrans" cxnId="{940F1807-ED7E-BC4D-9E01-296B83445D3F}">
      <dgm:prSet/>
      <dgm:spPr/>
      <dgm:t>
        <a:bodyPr/>
        <a:lstStyle/>
        <a:p>
          <a:endParaRPr lang="en-GB"/>
        </a:p>
      </dgm:t>
    </dgm:pt>
    <dgm:pt modelId="{A6CBDA62-B3F5-4546-B487-4CBE726A7858}" type="sibTrans" cxnId="{940F1807-ED7E-BC4D-9E01-296B83445D3F}">
      <dgm:prSet/>
      <dgm:spPr/>
      <dgm:t>
        <a:bodyPr/>
        <a:lstStyle/>
        <a:p>
          <a:pPr>
            <a:lnSpc>
              <a:spcPct val="100000"/>
            </a:lnSpc>
          </a:pPr>
          <a:endParaRPr lang="en-GB"/>
        </a:p>
      </dgm:t>
    </dgm:pt>
    <dgm:pt modelId="{3CA37A8F-0386-B54F-94CF-386AFF006D11}">
      <dgm:prSet/>
      <dgm:spPr/>
      <dgm:t>
        <a:bodyPr/>
        <a:lstStyle/>
        <a:p>
          <a:pPr>
            <a:lnSpc>
              <a:spcPct val="100000"/>
            </a:lnSpc>
          </a:pPr>
          <a:r>
            <a:rPr lang="en-GB" dirty="0"/>
            <a:t>Group Discussion </a:t>
          </a:r>
        </a:p>
      </dgm:t>
    </dgm:pt>
    <dgm:pt modelId="{C03B5CE1-6F13-AF4C-B120-335B3777B5D9}" type="parTrans" cxnId="{C78E0F4C-64E5-C141-86C4-659F62097F01}">
      <dgm:prSet/>
      <dgm:spPr/>
      <dgm:t>
        <a:bodyPr/>
        <a:lstStyle/>
        <a:p>
          <a:endParaRPr lang="en-GB"/>
        </a:p>
      </dgm:t>
    </dgm:pt>
    <dgm:pt modelId="{23271C0A-5633-7545-8069-7E9F2A77E902}" type="sibTrans" cxnId="{C78E0F4C-64E5-C141-86C4-659F62097F01}">
      <dgm:prSet/>
      <dgm:spPr/>
      <dgm:t>
        <a:bodyPr/>
        <a:lstStyle/>
        <a:p>
          <a:endParaRPr lang="en-GB"/>
        </a:p>
      </dgm:t>
    </dgm:pt>
    <dgm:pt modelId="{B5B42F30-44E8-4861-9F5D-57471D400784}" type="pres">
      <dgm:prSet presAssocID="{E6B17C4D-2FCB-4900-8FCD-FBAAE957C0B5}" presName="root" presStyleCnt="0">
        <dgm:presLayoutVars>
          <dgm:dir/>
          <dgm:resizeHandles val="exact"/>
        </dgm:presLayoutVars>
      </dgm:prSet>
      <dgm:spPr/>
    </dgm:pt>
    <dgm:pt modelId="{425B3010-FC72-461B-9751-A1AF8F288AC0}" type="pres">
      <dgm:prSet presAssocID="{E6B17C4D-2FCB-4900-8FCD-FBAAE957C0B5}" presName="container" presStyleCnt="0">
        <dgm:presLayoutVars>
          <dgm:dir/>
          <dgm:resizeHandles val="exact"/>
        </dgm:presLayoutVars>
      </dgm:prSet>
      <dgm:spPr/>
    </dgm:pt>
    <dgm:pt modelId="{F5235F15-3D01-4A38-AAC8-BDDBC3964EFF}" type="pres">
      <dgm:prSet presAssocID="{D78E0140-E740-48A3-BE7C-CDCCE011DDDA}" presName="compNode" presStyleCnt="0"/>
      <dgm:spPr/>
    </dgm:pt>
    <dgm:pt modelId="{6355AA6F-25F7-4F17-B4C9-9B7865AE2E32}" type="pres">
      <dgm:prSet presAssocID="{D78E0140-E740-48A3-BE7C-CDCCE011DDDA}" presName="iconBgRect" presStyleLbl="bgShp" presStyleIdx="0" presStyleCnt="6"/>
      <dgm:spPr/>
    </dgm:pt>
    <dgm:pt modelId="{0EF0042C-9D56-44AC-A3E3-F41C3D92934E}" type="pres">
      <dgm:prSet presAssocID="{D78E0140-E740-48A3-BE7C-CDCCE011DDD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laybook"/>
        </a:ext>
      </dgm:extLst>
    </dgm:pt>
    <dgm:pt modelId="{24CF40FA-A408-48A1-8B53-ADFE84FB6B18}" type="pres">
      <dgm:prSet presAssocID="{D78E0140-E740-48A3-BE7C-CDCCE011DDDA}" presName="spaceRect" presStyleCnt="0"/>
      <dgm:spPr/>
    </dgm:pt>
    <dgm:pt modelId="{A1C8CF2E-54C2-438F-B2E3-C73F02606E87}" type="pres">
      <dgm:prSet presAssocID="{D78E0140-E740-48A3-BE7C-CDCCE011DDDA}" presName="textRect" presStyleLbl="revTx" presStyleIdx="0" presStyleCnt="6">
        <dgm:presLayoutVars>
          <dgm:chMax val="1"/>
          <dgm:chPref val="1"/>
        </dgm:presLayoutVars>
      </dgm:prSet>
      <dgm:spPr/>
    </dgm:pt>
    <dgm:pt modelId="{4A051B38-A387-465C-9E58-3297B5C225DC}" type="pres">
      <dgm:prSet presAssocID="{30F1F270-006C-4553-A349-5632F186B2B6}" presName="sibTrans" presStyleLbl="sibTrans2D1" presStyleIdx="0" presStyleCnt="0"/>
      <dgm:spPr/>
    </dgm:pt>
    <dgm:pt modelId="{2779F2C2-D775-4194-9C7F-BA06FF5013FD}" type="pres">
      <dgm:prSet presAssocID="{796CBDAB-E98F-489D-A943-2E8D92453337}" presName="compNode" presStyleCnt="0"/>
      <dgm:spPr/>
    </dgm:pt>
    <dgm:pt modelId="{2299F6FE-7485-4EA8-AFE7-FADDF3D0A301}" type="pres">
      <dgm:prSet presAssocID="{796CBDAB-E98F-489D-A943-2E8D92453337}" presName="iconBgRect" presStyleLbl="bgShp" presStyleIdx="1" presStyleCnt="6"/>
      <dgm:spPr/>
    </dgm:pt>
    <dgm:pt modelId="{30C630AC-D90D-4D69-AA85-57832093DE9E}" type="pres">
      <dgm:prSet presAssocID="{796CBDAB-E98F-489D-A943-2E8D9245333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ike"/>
        </a:ext>
      </dgm:extLst>
    </dgm:pt>
    <dgm:pt modelId="{6AAB495D-6CCA-4200-8A21-84D67D37EA37}" type="pres">
      <dgm:prSet presAssocID="{796CBDAB-E98F-489D-A943-2E8D92453337}" presName="spaceRect" presStyleCnt="0"/>
      <dgm:spPr/>
    </dgm:pt>
    <dgm:pt modelId="{AF39A069-9E4F-43BA-A49A-85616C22BAE4}" type="pres">
      <dgm:prSet presAssocID="{796CBDAB-E98F-489D-A943-2E8D92453337}" presName="textRect" presStyleLbl="revTx" presStyleIdx="1" presStyleCnt="6">
        <dgm:presLayoutVars>
          <dgm:chMax val="1"/>
          <dgm:chPref val="1"/>
        </dgm:presLayoutVars>
      </dgm:prSet>
      <dgm:spPr/>
    </dgm:pt>
    <dgm:pt modelId="{5E94482D-9A15-430F-B608-4748D8E87ADC}" type="pres">
      <dgm:prSet presAssocID="{BF270753-8B69-42A9-B983-98A143130451}" presName="sibTrans" presStyleLbl="sibTrans2D1" presStyleIdx="0" presStyleCnt="0"/>
      <dgm:spPr/>
    </dgm:pt>
    <dgm:pt modelId="{A458508C-BA3C-49F4-92E0-D9F2AAC94222}" type="pres">
      <dgm:prSet presAssocID="{420F2640-3538-4B95-A274-9BB633CC19AC}" presName="compNode" presStyleCnt="0"/>
      <dgm:spPr/>
    </dgm:pt>
    <dgm:pt modelId="{218AFD45-7240-4F41-A939-DC10CC615A7D}" type="pres">
      <dgm:prSet presAssocID="{420F2640-3538-4B95-A274-9BB633CC19AC}" presName="iconBgRect" presStyleLbl="bgShp" presStyleIdx="2" presStyleCnt="6"/>
      <dgm:spPr/>
    </dgm:pt>
    <dgm:pt modelId="{0450A6F2-144C-4A0F-BBD5-FA71D3594116}" type="pres">
      <dgm:prSet presAssocID="{420F2640-3538-4B95-A274-9BB633CC19A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258F9596-B583-4A15-A9D4-B2CA95A6EB7B}" type="pres">
      <dgm:prSet presAssocID="{420F2640-3538-4B95-A274-9BB633CC19AC}" presName="spaceRect" presStyleCnt="0"/>
      <dgm:spPr/>
    </dgm:pt>
    <dgm:pt modelId="{DA6D5F85-8981-4D71-8A26-3121B6EE0B52}" type="pres">
      <dgm:prSet presAssocID="{420F2640-3538-4B95-A274-9BB633CC19AC}" presName="textRect" presStyleLbl="revTx" presStyleIdx="2" presStyleCnt="6">
        <dgm:presLayoutVars>
          <dgm:chMax val="1"/>
          <dgm:chPref val="1"/>
        </dgm:presLayoutVars>
      </dgm:prSet>
      <dgm:spPr/>
    </dgm:pt>
    <dgm:pt modelId="{E3CE1742-BA24-435D-BF9D-CB30C4C1007A}" type="pres">
      <dgm:prSet presAssocID="{84714DDF-8AA2-42F3-AD32-C47568E485B6}" presName="sibTrans" presStyleLbl="sibTrans2D1" presStyleIdx="0" presStyleCnt="0"/>
      <dgm:spPr/>
    </dgm:pt>
    <dgm:pt modelId="{B5C091E7-A830-44F5-8663-58B40866B61F}" type="pres">
      <dgm:prSet presAssocID="{00AF6E66-2086-8F49-9581-276422CB42B0}" presName="compNode" presStyleCnt="0"/>
      <dgm:spPr/>
    </dgm:pt>
    <dgm:pt modelId="{306CC5FF-DBFD-418E-A43B-FD5BB42BF0EC}" type="pres">
      <dgm:prSet presAssocID="{00AF6E66-2086-8F49-9581-276422CB42B0}" presName="iconBgRect" presStyleLbl="bgShp" presStyleIdx="3" presStyleCnt="6" custLinFactNeighborX="3295" custLinFactNeighborY="3060"/>
      <dgm:spPr/>
    </dgm:pt>
    <dgm:pt modelId="{65E25E86-AD47-4BEB-BF42-B3980A1F76C3}" type="pres">
      <dgm:prSet presAssocID="{00AF6E66-2086-8F49-9581-276422CB42B0}" presName="iconRect" presStyleLbl="node1" presStyleIdx="3" presStyleCnt="6" custLinFactNeighborX="1638" custLinFactNeighborY="655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Bubble"/>
        </a:ext>
      </dgm:extLst>
    </dgm:pt>
    <dgm:pt modelId="{46B5EB2B-7084-477C-B794-50FFB7304E7B}" type="pres">
      <dgm:prSet presAssocID="{00AF6E66-2086-8F49-9581-276422CB42B0}" presName="spaceRect" presStyleCnt="0"/>
      <dgm:spPr/>
    </dgm:pt>
    <dgm:pt modelId="{5791EE4A-542F-49D5-8CAA-1032156BCB7E}" type="pres">
      <dgm:prSet presAssocID="{00AF6E66-2086-8F49-9581-276422CB42B0}" presName="textRect" presStyleLbl="revTx" presStyleIdx="3" presStyleCnt="6">
        <dgm:presLayoutVars>
          <dgm:chMax val="1"/>
          <dgm:chPref val="1"/>
        </dgm:presLayoutVars>
      </dgm:prSet>
      <dgm:spPr/>
    </dgm:pt>
    <dgm:pt modelId="{26F3E115-7311-49A3-B8B1-030184E651FC}" type="pres">
      <dgm:prSet presAssocID="{A6CBDA62-B3F5-4546-B487-4CBE726A7858}" presName="sibTrans" presStyleLbl="sibTrans2D1" presStyleIdx="0" presStyleCnt="0"/>
      <dgm:spPr/>
    </dgm:pt>
    <dgm:pt modelId="{831F9E9A-2158-4704-867B-7153DD5B73E0}" type="pres">
      <dgm:prSet presAssocID="{B6CE86B4-704B-42BE-B895-F0FF1EFFCBB1}" presName="compNode" presStyleCnt="0"/>
      <dgm:spPr/>
    </dgm:pt>
    <dgm:pt modelId="{63C01C1C-1A1B-4097-9DD6-DD47DBB3FE80}" type="pres">
      <dgm:prSet presAssocID="{B6CE86B4-704B-42BE-B895-F0FF1EFFCBB1}" presName="iconBgRect" presStyleLbl="bgShp" presStyleIdx="4" presStyleCnt="6" custLinFactNeighborX="1639" custLinFactNeighborY="-739"/>
      <dgm:spPr/>
    </dgm:pt>
    <dgm:pt modelId="{F77B9390-5205-471B-BA7C-DA552B7020DA}" type="pres">
      <dgm:prSet presAssocID="{B6CE86B4-704B-42BE-B895-F0FF1EFFCBB1}" presName="iconRect" presStyleLbl="node1" presStyleIdx="4" presStyleCnt="6" custLinFactX="302724" custLinFactNeighborX="400000" custLinFactNeighborY="-693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miling Face with No Fill"/>
        </a:ext>
      </dgm:extLst>
    </dgm:pt>
    <dgm:pt modelId="{9DF7F118-CE43-48D5-AD7C-68509CECAFD8}" type="pres">
      <dgm:prSet presAssocID="{B6CE86B4-704B-42BE-B895-F0FF1EFFCBB1}" presName="spaceRect" presStyleCnt="0"/>
      <dgm:spPr/>
    </dgm:pt>
    <dgm:pt modelId="{1EF69DDB-888B-4278-B311-1001952D11FD}" type="pres">
      <dgm:prSet presAssocID="{B6CE86B4-704B-42BE-B895-F0FF1EFFCBB1}" presName="textRect" presStyleLbl="revTx" presStyleIdx="4" presStyleCnt="6">
        <dgm:presLayoutVars>
          <dgm:chMax val="1"/>
          <dgm:chPref val="1"/>
        </dgm:presLayoutVars>
      </dgm:prSet>
      <dgm:spPr/>
    </dgm:pt>
    <dgm:pt modelId="{FA7136A2-0958-4571-B1BF-2556A998CF47}" type="pres">
      <dgm:prSet presAssocID="{74B440DC-DDFD-4D65-823C-A7D19A8AA457}" presName="sibTrans" presStyleLbl="sibTrans2D1" presStyleIdx="0" presStyleCnt="0"/>
      <dgm:spPr/>
    </dgm:pt>
    <dgm:pt modelId="{BE5B02D0-6355-49F3-AC93-B729C086766D}" type="pres">
      <dgm:prSet presAssocID="{3CA37A8F-0386-B54F-94CF-386AFF006D11}" presName="compNode" presStyleCnt="0"/>
      <dgm:spPr/>
    </dgm:pt>
    <dgm:pt modelId="{111B8F9C-6BDB-45F8-B3CC-BC60F07DDD47}" type="pres">
      <dgm:prSet presAssocID="{3CA37A8F-0386-B54F-94CF-386AFF006D11}" presName="iconBgRect" presStyleLbl="bgShp" presStyleIdx="5" presStyleCnt="6" custLinFactNeighborX="7094" custLinFactNeighborY="3838"/>
      <dgm:spPr/>
    </dgm:pt>
    <dgm:pt modelId="{8A16F5C1-C589-47DD-BDAB-54CDBE1A07F3}" type="pres">
      <dgm:prSet presAssocID="{3CA37A8F-0386-B54F-94CF-386AFF006D11}" presName="iconRect" presStyleLbl="node1" presStyleIdx="5" presStyleCnt="6" custLinFactNeighborX="21278" custLinFactNeighborY="807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hought bubble"/>
        </a:ext>
      </dgm:extLst>
    </dgm:pt>
    <dgm:pt modelId="{D6449192-7F13-469F-83E9-7E595AA2EB40}" type="pres">
      <dgm:prSet presAssocID="{3CA37A8F-0386-B54F-94CF-386AFF006D11}" presName="spaceRect" presStyleCnt="0"/>
      <dgm:spPr/>
    </dgm:pt>
    <dgm:pt modelId="{AB77A7B4-8794-4905-8111-36F9E058D566}" type="pres">
      <dgm:prSet presAssocID="{3CA37A8F-0386-B54F-94CF-386AFF006D11}" presName="textRect" presStyleLbl="revTx" presStyleIdx="5" presStyleCnt="6">
        <dgm:presLayoutVars>
          <dgm:chMax val="1"/>
          <dgm:chPref val="1"/>
        </dgm:presLayoutVars>
      </dgm:prSet>
      <dgm:spPr/>
    </dgm:pt>
  </dgm:ptLst>
  <dgm:cxnLst>
    <dgm:cxn modelId="{940F1807-ED7E-BC4D-9E01-296B83445D3F}" srcId="{E6B17C4D-2FCB-4900-8FCD-FBAAE957C0B5}" destId="{00AF6E66-2086-8F49-9581-276422CB42B0}" srcOrd="3" destOrd="0" parTransId="{0E3D2BD4-C9D1-F647-9447-9F56E91584B3}" sibTransId="{A6CBDA62-B3F5-4546-B487-4CBE726A7858}"/>
    <dgm:cxn modelId="{5EF3D41B-F6EB-9B4A-A011-799888440665}" type="presOf" srcId="{B6CE86B4-704B-42BE-B895-F0FF1EFFCBB1}" destId="{1EF69DDB-888B-4278-B311-1001952D11FD}" srcOrd="0" destOrd="0" presId="urn:microsoft.com/office/officeart/2018/2/layout/IconCircleList"/>
    <dgm:cxn modelId="{4D61F92F-97B6-134C-BFD0-35CFD4D56BBC}" type="presOf" srcId="{A6CBDA62-B3F5-4546-B487-4CBE726A7858}" destId="{26F3E115-7311-49A3-B8B1-030184E651FC}" srcOrd="0" destOrd="0" presId="urn:microsoft.com/office/officeart/2018/2/layout/IconCircleList"/>
    <dgm:cxn modelId="{C380F332-88DA-40C8-A632-87FABC4441E4}" srcId="{E6B17C4D-2FCB-4900-8FCD-FBAAE957C0B5}" destId="{D78E0140-E740-48A3-BE7C-CDCCE011DDDA}" srcOrd="0" destOrd="0" parTransId="{492718C8-CFEA-45E1-BD38-42D407B562E2}" sibTransId="{30F1F270-006C-4553-A349-5632F186B2B6}"/>
    <dgm:cxn modelId="{03D9C360-0812-8845-928D-3734F64DF602}" type="presOf" srcId="{796CBDAB-E98F-489D-A943-2E8D92453337}" destId="{AF39A069-9E4F-43BA-A49A-85616C22BAE4}" srcOrd="0" destOrd="0" presId="urn:microsoft.com/office/officeart/2018/2/layout/IconCircleList"/>
    <dgm:cxn modelId="{DB9B5A6A-CBDB-424C-B261-D8F7CB7170B8}" type="presOf" srcId="{BF270753-8B69-42A9-B983-98A143130451}" destId="{5E94482D-9A15-430F-B608-4748D8E87ADC}" srcOrd="0" destOrd="0" presId="urn:microsoft.com/office/officeart/2018/2/layout/IconCircleList"/>
    <dgm:cxn modelId="{C78E0F4C-64E5-C141-86C4-659F62097F01}" srcId="{E6B17C4D-2FCB-4900-8FCD-FBAAE957C0B5}" destId="{3CA37A8F-0386-B54F-94CF-386AFF006D11}" srcOrd="5" destOrd="0" parTransId="{C03B5CE1-6F13-AF4C-B120-335B3777B5D9}" sibTransId="{23271C0A-5633-7545-8069-7E9F2A77E902}"/>
    <dgm:cxn modelId="{40286776-EAAE-9D4B-BAEA-9BCD92C648BC}" type="presOf" srcId="{30F1F270-006C-4553-A349-5632F186B2B6}" destId="{4A051B38-A387-465C-9E58-3297B5C225DC}" srcOrd="0" destOrd="0" presId="urn:microsoft.com/office/officeart/2018/2/layout/IconCircleList"/>
    <dgm:cxn modelId="{80F85A78-3F34-FC4F-B927-9CA14DD7A328}" type="presOf" srcId="{84714DDF-8AA2-42F3-AD32-C47568E485B6}" destId="{E3CE1742-BA24-435D-BF9D-CB30C4C1007A}" srcOrd="0" destOrd="0" presId="urn:microsoft.com/office/officeart/2018/2/layout/IconCircleList"/>
    <dgm:cxn modelId="{0295EE5A-4052-8A43-8413-EF0966FF46FD}" type="presOf" srcId="{420F2640-3538-4B95-A274-9BB633CC19AC}" destId="{DA6D5F85-8981-4D71-8A26-3121B6EE0B52}" srcOrd="0" destOrd="0" presId="urn:microsoft.com/office/officeart/2018/2/layout/IconCircleList"/>
    <dgm:cxn modelId="{2D90507F-337D-624A-960C-9B44C78F6D2F}" type="presOf" srcId="{74B440DC-DDFD-4D65-823C-A7D19A8AA457}" destId="{FA7136A2-0958-4571-B1BF-2556A998CF47}" srcOrd="0" destOrd="0" presId="urn:microsoft.com/office/officeart/2018/2/layout/IconCircleList"/>
    <dgm:cxn modelId="{F4FDD291-08AB-46D1-AAD6-DE052461924D}" srcId="{E6B17C4D-2FCB-4900-8FCD-FBAAE957C0B5}" destId="{B6CE86B4-704B-42BE-B895-F0FF1EFFCBB1}" srcOrd="4" destOrd="0" parTransId="{05D509FE-C815-42A9-B451-5E87EA5F3799}" sibTransId="{74B440DC-DDFD-4D65-823C-A7D19A8AA457}"/>
    <dgm:cxn modelId="{87028B97-0FCB-4549-BB99-5D04906565D8}" type="presOf" srcId="{E6B17C4D-2FCB-4900-8FCD-FBAAE957C0B5}" destId="{B5B42F30-44E8-4861-9F5D-57471D400784}" srcOrd="0" destOrd="0" presId="urn:microsoft.com/office/officeart/2018/2/layout/IconCircleList"/>
    <dgm:cxn modelId="{C7F9A198-BF81-D24F-B42C-62742828786D}" type="presOf" srcId="{3CA37A8F-0386-B54F-94CF-386AFF006D11}" destId="{AB77A7B4-8794-4905-8111-36F9E058D566}" srcOrd="0" destOrd="0" presId="urn:microsoft.com/office/officeart/2018/2/layout/IconCircleList"/>
    <dgm:cxn modelId="{292EBAB8-A3A9-A14F-985F-CEDEF3F724F0}" type="presOf" srcId="{00AF6E66-2086-8F49-9581-276422CB42B0}" destId="{5791EE4A-542F-49D5-8CAA-1032156BCB7E}" srcOrd="0" destOrd="0" presId="urn:microsoft.com/office/officeart/2018/2/layout/IconCircleList"/>
    <dgm:cxn modelId="{641D56C0-8351-42DB-A200-8531A3E3E94E}" srcId="{E6B17C4D-2FCB-4900-8FCD-FBAAE957C0B5}" destId="{796CBDAB-E98F-489D-A943-2E8D92453337}" srcOrd="1" destOrd="0" parTransId="{E14554E1-7677-4E78-89F3-C434D8EB87D5}" sibTransId="{BF270753-8B69-42A9-B983-98A143130451}"/>
    <dgm:cxn modelId="{7BC22DC1-1A80-418E-8D1B-D884B65BAC70}" srcId="{E6B17C4D-2FCB-4900-8FCD-FBAAE957C0B5}" destId="{420F2640-3538-4B95-A274-9BB633CC19AC}" srcOrd="2" destOrd="0" parTransId="{5BC7CCA7-889B-4005-A40F-38FB26062A77}" sibTransId="{84714DDF-8AA2-42F3-AD32-C47568E485B6}"/>
    <dgm:cxn modelId="{07C377C6-CEBC-4C46-94A7-954B64CD3A7F}" type="presOf" srcId="{D78E0140-E740-48A3-BE7C-CDCCE011DDDA}" destId="{A1C8CF2E-54C2-438F-B2E3-C73F02606E87}" srcOrd="0" destOrd="0" presId="urn:microsoft.com/office/officeart/2018/2/layout/IconCircleList"/>
    <dgm:cxn modelId="{23F816E9-10A9-B64A-8226-8454A23A8A62}" type="presParOf" srcId="{B5B42F30-44E8-4861-9F5D-57471D400784}" destId="{425B3010-FC72-461B-9751-A1AF8F288AC0}" srcOrd="0" destOrd="0" presId="urn:microsoft.com/office/officeart/2018/2/layout/IconCircleList"/>
    <dgm:cxn modelId="{8E099488-222F-7B4B-A738-85BDA034BF88}" type="presParOf" srcId="{425B3010-FC72-461B-9751-A1AF8F288AC0}" destId="{F5235F15-3D01-4A38-AAC8-BDDBC3964EFF}" srcOrd="0" destOrd="0" presId="urn:microsoft.com/office/officeart/2018/2/layout/IconCircleList"/>
    <dgm:cxn modelId="{405D440A-3DA7-E541-89E5-03BA9EB6E309}" type="presParOf" srcId="{F5235F15-3D01-4A38-AAC8-BDDBC3964EFF}" destId="{6355AA6F-25F7-4F17-B4C9-9B7865AE2E32}" srcOrd="0" destOrd="0" presId="urn:microsoft.com/office/officeart/2018/2/layout/IconCircleList"/>
    <dgm:cxn modelId="{EF787DE0-E955-2D42-97EF-7F9A91FB3ED8}" type="presParOf" srcId="{F5235F15-3D01-4A38-AAC8-BDDBC3964EFF}" destId="{0EF0042C-9D56-44AC-A3E3-F41C3D92934E}" srcOrd="1" destOrd="0" presId="urn:microsoft.com/office/officeart/2018/2/layout/IconCircleList"/>
    <dgm:cxn modelId="{C8E28661-9423-FF4A-9A0C-EBDB990CAB13}" type="presParOf" srcId="{F5235F15-3D01-4A38-AAC8-BDDBC3964EFF}" destId="{24CF40FA-A408-48A1-8B53-ADFE84FB6B18}" srcOrd="2" destOrd="0" presId="urn:microsoft.com/office/officeart/2018/2/layout/IconCircleList"/>
    <dgm:cxn modelId="{7EB975B2-0B4D-C241-975D-EC29763D866D}" type="presParOf" srcId="{F5235F15-3D01-4A38-AAC8-BDDBC3964EFF}" destId="{A1C8CF2E-54C2-438F-B2E3-C73F02606E87}" srcOrd="3" destOrd="0" presId="urn:microsoft.com/office/officeart/2018/2/layout/IconCircleList"/>
    <dgm:cxn modelId="{75C0D1F7-4486-D34C-9584-01BBFFAFB298}" type="presParOf" srcId="{425B3010-FC72-461B-9751-A1AF8F288AC0}" destId="{4A051B38-A387-465C-9E58-3297B5C225DC}" srcOrd="1" destOrd="0" presId="urn:microsoft.com/office/officeart/2018/2/layout/IconCircleList"/>
    <dgm:cxn modelId="{898384EA-BB53-3042-9B49-5048B9C4D71E}" type="presParOf" srcId="{425B3010-FC72-461B-9751-A1AF8F288AC0}" destId="{2779F2C2-D775-4194-9C7F-BA06FF5013FD}" srcOrd="2" destOrd="0" presId="urn:microsoft.com/office/officeart/2018/2/layout/IconCircleList"/>
    <dgm:cxn modelId="{FA5DC14D-F07E-FD42-B1D0-B9DA61A403F2}" type="presParOf" srcId="{2779F2C2-D775-4194-9C7F-BA06FF5013FD}" destId="{2299F6FE-7485-4EA8-AFE7-FADDF3D0A301}" srcOrd="0" destOrd="0" presId="urn:microsoft.com/office/officeart/2018/2/layout/IconCircleList"/>
    <dgm:cxn modelId="{DA1F0AD3-08DF-C340-B0B8-D92D6EC8A01C}" type="presParOf" srcId="{2779F2C2-D775-4194-9C7F-BA06FF5013FD}" destId="{30C630AC-D90D-4D69-AA85-57832093DE9E}" srcOrd="1" destOrd="0" presId="urn:microsoft.com/office/officeart/2018/2/layout/IconCircleList"/>
    <dgm:cxn modelId="{5A11AD17-943A-2F49-8A52-D0BAEA858484}" type="presParOf" srcId="{2779F2C2-D775-4194-9C7F-BA06FF5013FD}" destId="{6AAB495D-6CCA-4200-8A21-84D67D37EA37}" srcOrd="2" destOrd="0" presId="urn:microsoft.com/office/officeart/2018/2/layout/IconCircleList"/>
    <dgm:cxn modelId="{61615D63-3D49-F34B-BBFA-33ABC5EFF70E}" type="presParOf" srcId="{2779F2C2-D775-4194-9C7F-BA06FF5013FD}" destId="{AF39A069-9E4F-43BA-A49A-85616C22BAE4}" srcOrd="3" destOrd="0" presId="urn:microsoft.com/office/officeart/2018/2/layout/IconCircleList"/>
    <dgm:cxn modelId="{FB401EF8-6C5F-7F4D-8ED8-60D525F862EF}" type="presParOf" srcId="{425B3010-FC72-461B-9751-A1AF8F288AC0}" destId="{5E94482D-9A15-430F-B608-4748D8E87ADC}" srcOrd="3" destOrd="0" presId="urn:microsoft.com/office/officeart/2018/2/layout/IconCircleList"/>
    <dgm:cxn modelId="{0D216BFB-D0DD-BD45-B16C-506A4EB01740}" type="presParOf" srcId="{425B3010-FC72-461B-9751-A1AF8F288AC0}" destId="{A458508C-BA3C-49F4-92E0-D9F2AAC94222}" srcOrd="4" destOrd="0" presId="urn:microsoft.com/office/officeart/2018/2/layout/IconCircleList"/>
    <dgm:cxn modelId="{CD7B6B47-81C0-BC49-B749-9C19E95212D0}" type="presParOf" srcId="{A458508C-BA3C-49F4-92E0-D9F2AAC94222}" destId="{218AFD45-7240-4F41-A939-DC10CC615A7D}" srcOrd="0" destOrd="0" presId="urn:microsoft.com/office/officeart/2018/2/layout/IconCircleList"/>
    <dgm:cxn modelId="{955CC1F5-A2BD-2847-A3EE-1138B7AF5306}" type="presParOf" srcId="{A458508C-BA3C-49F4-92E0-D9F2AAC94222}" destId="{0450A6F2-144C-4A0F-BBD5-FA71D3594116}" srcOrd="1" destOrd="0" presId="urn:microsoft.com/office/officeart/2018/2/layout/IconCircleList"/>
    <dgm:cxn modelId="{71CF4662-B5EC-7F49-B3A5-96BA63469193}" type="presParOf" srcId="{A458508C-BA3C-49F4-92E0-D9F2AAC94222}" destId="{258F9596-B583-4A15-A9D4-B2CA95A6EB7B}" srcOrd="2" destOrd="0" presId="urn:microsoft.com/office/officeart/2018/2/layout/IconCircleList"/>
    <dgm:cxn modelId="{2781D1BF-4766-514A-9D75-AE382925112E}" type="presParOf" srcId="{A458508C-BA3C-49F4-92E0-D9F2AAC94222}" destId="{DA6D5F85-8981-4D71-8A26-3121B6EE0B52}" srcOrd="3" destOrd="0" presId="urn:microsoft.com/office/officeart/2018/2/layout/IconCircleList"/>
    <dgm:cxn modelId="{5CEFDC66-55E5-0042-8FBD-432E4A10CFF8}" type="presParOf" srcId="{425B3010-FC72-461B-9751-A1AF8F288AC0}" destId="{E3CE1742-BA24-435D-BF9D-CB30C4C1007A}" srcOrd="5" destOrd="0" presId="urn:microsoft.com/office/officeart/2018/2/layout/IconCircleList"/>
    <dgm:cxn modelId="{73A5B965-DE63-824B-82F4-9BBDF5AAAE2F}" type="presParOf" srcId="{425B3010-FC72-461B-9751-A1AF8F288AC0}" destId="{B5C091E7-A830-44F5-8663-58B40866B61F}" srcOrd="6" destOrd="0" presId="urn:microsoft.com/office/officeart/2018/2/layout/IconCircleList"/>
    <dgm:cxn modelId="{9EBF1DBA-841C-404C-8C2C-748CD7FD978F}" type="presParOf" srcId="{B5C091E7-A830-44F5-8663-58B40866B61F}" destId="{306CC5FF-DBFD-418E-A43B-FD5BB42BF0EC}" srcOrd="0" destOrd="0" presId="urn:microsoft.com/office/officeart/2018/2/layout/IconCircleList"/>
    <dgm:cxn modelId="{B801A689-DDAC-3748-B328-12A758214212}" type="presParOf" srcId="{B5C091E7-A830-44F5-8663-58B40866B61F}" destId="{65E25E86-AD47-4BEB-BF42-B3980A1F76C3}" srcOrd="1" destOrd="0" presId="urn:microsoft.com/office/officeart/2018/2/layout/IconCircleList"/>
    <dgm:cxn modelId="{A035D6A7-9C8A-4F48-9276-D11710CAB7AA}" type="presParOf" srcId="{B5C091E7-A830-44F5-8663-58B40866B61F}" destId="{46B5EB2B-7084-477C-B794-50FFB7304E7B}" srcOrd="2" destOrd="0" presId="urn:microsoft.com/office/officeart/2018/2/layout/IconCircleList"/>
    <dgm:cxn modelId="{8C262E27-AD45-DF41-97B4-103C7AABDB2E}" type="presParOf" srcId="{B5C091E7-A830-44F5-8663-58B40866B61F}" destId="{5791EE4A-542F-49D5-8CAA-1032156BCB7E}" srcOrd="3" destOrd="0" presId="urn:microsoft.com/office/officeart/2018/2/layout/IconCircleList"/>
    <dgm:cxn modelId="{8FF8A146-DEB5-984A-B664-BD88E8AD88D0}" type="presParOf" srcId="{425B3010-FC72-461B-9751-A1AF8F288AC0}" destId="{26F3E115-7311-49A3-B8B1-030184E651FC}" srcOrd="7" destOrd="0" presId="urn:microsoft.com/office/officeart/2018/2/layout/IconCircleList"/>
    <dgm:cxn modelId="{43604291-B7E3-B749-8296-E9D38CBBD8E5}" type="presParOf" srcId="{425B3010-FC72-461B-9751-A1AF8F288AC0}" destId="{831F9E9A-2158-4704-867B-7153DD5B73E0}" srcOrd="8" destOrd="0" presId="urn:microsoft.com/office/officeart/2018/2/layout/IconCircleList"/>
    <dgm:cxn modelId="{C6A55E14-D197-AC41-8C59-2E9EBF942BD4}" type="presParOf" srcId="{831F9E9A-2158-4704-867B-7153DD5B73E0}" destId="{63C01C1C-1A1B-4097-9DD6-DD47DBB3FE80}" srcOrd="0" destOrd="0" presId="urn:microsoft.com/office/officeart/2018/2/layout/IconCircleList"/>
    <dgm:cxn modelId="{E22BAC3C-A40B-F146-AE1C-F3E38897BE53}" type="presParOf" srcId="{831F9E9A-2158-4704-867B-7153DD5B73E0}" destId="{F77B9390-5205-471B-BA7C-DA552B7020DA}" srcOrd="1" destOrd="0" presId="urn:microsoft.com/office/officeart/2018/2/layout/IconCircleList"/>
    <dgm:cxn modelId="{BC542960-5B77-F648-80B1-A25C9FB4E91E}" type="presParOf" srcId="{831F9E9A-2158-4704-867B-7153DD5B73E0}" destId="{9DF7F118-CE43-48D5-AD7C-68509CECAFD8}" srcOrd="2" destOrd="0" presId="urn:microsoft.com/office/officeart/2018/2/layout/IconCircleList"/>
    <dgm:cxn modelId="{47F67F3D-04EB-0C45-BBA5-E50C3C5AE8E4}" type="presParOf" srcId="{831F9E9A-2158-4704-867B-7153DD5B73E0}" destId="{1EF69DDB-888B-4278-B311-1001952D11FD}" srcOrd="3" destOrd="0" presId="urn:microsoft.com/office/officeart/2018/2/layout/IconCircleList"/>
    <dgm:cxn modelId="{CC194098-495F-5846-A381-905BB74164CC}" type="presParOf" srcId="{425B3010-FC72-461B-9751-A1AF8F288AC0}" destId="{FA7136A2-0958-4571-B1BF-2556A998CF47}" srcOrd="9" destOrd="0" presId="urn:microsoft.com/office/officeart/2018/2/layout/IconCircleList"/>
    <dgm:cxn modelId="{4936BE13-DBAB-4B43-A345-CD35B917B332}" type="presParOf" srcId="{425B3010-FC72-461B-9751-A1AF8F288AC0}" destId="{BE5B02D0-6355-49F3-AC93-B729C086766D}" srcOrd="10" destOrd="0" presId="urn:microsoft.com/office/officeart/2018/2/layout/IconCircleList"/>
    <dgm:cxn modelId="{F9B31985-6DFE-984E-ADBF-32D4393F248D}" type="presParOf" srcId="{BE5B02D0-6355-49F3-AC93-B729C086766D}" destId="{111B8F9C-6BDB-45F8-B3CC-BC60F07DDD47}" srcOrd="0" destOrd="0" presId="urn:microsoft.com/office/officeart/2018/2/layout/IconCircleList"/>
    <dgm:cxn modelId="{74FFD48F-7E3F-AB4B-93DD-C11120C67002}" type="presParOf" srcId="{BE5B02D0-6355-49F3-AC93-B729C086766D}" destId="{8A16F5C1-C589-47DD-BDAB-54CDBE1A07F3}" srcOrd="1" destOrd="0" presId="urn:microsoft.com/office/officeart/2018/2/layout/IconCircleList"/>
    <dgm:cxn modelId="{9F98D81B-3D94-0C43-85F5-437608A4A524}" type="presParOf" srcId="{BE5B02D0-6355-49F3-AC93-B729C086766D}" destId="{D6449192-7F13-469F-83E9-7E595AA2EB40}" srcOrd="2" destOrd="0" presId="urn:microsoft.com/office/officeart/2018/2/layout/IconCircleList"/>
    <dgm:cxn modelId="{6BC3CC2A-CBE8-6146-A47D-C214A0E80A63}" type="presParOf" srcId="{BE5B02D0-6355-49F3-AC93-B729C086766D}" destId="{AB77A7B4-8794-4905-8111-36F9E058D56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5AA6F-25F7-4F17-B4C9-9B7865AE2E32}">
      <dsp:nvSpPr>
        <dsp:cNvPr id="0" name=""/>
        <dsp:cNvSpPr/>
      </dsp:nvSpPr>
      <dsp:spPr>
        <a:xfrm>
          <a:off x="304317" y="324658"/>
          <a:ext cx="723760" cy="7237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0042C-9D56-44AC-A3E3-F41C3D92934E}">
      <dsp:nvSpPr>
        <dsp:cNvPr id="0" name=""/>
        <dsp:cNvSpPr/>
      </dsp:nvSpPr>
      <dsp:spPr>
        <a:xfrm>
          <a:off x="456306" y="476648"/>
          <a:ext cx="419780" cy="4197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8CF2E-54C2-438F-B2E3-C73F02606E87}">
      <dsp:nvSpPr>
        <dsp:cNvPr id="0" name=""/>
        <dsp:cNvSpPr/>
      </dsp:nvSpPr>
      <dsp:spPr>
        <a:xfrm>
          <a:off x="1183168" y="324658"/>
          <a:ext cx="1706006" cy="72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National Overview</a:t>
          </a:r>
        </a:p>
      </dsp:txBody>
      <dsp:txXfrm>
        <a:off x="1183168" y="324658"/>
        <a:ext cx="1706006" cy="723760"/>
      </dsp:txXfrm>
    </dsp:sp>
    <dsp:sp modelId="{2299F6FE-7485-4EA8-AFE7-FADDF3D0A301}">
      <dsp:nvSpPr>
        <dsp:cNvPr id="0" name=""/>
        <dsp:cNvSpPr/>
      </dsp:nvSpPr>
      <dsp:spPr>
        <a:xfrm>
          <a:off x="3186433" y="324658"/>
          <a:ext cx="723760" cy="72376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630AC-D90D-4D69-AA85-57832093DE9E}">
      <dsp:nvSpPr>
        <dsp:cNvPr id="0" name=""/>
        <dsp:cNvSpPr/>
      </dsp:nvSpPr>
      <dsp:spPr>
        <a:xfrm>
          <a:off x="3338423" y="476648"/>
          <a:ext cx="419780" cy="4197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9A069-9E4F-43BA-A49A-85616C22BAE4}">
      <dsp:nvSpPr>
        <dsp:cNvPr id="0" name=""/>
        <dsp:cNvSpPr/>
      </dsp:nvSpPr>
      <dsp:spPr>
        <a:xfrm>
          <a:off x="4065285" y="324658"/>
          <a:ext cx="1706006" cy="72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Regional Summary</a:t>
          </a:r>
        </a:p>
      </dsp:txBody>
      <dsp:txXfrm>
        <a:off x="4065285" y="324658"/>
        <a:ext cx="1706006" cy="723760"/>
      </dsp:txXfrm>
    </dsp:sp>
    <dsp:sp modelId="{218AFD45-7240-4F41-A939-DC10CC615A7D}">
      <dsp:nvSpPr>
        <dsp:cNvPr id="0" name=""/>
        <dsp:cNvSpPr/>
      </dsp:nvSpPr>
      <dsp:spPr>
        <a:xfrm>
          <a:off x="6068550" y="324658"/>
          <a:ext cx="723760" cy="72376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0A6F2-144C-4A0F-BBD5-FA71D3594116}">
      <dsp:nvSpPr>
        <dsp:cNvPr id="0" name=""/>
        <dsp:cNvSpPr/>
      </dsp:nvSpPr>
      <dsp:spPr>
        <a:xfrm>
          <a:off x="6220539" y="476648"/>
          <a:ext cx="419780" cy="4197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D5F85-8981-4D71-8A26-3121B6EE0B52}">
      <dsp:nvSpPr>
        <dsp:cNvPr id="0" name=""/>
        <dsp:cNvSpPr/>
      </dsp:nvSpPr>
      <dsp:spPr>
        <a:xfrm>
          <a:off x="6947401" y="324658"/>
          <a:ext cx="1706006" cy="72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National Tourism Strategy</a:t>
          </a:r>
        </a:p>
      </dsp:txBody>
      <dsp:txXfrm>
        <a:off x="6947401" y="324658"/>
        <a:ext cx="1706006" cy="723760"/>
      </dsp:txXfrm>
    </dsp:sp>
    <dsp:sp modelId="{306CC5FF-DBFD-418E-A43B-FD5BB42BF0EC}">
      <dsp:nvSpPr>
        <dsp:cNvPr id="0" name=""/>
        <dsp:cNvSpPr/>
      </dsp:nvSpPr>
      <dsp:spPr>
        <a:xfrm>
          <a:off x="328165" y="1500038"/>
          <a:ext cx="723760" cy="72376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25E86-AD47-4BEB-BF42-B3980A1F76C3}">
      <dsp:nvSpPr>
        <dsp:cNvPr id="0" name=""/>
        <dsp:cNvSpPr/>
      </dsp:nvSpPr>
      <dsp:spPr>
        <a:xfrm>
          <a:off x="463182" y="1657380"/>
          <a:ext cx="419780" cy="4197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91EE4A-542F-49D5-8CAA-1032156BCB7E}">
      <dsp:nvSpPr>
        <dsp:cNvPr id="0" name=""/>
        <dsp:cNvSpPr/>
      </dsp:nvSpPr>
      <dsp:spPr>
        <a:xfrm>
          <a:off x="1183168" y="1477891"/>
          <a:ext cx="1706006" cy="72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dirty="0"/>
            <a:t>Things to Consider</a:t>
          </a:r>
        </a:p>
      </dsp:txBody>
      <dsp:txXfrm>
        <a:off x="1183168" y="1477891"/>
        <a:ext cx="1706006" cy="723760"/>
      </dsp:txXfrm>
    </dsp:sp>
    <dsp:sp modelId="{63C01C1C-1A1B-4097-9DD6-DD47DBB3FE80}">
      <dsp:nvSpPr>
        <dsp:cNvPr id="0" name=""/>
        <dsp:cNvSpPr/>
      </dsp:nvSpPr>
      <dsp:spPr>
        <a:xfrm>
          <a:off x="3198296" y="1472542"/>
          <a:ext cx="723760" cy="72376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7B9390-5205-471B-BA7C-DA552B7020DA}">
      <dsp:nvSpPr>
        <dsp:cNvPr id="0" name=""/>
        <dsp:cNvSpPr/>
      </dsp:nvSpPr>
      <dsp:spPr>
        <a:xfrm>
          <a:off x="6288324" y="1600769"/>
          <a:ext cx="419780" cy="4197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F69DDB-888B-4278-B311-1001952D11FD}">
      <dsp:nvSpPr>
        <dsp:cNvPr id="0" name=""/>
        <dsp:cNvSpPr/>
      </dsp:nvSpPr>
      <dsp:spPr>
        <a:xfrm>
          <a:off x="4065285" y="1477891"/>
          <a:ext cx="1706006" cy="72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Next Big Strategic Review</a:t>
          </a:r>
        </a:p>
      </dsp:txBody>
      <dsp:txXfrm>
        <a:off x="4065285" y="1477891"/>
        <a:ext cx="1706006" cy="723760"/>
      </dsp:txXfrm>
    </dsp:sp>
    <dsp:sp modelId="{111B8F9C-6BDB-45F8-B3CC-BC60F07DDD47}">
      <dsp:nvSpPr>
        <dsp:cNvPr id="0" name=""/>
        <dsp:cNvSpPr/>
      </dsp:nvSpPr>
      <dsp:spPr>
        <a:xfrm>
          <a:off x="6119893" y="1505669"/>
          <a:ext cx="723760" cy="7237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6F5C1-C589-47DD-BDAB-54CDBE1A07F3}">
      <dsp:nvSpPr>
        <dsp:cNvPr id="0" name=""/>
        <dsp:cNvSpPr/>
      </dsp:nvSpPr>
      <dsp:spPr>
        <a:xfrm>
          <a:off x="6309860" y="1663795"/>
          <a:ext cx="419780" cy="41978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77A7B4-8794-4905-8111-36F9E058D566}">
      <dsp:nvSpPr>
        <dsp:cNvPr id="0" name=""/>
        <dsp:cNvSpPr/>
      </dsp:nvSpPr>
      <dsp:spPr>
        <a:xfrm>
          <a:off x="6947401" y="1477891"/>
          <a:ext cx="1706006" cy="72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dirty="0"/>
            <a:t>Group Discussion </a:t>
          </a:r>
        </a:p>
      </dsp:txBody>
      <dsp:txXfrm>
        <a:off x="6947401" y="1477891"/>
        <a:ext cx="1706006" cy="72376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F1225-FFF2-4AC4-8F5F-38B47259E00C}" type="datetimeFigureOut">
              <a:rPr lang="en-NZ" smtClean="0"/>
              <a:t>12/11/2019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A124A-D54D-49CE-B627-FFA47FBCFB06}" type="slidenum">
              <a:rPr lang="en-NZ" smtClean="0"/>
              <a:t>‹#›</a:t>
            </a:fld>
            <a:endParaRPr lang="en-NZ"/>
          </a:p>
        </p:txBody>
      </p:sp>
    </p:spTree>
    <p:extLst>
      <p:ext uri="{BB962C8B-B14F-4D97-AF65-F5344CB8AC3E}">
        <p14:creationId xmlns:p14="http://schemas.microsoft.com/office/powerpoint/2010/main" val="121368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33A124A-D54D-49CE-B627-FFA47FBCFB06}" type="slidenum">
              <a:rPr lang="en-NZ" smtClean="0"/>
              <a:t>1</a:t>
            </a:fld>
            <a:endParaRPr lang="en-NZ"/>
          </a:p>
        </p:txBody>
      </p:sp>
    </p:spTree>
    <p:extLst>
      <p:ext uri="{BB962C8B-B14F-4D97-AF65-F5344CB8AC3E}">
        <p14:creationId xmlns:p14="http://schemas.microsoft.com/office/powerpoint/2010/main" val="256962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A124A-D54D-49CE-B627-FFA47FBCFB06}" type="slidenum">
              <a:rPr lang="en-NZ" smtClean="0"/>
              <a:t>19</a:t>
            </a:fld>
            <a:endParaRPr lang="en-NZ"/>
          </a:p>
        </p:txBody>
      </p:sp>
    </p:spTree>
    <p:extLst>
      <p:ext uri="{BB962C8B-B14F-4D97-AF65-F5344CB8AC3E}">
        <p14:creationId xmlns:p14="http://schemas.microsoft.com/office/powerpoint/2010/main" val="988097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Where do they come from, what age, how are they travelling, who are they travelling with, easy to upsell, respectful of property/asset, return customer, share the word…reviews, </a:t>
            </a:r>
            <a:endParaRPr lang="en-GB" dirty="0"/>
          </a:p>
        </p:txBody>
      </p:sp>
      <p:sp>
        <p:nvSpPr>
          <p:cNvPr id="4" name="Slide Number Placeholder 3"/>
          <p:cNvSpPr>
            <a:spLocks noGrp="1"/>
          </p:cNvSpPr>
          <p:nvPr>
            <p:ph type="sldNum" sz="quarter" idx="5"/>
          </p:nvPr>
        </p:nvSpPr>
        <p:spPr/>
        <p:txBody>
          <a:bodyPr/>
          <a:lstStyle/>
          <a:p>
            <a:fld id="{833A124A-D54D-49CE-B627-FFA47FBCFB06}" type="slidenum">
              <a:rPr lang="en-NZ" smtClean="0"/>
              <a:t>21</a:t>
            </a:fld>
            <a:endParaRPr lang="en-NZ"/>
          </a:p>
        </p:txBody>
      </p:sp>
    </p:spTree>
    <p:extLst>
      <p:ext uri="{BB962C8B-B14F-4D97-AF65-F5344CB8AC3E}">
        <p14:creationId xmlns:p14="http://schemas.microsoft.com/office/powerpoint/2010/main" val="4155319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NZ" sz="2000" dirty="0"/>
              <a:t>Through the entire journey from Dream, plan – book and follow up. </a:t>
            </a:r>
          </a:p>
          <a:p>
            <a:pPr lvl="1"/>
            <a:endParaRPr lang="en-NZ" sz="2000" dirty="0"/>
          </a:p>
          <a:p>
            <a:endParaRPr lang="en-GB" dirty="0"/>
          </a:p>
        </p:txBody>
      </p:sp>
      <p:sp>
        <p:nvSpPr>
          <p:cNvPr id="4" name="Slide Number Placeholder 3"/>
          <p:cNvSpPr>
            <a:spLocks noGrp="1"/>
          </p:cNvSpPr>
          <p:nvPr>
            <p:ph type="sldNum" sz="quarter" idx="5"/>
          </p:nvPr>
        </p:nvSpPr>
        <p:spPr/>
        <p:txBody>
          <a:bodyPr/>
          <a:lstStyle/>
          <a:p>
            <a:fld id="{833A124A-D54D-49CE-B627-FFA47FBCFB06}" type="slidenum">
              <a:rPr lang="en-NZ" smtClean="0"/>
              <a:t>22</a:t>
            </a:fld>
            <a:endParaRPr lang="en-NZ"/>
          </a:p>
        </p:txBody>
      </p:sp>
    </p:spTree>
    <p:extLst>
      <p:ext uri="{BB962C8B-B14F-4D97-AF65-F5344CB8AC3E}">
        <p14:creationId xmlns:p14="http://schemas.microsoft.com/office/powerpoint/2010/main" val="2453726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a:t>Refillnz</a:t>
            </a:r>
            <a:r>
              <a:rPr lang="en-NZ" dirty="0"/>
              <a:t>, source enviro friendly products, measure your waste, get rid of plastic cups, sustainable employment programme, </a:t>
            </a:r>
            <a:endParaRPr lang="en-GB" dirty="0"/>
          </a:p>
        </p:txBody>
      </p:sp>
      <p:sp>
        <p:nvSpPr>
          <p:cNvPr id="4" name="Slide Number Placeholder 3"/>
          <p:cNvSpPr>
            <a:spLocks noGrp="1"/>
          </p:cNvSpPr>
          <p:nvPr>
            <p:ph type="sldNum" sz="quarter" idx="5"/>
          </p:nvPr>
        </p:nvSpPr>
        <p:spPr/>
        <p:txBody>
          <a:bodyPr/>
          <a:lstStyle/>
          <a:p>
            <a:fld id="{833A124A-D54D-49CE-B627-FFA47FBCFB06}" type="slidenum">
              <a:rPr lang="en-NZ" smtClean="0"/>
              <a:t>23</a:t>
            </a:fld>
            <a:endParaRPr lang="en-NZ"/>
          </a:p>
        </p:txBody>
      </p:sp>
    </p:spTree>
    <p:extLst>
      <p:ext uri="{BB962C8B-B14F-4D97-AF65-F5344CB8AC3E}">
        <p14:creationId xmlns:p14="http://schemas.microsoft.com/office/powerpoint/2010/main" val="113648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Commercial guest nights reached a new high in the year ending June 2019, up 1.3 per cent to 40.4 million nights spent in hotels, motels, backpackers, and holiday parks. The long term trend shows strong overall growth in the sector, with a 10 year compound annual growth rate of 2.45 percent.</a:t>
            </a:r>
          </a:p>
          <a:p>
            <a:r>
              <a:rPr lang="en-NZ" sz="1200" b="0" i="0" kern="1200" dirty="0">
                <a:solidFill>
                  <a:schemeClr val="tx1"/>
                </a:solidFill>
                <a:effectLst/>
                <a:latin typeface="+mn-lt"/>
                <a:ea typeface="+mn-ea"/>
                <a:cs typeface="+mn-cs"/>
              </a:rPr>
              <a:t>Reflecting the global trend of a softening in the international travel market, domestic guest nights have grown strongly, while international guest nights in commercial accommodation have dropped slightly over the year. Compared with the June 2018 year, domestic guest nights rose 3.9 per cent, while international guest nights fell 2.1 per cent.</a:t>
            </a:r>
          </a:p>
          <a:p>
            <a:endParaRPr lang="en-GB" dirty="0"/>
          </a:p>
        </p:txBody>
      </p:sp>
      <p:sp>
        <p:nvSpPr>
          <p:cNvPr id="4" name="Slide Number Placeholder 3"/>
          <p:cNvSpPr>
            <a:spLocks noGrp="1"/>
          </p:cNvSpPr>
          <p:nvPr>
            <p:ph type="sldNum" sz="quarter" idx="5"/>
          </p:nvPr>
        </p:nvSpPr>
        <p:spPr/>
        <p:txBody>
          <a:bodyPr/>
          <a:lstStyle/>
          <a:p>
            <a:fld id="{833A124A-D54D-49CE-B627-FFA47FBCFB06}" type="slidenum">
              <a:rPr lang="en-NZ" smtClean="0"/>
              <a:t>3</a:t>
            </a:fld>
            <a:endParaRPr lang="en-NZ"/>
          </a:p>
        </p:txBody>
      </p:sp>
    </p:spTree>
    <p:extLst>
      <p:ext uri="{BB962C8B-B14F-4D97-AF65-F5344CB8AC3E}">
        <p14:creationId xmlns:p14="http://schemas.microsoft.com/office/powerpoint/2010/main" val="424019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The number of international visitor arrivals to New Zealand increased by 2.7 per cent to 3.89 million, for the year ending June 2019. While this is a softening in growth, the long term trend remains positive, with a 10 year compound annual growth rate of 4.9 per cent</a:t>
            </a:r>
            <a:endParaRPr lang="en-GB" dirty="0"/>
          </a:p>
        </p:txBody>
      </p:sp>
      <p:sp>
        <p:nvSpPr>
          <p:cNvPr id="4" name="Slide Number Placeholder 3"/>
          <p:cNvSpPr>
            <a:spLocks noGrp="1"/>
          </p:cNvSpPr>
          <p:nvPr>
            <p:ph type="sldNum" sz="quarter" idx="5"/>
          </p:nvPr>
        </p:nvSpPr>
        <p:spPr/>
        <p:txBody>
          <a:bodyPr/>
          <a:lstStyle/>
          <a:p>
            <a:fld id="{833A124A-D54D-49CE-B627-FFA47FBCFB06}" type="slidenum">
              <a:rPr lang="en-NZ" smtClean="0"/>
              <a:t>4</a:t>
            </a:fld>
            <a:endParaRPr lang="en-NZ"/>
          </a:p>
        </p:txBody>
      </p:sp>
    </p:spTree>
    <p:extLst>
      <p:ext uri="{BB962C8B-B14F-4D97-AF65-F5344CB8AC3E}">
        <p14:creationId xmlns:p14="http://schemas.microsoft.com/office/powerpoint/2010/main" val="316489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3.6 percent annual decline in the number of visitors undertaking short trips of 1-3 days, a 2.9 per cent increase in trips of 4-7 days, and a 5.3 per cent increase in trips of 8-14 days.</a:t>
            </a:r>
            <a:endParaRPr lang="en-GB" dirty="0"/>
          </a:p>
        </p:txBody>
      </p:sp>
      <p:sp>
        <p:nvSpPr>
          <p:cNvPr id="4" name="Slide Number Placeholder 3"/>
          <p:cNvSpPr>
            <a:spLocks noGrp="1"/>
          </p:cNvSpPr>
          <p:nvPr>
            <p:ph type="sldNum" sz="quarter" idx="5"/>
          </p:nvPr>
        </p:nvSpPr>
        <p:spPr/>
        <p:txBody>
          <a:bodyPr/>
          <a:lstStyle/>
          <a:p>
            <a:fld id="{833A124A-D54D-49CE-B627-FFA47FBCFB06}" type="slidenum">
              <a:rPr lang="en-NZ" smtClean="0"/>
              <a:t>5</a:t>
            </a:fld>
            <a:endParaRPr lang="en-NZ"/>
          </a:p>
        </p:txBody>
      </p:sp>
    </p:spTree>
    <p:extLst>
      <p:ext uri="{BB962C8B-B14F-4D97-AF65-F5344CB8AC3E}">
        <p14:creationId xmlns:p14="http://schemas.microsoft.com/office/powerpoint/2010/main" val="290720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Growth in visitor arrivals was skewed towards older age brackets for the year ending June 2019. The 65+ age bracket had annual growth of 10.3 per cent, while visitors aged 55-64 had annual growth of 4.9 per cent.</a:t>
            </a:r>
          </a:p>
          <a:p>
            <a:r>
              <a:rPr lang="en-NZ" sz="1200" b="0" i="0" kern="1200" dirty="0">
                <a:solidFill>
                  <a:schemeClr val="tx1"/>
                </a:solidFill>
                <a:effectLst/>
                <a:latin typeface="+mn-lt"/>
                <a:ea typeface="+mn-ea"/>
                <a:cs typeface="+mn-cs"/>
              </a:rPr>
              <a:t>According to the UN, by 2050, 25% persons living in Europe and Northern America are projected to be aged 65 or over[1]. Similarly, Australia is projected to have 21 per cent of the population to be aged 65 or over by 2050 (compared to 15 per cent in 2017). As this demographic trend becomes more pronounced over time, it is expected the composition of visitors to New Zealand (across a number of key markets) will follow suit.</a:t>
            </a:r>
          </a:p>
          <a:p>
            <a:endParaRPr lang="en-GB" dirty="0"/>
          </a:p>
        </p:txBody>
      </p:sp>
      <p:sp>
        <p:nvSpPr>
          <p:cNvPr id="4" name="Slide Number Placeholder 3"/>
          <p:cNvSpPr>
            <a:spLocks noGrp="1"/>
          </p:cNvSpPr>
          <p:nvPr>
            <p:ph type="sldNum" sz="quarter" idx="5"/>
          </p:nvPr>
        </p:nvSpPr>
        <p:spPr/>
        <p:txBody>
          <a:bodyPr/>
          <a:lstStyle/>
          <a:p>
            <a:fld id="{833A124A-D54D-49CE-B627-FFA47FBCFB06}" type="slidenum">
              <a:rPr lang="en-NZ" smtClean="0"/>
              <a:t>6</a:t>
            </a:fld>
            <a:endParaRPr lang="en-NZ"/>
          </a:p>
        </p:txBody>
      </p:sp>
    </p:spTree>
    <p:extLst>
      <p:ext uri="{BB962C8B-B14F-4D97-AF65-F5344CB8AC3E}">
        <p14:creationId xmlns:p14="http://schemas.microsoft.com/office/powerpoint/2010/main" val="164274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65% - 80%</a:t>
            </a:r>
          </a:p>
        </p:txBody>
      </p:sp>
      <p:sp>
        <p:nvSpPr>
          <p:cNvPr id="4" name="Slide Number Placeholder 3"/>
          <p:cNvSpPr>
            <a:spLocks noGrp="1"/>
          </p:cNvSpPr>
          <p:nvPr>
            <p:ph type="sldNum" sz="quarter" idx="5"/>
          </p:nvPr>
        </p:nvSpPr>
        <p:spPr/>
        <p:txBody>
          <a:bodyPr/>
          <a:lstStyle/>
          <a:p>
            <a:fld id="{833A124A-D54D-49CE-B627-FFA47FBCFB06}" type="slidenum">
              <a:rPr lang="en-NZ" smtClean="0"/>
              <a:t>9</a:t>
            </a:fld>
            <a:endParaRPr lang="en-NZ"/>
          </a:p>
        </p:txBody>
      </p:sp>
    </p:spTree>
    <p:extLst>
      <p:ext uri="{BB962C8B-B14F-4D97-AF65-F5344CB8AC3E}">
        <p14:creationId xmlns:p14="http://schemas.microsoft.com/office/powerpoint/2010/main" val="81610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A124A-D54D-49CE-B627-FFA47FBCFB06}" type="slidenum">
              <a:rPr lang="en-NZ" smtClean="0"/>
              <a:t>10</a:t>
            </a:fld>
            <a:endParaRPr lang="en-NZ"/>
          </a:p>
        </p:txBody>
      </p:sp>
    </p:spTree>
    <p:extLst>
      <p:ext uri="{BB962C8B-B14F-4D97-AF65-F5344CB8AC3E}">
        <p14:creationId xmlns:p14="http://schemas.microsoft.com/office/powerpoint/2010/main" val="2440637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UK also showed good growth in autumn</a:t>
            </a:r>
            <a:endParaRPr lang="en-GB" dirty="0"/>
          </a:p>
        </p:txBody>
      </p:sp>
      <p:sp>
        <p:nvSpPr>
          <p:cNvPr id="4" name="Slide Number Placeholder 3"/>
          <p:cNvSpPr>
            <a:spLocks noGrp="1"/>
          </p:cNvSpPr>
          <p:nvPr>
            <p:ph type="sldNum" sz="quarter" idx="5"/>
          </p:nvPr>
        </p:nvSpPr>
        <p:spPr/>
        <p:txBody>
          <a:bodyPr/>
          <a:lstStyle/>
          <a:p>
            <a:fld id="{833A124A-D54D-49CE-B627-FFA47FBCFB06}" type="slidenum">
              <a:rPr lang="en-NZ" smtClean="0"/>
              <a:t>12</a:t>
            </a:fld>
            <a:endParaRPr lang="en-NZ"/>
          </a:p>
        </p:txBody>
      </p:sp>
    </p:spTree>
    <p:extLst>
      <p:ext uri="{BB962C8B-B14F-4D97-AF65-F5344CB8AC3E}">
        <p14:creationId xmlns:p14="http://schemas.microsoft.com/office/powerpoint/2010/main" val="325613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A124A-D54D-49CE-B627-FFA47FBCFB06}" type="slidenum">
              <a:rPr lang="en-NZ" smtClean="0"/>
              <a:t>16</a:t>
            </a:fld>
            <a:endParaRPr lang="en-NZ"/>
          </a:p>
        </p:txBody>
      </p:sp>
    </p:spTree>
    <p:extLst>
      <p:ext uri="{BB962C8B-B14F-4D97-AF65-F5344CB8AC3E}">
        <p14:creationId xmlns:p14="http://schemas.microsoft.com/office/powerpoint/2010/main" val="3966360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5846" b="6297"/>
          <a:stretch/>
        </p:blipFill>
        <p:spPr>
          <a:xfrm>
            <a:off x="-1200" y="-1"/>
            <a:ext cx="12263228" cy="6876000"/>
          </a:xfrm>
          <a:prstGeom prst="rect">
            <a:avLst/>
          </a:prstGeom>
        </p:spPr>
      </p:pic>
      <p:sp>
        <p:nvSpPr>
          <p:cNvPr id="4" name="Date Placeholder 3"/>
          <p:cNvSpPr>
            <a:spLocks noGrp="1"/>
          </p:cNvSpPr>
          <p:nvPr>
            <p:ph type="dt" sz="half" idx="10"/>
          </p:nvPr>
        </p:nvSpPr>
        <p:spPr>
          <a:xfrm>
            <a:off x="10190889" y="6458687"/>
            <a:ext cx="1440000" cy="261089"/>
          </a:xfrm>
        </p:spPr>
        <p:txBody>
          <a:bodyPr/>
          <a:lstStyle>
            <a:lvl1pPr algn="r">
              <a:defRPr>
                <a:solidFill>
                  <a:schemeClr val="bg1"/>
                </a:solidFill>
              </a:defRPr>
            </a:lvl1pPr>
          </a:lstStyle>
          <a:p>
            <a:fld id="{6182EDB7-2CEA-7642-8F36-95CE596BC0E1}" type="datetime3">
              <a:rPr lang="en-NZ" smtClean="0"/>
              <a:t>12 November 2019</a:t>
            </a:fld>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a:t>Love Taupō – Board Strategic Planning Session Nov 19
</a:t>
            </a:r>
            <a:endParaRPr lang="en-NZ"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8886" y="1704934"/>
            <a:ext cx="3647201" cy="3430800"/>
          </a:xfrm>
          <a:prstGeom prst="rect">
            <a:avLst/>
          </a:prstGeom>
        </p:spPr>
      </p:pic>
    </p:spTree>
    <p:extLst>
      <p:ext uri="{BB962C8B-B14F-4D97-AF65-F5344CB8AC3E}">
        <p14:creationId xmlns:p14="http://schemas.microsoft.com/office/powerpoint/2010/main" val="104475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Divider Layout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 t="12327" r="31" b="12467"/>
          <a:stretch/>
        </p:blipFill>
        <p:spPr>
          <a:xfrm>
            <a:off x="0" y="0"/>
            <a:ext cx="12204000" cy="6882063"/>
          </a:xfrm>
          <a:prstGeom prst="rect">
            <a:avLst/>
          </a:prstGeom>
        </p:spPr>
      </p:pic>
      <p:sp>
        <p:nvSpPr>
          <p:cNvPr id="2" name="Title 1"/>
          <p:cNvSpPr>
            <a:spLocks noGrp="1"/>
          </p:cNvSpPr>
          <p:nvPr>
            <p:ph type="title" hasCustomPrompt="1"/>
          </p:nvPr>
        </p:nvSpPr>
        <p:spPr>
          <a:xfrm>
            <a:off x="1080000" y="2980889"/>
            <a:ext cx="10008000" cy="846386"/>
          </a:xfrm>
        </p:spPr>
        <p:txBody>
          <a:bodyPr anchor="ctr" anchorCtr="1">
            <a:spAutoFit/>
          </a:bodyPr>
          <a:lstStyle>
            <a:lvl1pPr algn="ctr">
              <a:lnSpc>
                <a:spcPts val="6600"/>
              </a:lnSpc>
              <a:defRPr sz="4800" b="0" baseline="0">
                <a:solidFill>
                  <a:schemeClr val="bg1"/>
                </a:solidFill>
              </a:defRPr>
            </a:lvl1pPr>
          </a:lstStyle>
          <a:p>
            <a:r>
              <a:rPr lang="en-US" dirty="0"/>
              <a:t>Click to add text</a:t>
            </a:r>
            <a:endParaRPr lang="en-NZ" dirty="0"/>
          </a:p>
        </p:txBody>
      </p:sp>
      <p:sp>
        <p:nvSpPr>
          <p:cNvPr id="3" name="Date Placeholder 2"/>
          <p:cNvSpPr>
            <a:spLocks noGrp="1"/>
          </p:cNvSpPr>
          <p:nvPr>
            <p:ph type="dt" sz="half" idx="10"/>
          </p:nvPr>
        </p:nvSpPr>
        <p:spPr/>
        <p:txBody>
          <a:bodyPr/>
          <a:lstStyle>
            <a:lvl1pPr>
              <a:defRPr>
                <a:solidFill>
                  <a:schemeClr val="bg1"/>
                </a:solidFill>
              </a:defRPr>
            </a:lvl1pPr>
          </a:lstStyle>
          <a:p>
            <a:fld id="{C86EB99C-2D53-B14B-98D2-D9E0A5499C80}" type="datetime3">
              <a:rPr lang="en-NZ" smtClean="0"/>
              <a:t>12 November 2019</a:t>
            </a:fld>
            <a:endParaRPr lang="en-NZ"/>
          </a:p>
        </p:txBody>
      </p:sp>
      <p:sp>
        <p:nvSpPr>
          <p:cNvPr id="4" name="Footer Placeholder 3"/>
          <p:cNvSpPr>
            <a:spLocks noGrp="1"/>
          </p:cNvSpPr>
          <p:nvPr>
            <p:ph type="ftr" sz="quarter" idx="11"/>
          </p:nvPr>
        </p:nvSpPr>
        <p:spPr/>
        <p:txBody>
          <a:bodyPr/>
          <a:lstStyle>
            <a:lvl1pPr>
              <a:defRPr>
                <a:solidFill>
                  <a:schemeClr val="bg1"/>
                </a:solidFill>
              </a:defRPr>
            </a:lvl1pPr>
          </a:lstStyle>
          <a:p>
            <a:r>
              <a:rPr lang="en-NZ"/>
              <a:t>Love Taupō – Board Strategic Planning Session Nov 19
</a:t>
            </a:r>
            <a:endParaRPr lang="en-NZ"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2520" y="6444000"/>
            <a:ext cx="287030" cy="270000"/>
          </a:xfrm>
          <a:prstGeom prst="rect">
            <a:avLst/>
          </a:prstGeom>
        </p:spPr>
      </p:pic>
    </p:spTree>
    <p:extLst>
      <p:ext uri="{BB962C8B-B14F-4D97-AF65-F5344CB8AC3E}">
        <p14:creationId xmlns:p14="http://schemas.microsoft.com/office/powerpoint/2010/main" val="290232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Divider Layout 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88" r="8116"/>
          <a:stretch/>
        </p:blipFill>
        <p:spPr>
          <a:xfrm>
            <a:off x="-8468" y="-1"/>
            <a:ext cx="12239714" cy="6912000"/>
          </a:xfrm>
          <a:prstGeom prst="rect">
            <a:avLst/>
          </a:prstGeom>
        </p:spPr>
      </p:pic>
      <p:sp>
        <p:nvSpPr>
          <p:cNvPr id="2" name="Title 1"/>
          <p:cNvSpPr>
            <a:spLocks noGrp="1"/>
          </p:cNvSpPr>
          <p:nvPr>
            <p:ph type="title" hasCustomPrompt="1"/>
          </p:nvPr>
        </p:nvSpPr>
        <p:spPr>
          <a:xfrm>
            <a:off x="1080000" y="2980889"/>
            <a:ext cx="10008000" cy="846386"/>
          </a:xfrm>
        </p:spPr>
        <p:txBody>
          <a:bodyPr anchor="ctr" anchorCtr="1">
            <a:spAutoFit/>
          </a:bodyPr>
          <a:lstStyle>
            <a:lvl1pPr algn="ctr">
              <a:lnSpc>
                <a:spcPts val="6600"/>
              </a:lnSpc>
              <a:defRPr sz="4800" b="0" baseline="0">
                <a:solidFill>
                  <a:schemeClr val="bg1"/>
                </a:solidFill>
              </a:defRPr>
            </a:lvl1pPr>
          </a:lstStyle>
          <a:p>
            <a:r>
              <a:rPr lang="en-US" dirty="0"/>
              <a:t>Click to add text</a:t>
            </a:r>
            <a:endParaRPr lang="en-NZ" dirty="0"/>
          </a:p>
        </p:txBody>
      </p:sp>
      <p:sp>
        <p:nvSpPr>
          <p:cNvPr id="3" name="Date Placeholder 2"/>
          <p:cNvSpPr>
            <a:spLocks noGrp="1"/>
          </p:cNvSpPr>
          <p:nvPr>
            <p:ph type="dt" sz="half" idx="10"/>
          </p:nvPr>
        </p:nvSpPr>
        <p:spPr/>
        <p:txBody>
          <a:bodyPr/>
          <a:lstStyle>
            <a:lvl1pPr>
              <a:defRPr>
                <a:solidFill>
                  <a:schemeClr val="bg1"/>
                </a:solidFill>
              </a:defRPr>
            </a:lvl1pPr>
          </a:lstStyle>
          <a:p>
            <a:fld id="{36559118-8133-3D48-A65A-A7ABAF171165}" type="datetime3">
              <a:rPr lang="en-NZ" smtClean="0"/>
              <a:t>12 November 2019</a:t>
            </a:fld>
            <a:endParaRPr lang="en-NZ"/>
          </a:p>
        </p:txBody>
      </p:sp>
      <p:sp>
        <p:nvSpPr>
          <p:cNvPr id="4" name="Footer Placeholder 3"/>
          <p:cNvSpPr>
            <a:spLocks noGrp="1"/>
          </p:cNvSpPr>
          <p:nvPr>
            <p:ph type="ftr" sz="quarter" idx="11"/>
          </p:nvPr>
        </p:nvSpPr>
        <p:spPr/>
        <p:txBody>
          <a:bodyPr/>
          <a:lstStyle>
            <a:lvl1pPr>
              <a:defRPr>
                <a:solidFill>
                  <a:schemeClr val="bg1"/>
                </a:solidFill>
              </a:defRPr>
            </a:lvl1pPr>
          </a:lstStyle>
          <a:p>
            <a:r>
              <a:rPr lang="en-NZ"/>
              <a:t>Love Taupō – Board Strategic Planning Session Nov 19
</a:t>
            </a:r>
            <a:endParaRPr lang="en-NZ"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2520" y="6444000"/>
            <a:ext cx="287030" cy="270000"/>
          </a:xfrm>
          <a:prstGeom prst="rect">
            <a:avLst/>
          </a:prstGeom>
        </p:spPr>
      </p:pic>
    </p:spTree>
    <p:extLst>
      <p:ext uri="{BB962C8B-B14F-4D97-AF65-F5344CB8AC3E}">
        <p14:creationId xmlns:p14="http://schemas.microsoft.com/office/powerpoint/2010/main" val="4233576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llout Statement 1">
    <p:bg>
      <p:bgPr>
        <a:solidFill>
          <a:srgbClr val="00496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2204" y="1499997"/>
            <a:ext cx="6507592" cy="564385"/>
          </a:xfrm>
        </p:spPr>
        <p:txBody>
          <a:bodyPr wrap="square" anchor="ctr" anchorCtr="1">
            <a:spAutoFit/>
          </a:bodyPr>
          <a:lstStyle>
            <a:lvl1pPr algn="ctr">
              <a:lnSpc>
                <a:spcPts val="4950"/>
              </a:lnSpc>
              <a:defRPr sz="2400" b="0" baseline="0">
                <a:solidFill>
                  <a:schemeClr val="bg1"/>
                </a:solidFill>
              </a:defRPr>
            </a:lvl1pPr>
          </a:lstStyle>
          <a:p>
            <a:r>
              <a:rPr lang="en-US" dirty="0"/>
              <a:t>Click to add text</a:t>
            </a:r>
            <a:endParaRPr lang="en-NZ" dirty="0"/>
          </a:p>
        </p:txBody>
      </p:sp>
      <p:sp>
        <p:nvSpPr>
          <p:cNvPr id="3" name="Date Placeholder 2"/>
          <p:cNvSpPr>
            <a:spLocks noGrp="1"/>
          </p:cNvSpPr>
          <p:nvPr>
            <p:ph type="dt" sz="half" idx="10"/>
          </p:nvPr>
        </p:nvSpPr>
        <p:spPr/>
        <p:txBody>
          <a:bodyPr/>
          <a:lstStyle>
            <a:lvl1pPr>
              <a:defRPr>
                <a:solidFill>
                  <a:schemeClr val="bg1"/>
                </a:solidFill>
              </a:defRPr>
            </a:lvl1pPr>
          </a:lstStyle>
          <a:p>
            <a:fld id="{2FBF600D-1142-4043-936D-1B3ECA608F2E}" type="datetime3">
              <a:rPr lang="en-NZ" smtClean="0"/>
              <a:t>12 November 2019</a:t>
            </a:fld>
            <a:endParaRPr lang="en-NZ"/>
          </a:p>
        </p:txBody>
      </p:sp>
      <p:sp>
        <p:nvSpPr>
          <p:cNvPr id="4" name="Footer Placeholder 3"/>
          <p:cNvSpPr>
            <a:spLocks noGrp="1"/>
          </p:cNvSpPr>
          <p:nvPr>
            <p:ph type="ftr" sz="quarter" idx="11"/>
          </p:nvPr>
        </p:nvSpPr>
        <p:spPr/>
        <p:txBody>
          <a:bodyPr/>
          <a:lstStyle>
            <a:lvl1pPr>
              <a:defRPr>
                <a:solidFill>
                  <a:schemeClr val="bg1"/>
                </a:solidFill>
              </a:defRPr>
            </a:lvl1pPr>
          </a:lstStyle>
          <a:p>
            <a:r>
              <a:rPr lang="en-NZ"/>
              <a:t>Love Taupō – Board Strategic Planning Session Nov 19
</a:t>
            </a:r>
            <a:endParaRPr lang="en-NZ" dirty="0"/>
          </a:p>
        </p:txBody>
      </p:sp>
      <p:sp>
        <p:nvSpPr>
          <p:cNvPr id="8" name="Text Placeholder 7">
            <a:extLst>
              <a:ext uri="{FF2B5EF4-FFF2-40B4-BE49-F238E27FC236}">
                <a16:creationId xmlns:a16="http://schemas.microsoft.com/office/drawing/2014/main" id="{D6D4B47D-1807-EB48-B709-5DA6268B742E}"/>
              </a:ext>
            </a:extLst>
          </p:cNvPr>
          <p:cNvSpPr>
            <a:spLocks noGrp="1"/>
          </p:cNvSpPr>
          <p:nvPr>
            <p:ph type="body" sz="quarter" idx="12"/>
          </p:nvPr>
        </p:nvSpPr>
        <p:spPr>
          <a:xfrm>
            <a:off x="2841625" y="2282825"/>
            <a:ext cx="6508750" cy="2582863"/>
          </a:xfrm>
        </p:spPr>
        <p:txBody>
          <a:bodyPr/>
          <a:lstStyle>
            <a:lvl1pPr>
              <a:lnSpc>
                <a:spcPct val="150000"/>
              </a:lnSpc>
              <a:defRPr>
                <a:solidFill>
                  <a:schemeClr val="bg1"/>
                </a:solidFill>
              </a:defRPr>
            </a:lvl1pPr>
            <a:lvl2pPr>
              <a:lnSpc>
                <a:spcPct val="150000"/>
              </a:lnSpc>
              <a:defRPr>
                <a:solidFill>
                  <a:schemeClr val="bg1"/>
                </a:solidFill>
              </a:defRPr>
            </a:lvl2pPr>
            <a:lvl3pPr>
              <a:lnSpc>
                <a:spcPct val="150000"/>
              </a:lnSpc>
              <a:defRPr>
                <a:solidFill>
                  <a:schemeClr val="bg1"/>
                </a:solidFill>
              </a:defRPr>
            </a:lvl3pPr>
            <a:lvl4pPr>
              <a:lnSpc>
                <a:spcPct val="150000"/>
              </a:lnSpc>
              <a:defRPr>
                <a:solidFill>
                  <a:schemeClr val="bg1"/>
                </a:solidFill>
              </a:defRPr>
            </a:lvl4pPr>
            <a:lvl5pPr>
              <a:lnSpc>
                <a:spcPct val="1500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231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Pullout Statement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3083481"/>
            <a:ext cx="10008000" cy="641201"/>
          </a:xfrm>
        </p:spPr>
        <p:txBody>
          <a:bodyPr anchor="ctr" anchorCtr="1">
            <a:spAutoFit/>
          </a:bodyPr>
          <a:lstStyle>
            <a:lvl1pPr algn="ctr">
              <a:lnSpc>
                <a:spcPts val="4950"/>
              </a:lnSpc>
              <a:defRPr sz="3600" b="0" baseline="0">
                <a:solidFill>
                  <a:schemeClr val="bg1"/>
                </a:solidFill>
              </a:defRPr>
            </a:lvl1pPr>
          </a:lstStyle>
          <a:p>
            <a:r>
              <a:rPr lang="en-US" dirty="0"/>
              <a:t>Click to add text</a:t>
            </a:r>
            <a:endParaRPr lang="en-NZ" dirty="0"/>
          </a:p>
        </p:txBody>
      </p:sp>
      <p:sp>
        <p:nvSpPr>
          <p:cNvPr id="3" name="Date Placeholder 2"/>
          <p:cNvSpPr>
            <a:spLocks noGrp="1"/>
          </p:cNvSpPr>
          <p:nvPr>
            <p:ph type="dt" sz="half" idx="10"/>
          </p:nvPr>
        </p:nvSpPr>
        <p:spPr/>
        <p:txBody>
          <a:bodyPr/>
          <a:lstStyle>
            <a:lvl1pPr>
              <a:defRPr>
                <a:solidFill>
                  <a:schemeClr val="bg1"/>
                </a:solidFill>
              </a:defRPr>
            </a:lvl1pPr>
          </a:lstStyle>
          <a:p>
            <a:fld id="{8BA7AA09-C8FB-0446-A5B3-A22ABF1A2675}" type="datetime3">
              <a:rPr lang="en-NZ" smtClean="0"/>
              <a:t>12 November 2019</a:t>
            </a:fld>
            <a:endParaRPr lang="en-NZ"/>
          </a:p>
        </p:txBody>
      </p:sp>
      <p:sp>
        <p:nvSpPr>
          <p:cNvPr id="4" name="Footer Placeholder 3"/>
          <p:cNvSpPr>
            <a:spLocks noGrp="1"/>
          </p:cNvSpPr>
          <p:nvPr>
            <p:ph type="ftr" sz="quarter" idx="11"/>
          </p:nvPr>
        </p:nvSpPr>
        <p:spPr/>
        <p:txBody>
          <a:bodyPr/>
          <a:lstStyle>
            <a:lvl1pPr>
              <a:defRPr>
                <a:solidFill>
                  <a:schemeClr val="bg1"/>
                </a:solidFill>
              </a:defRPr>
            </a:lvl1pPr>
          </a:lstStyle>
          <a:p>
            <a:r>
              <a:rPr lang="en-NZ"/>
              <a:t>Love Taupō – Board Strategic Planning Session Nov 19
</a:t>
            </a:r>
            <a:endParaRPr lang="en-NZ"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20" y="6444000"/>
            <a:ext cx="287030" cy="270000"/>
          </a:xfrm>
          <a:prstGeom prst="rect">
            <a:avLst/>
          </a:prstGeom>
        </p:spPr>
      </p:pic>
    </p:spTree>
    <p:extLst>
      <p:ext uri="{BB962C8B-B14F-4D97-AF65-F5344CB8AC3E}">
        <p14:creationId xmlns:p14="http://schemas.microsoft.com/office/powerpoint/2010/main" val="3024399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Wi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15B032-8221-CC45-A1C8-290B3EEC9B91}" type="datetime3">
              <a:rPr lang="en-NZ" smtClean="0"/>
              <a:t>12 November 2019</a:t>
            </a:fld>
            <a:endParaRPr lang="en-NZ"/>
          </a:p>
        </p:txBody>
      </p:sp>
      <p:sp>
        <p:nvSpPr>
          <p:cNvPr id="4" name="Footer Placeholder 3"/>
          <p:cNvSpPr>
            <a:spLocks noGrp="1"/>
          </p:cNvSpPr>
          <p:nvPr>
            <p:ph type="ftr" sz="quarter" idx="11"/>
          </p:nvPr>
        </p:nvSpPr>
        <p:spPr/>
        <p:txBody>
          <a:bodyPr/>
          <a:lstStyle/>
          <a:p>
            <a:r>
              <a:rPr lang="en-NZ"/>
              <a:t>Love Taupō – Board Strategic Planning Session Nov 19
</a:t>
            </a:r>
            <a:endParaRPr lang="en-NZ" dirty="0"/>
          </a:p>
        </p:txBody>
      </p:sp>
      <p:sp>
        <p:nvSpPr>
          <p:cNvPr id="8" name="Picture Placeholder 7"/>
          <p:cNvSpPr>
            <a:spLocks noGrp="1"/>
          </p:cNvSpPr>
          <p:nvPr>
            <p:ph type="pic" sz="quarter" idx="12"/>
          </p:nvPr>
        </p:nvSpPr>
        <p:spPr>
          <a:xfrm>
            <a:off x="6275388" y="3441032"/>
            <a:ext cx="5364162" cy="2844000"/>
          </a:xfrm>
        </p:spPr>
        <p:txBody>
          <a:bodyPr/>
          <a:lstStyle>
            <a:lvl1pPr marL="0" indent="0">
              <a:buFont typeface="Arial" panose="020B0604020202020204" pitchFamily="34" charset="0"/>
              <a:buNone/>
              <a:defRPr/>
            </a:lvl1pPr>
          </a:lstStyle>
          <a:p>
            <a:r>
              <a:rPr lang="en-US"/>
              <a:t>Click icon to add picture</a:t>
            </a:r>
            <a:endParaRPr lang="en-NZ" dirty="0"/>
          </a:p>
        </p:txBody>
      </p:sp>
      <p:sp>
        <p:nvSpPr>
          <p:cNvPr id="2" name="Title 1"/>
          <p:cNvSpPr>
            <a:spLocks noGrp="1"/>
          </p:cNvSpPr>
          <p:nvPr>
            <p:ph type="title"/>
          </p:nvPr>
        </p:nvSpPr>
        <p:spPr>
          <a:xfrm>
            <a:off x="540000" y="540000"/>
            <a:ext cx="5004000" cy="414604"/>
          </a:xfrm>
        </p:spPr>
        <p:txBody>
          <a:bodyPr/>
          <a:lstStyle>
            <a:lvl1pPr marL="0" indent="0">
              <a:buFont typeface="Arial" panose="020B0604020202020204" pitchFamily="34" charset="0"/>
              <a:buNone/>
              <a:defRPr>
                <a:solidFill>
                  <a:schemeClr val="tx1"/>
                </a:solidFill>
              </a:defRPr>
            </a:lvl1pPr>
          </a:lstStyle>
          <a:p>
            <a:r>
              <a:rPr lang="en-US"/>
              <a:t>Click to edit Master title style</a:t>
            </a:r>
            <a:endParaRPr lang="en-NZ" dirty="0"/>
          </a:p>
        </p:txBody>
      </p:sp>
      <p:sp>
        <p:nvSpPr>
          <p:cNvPr id="10" name="Text Placeholder 9"/>
          <p:cNvSpPr>
            <a:spLocks noGrp="1"/>
          </p:cNvSpPr>
          <p:nvPr>
            <p:ph type="body" sz="quarter" idx="13"/>
          </p:nvPr>
        </p:nvSpPr>
        <p:spPr>
          <a:xfrm>
            <a:off x="540000" y="3441600"/>
            <a:ext cx="5004000" cy="445586"/>
          </a:xfrm>
        </p:spPr>
        <p:txBody>
          <a:bodyPr vert="horz" lIns="0" tIns="0" rIns="0" bIns="0" rtlCol="0" anchor="t" anchorCtr="0">
            <a:noAutofit/>
          </a:bodyPr>
          <a:lstStyle>
            <a:lvl1pPr marL="0" indent="0">
              <a:buNone/>
              <a:defRPr lang="en-US" b="0" smtClean="0">
                <a:solidFill>
                  <a:schemeClr val="accent3"/>
                </a:solidFill>
                <a:latin typeface="+mj-lt"/>
                <a:ea typeface="+mj-ea"/>
                <a:cs typeface="+mj-cs"/>
              </a:defRPr>
            </a:lvl1pPr>
            <a:lvl2pPr>
              <a:defRPr lang="en-US" smtClean="0"/>
            </a:lvl2pPr>
            <a:lvl3pPr>
              <a:defRPr lang="en-US" smtClean="0"/>
            </a:lvl3pPr>
            <a:lvl4pPr>
              <a:defRPr lang="en-US" smtClean="0"/>
            </a:lvl4pPr>
            <a:lvl5pPr>
              <a:defRPr lang="en-NZ"/>
            </a:lvl5pPr>
          </a:lstStyle>
          <a:p>
            <a:pPr marL="0" lvl="0">
              <a:spcBef>
                <a:spcPct val="0"/>
              </a:spcBef>
            </a:pPr>
            <a:r>
              <a:rPr lang="en-US"/>
              <a:t>Click to edit Master text styles</a:t>
            </a:r>
          </a:p>
        </p:txBody>
      </p:sp>
      <p:sp>
        <p:nvSpPr>
          <p:cNvPr id="12" name="Text Placeholder 11"/>
          <p:cNvSpPr>
            <a:spLocks noGrp="1"/>
          </p:cNvSpPr>
          <p:nvPr>
            <p:ph type="body" sz="quarter" idx="14" hasCustomPrompt="1"/>
          </p:nvPr>
        </p:nvSpPr>
        <p:spPr>
          <a:xfrm>
            <a:off x="6274800" y="540001"/>
            <a:ext cx="5364163" cy="2564146"/>
          </a:xfrm>
        </p:spPr>
        <p:txBody>
          <a:bodyPr vert="horz" lIns="0" tIns="0" rIns="0" bIns="0" rtlCol="0" anchor="ctr" anchorCtr="0">
            <a:noAutofit/>
          </a:bodyPr>
          <a:lstStyle>
            <a:lvl1pPr marL="0" indent="0">
              <a:buNone/>
              <a:defRPr lang="en-US" sz="12500" b="0"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NZ"/>
            </a:lvl5pPr>
          </a:lstStyle>
          <a:p>
            <a:pPr marL="0" lvl="0">
              <a:spcBef>
                <a:spcPct val="0"/>
              </a:spcBef>
            </a:pPr>
            <a:r>
              <a:rPr lang="en-US" dirty="0"/>
              <a:t>Text</a:t>
            </a:r>
            <a:endParaRPr lang="en-NZ" dirty="0"/>
          </a:p>
        </p:txBody>
      </p:sp>
    </p:spTree>
    <p:extLst>
      <p:ext uri="{BB962C8B-B14F-4D97-AF65-F5344CB8AC3E}">
        <p14:creationId xmlns:p14="http://schemas.microsoft.com/office/powerpoint/2010/main" val="3342996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ro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5846" b="6297"/>
          <a:stretch/>
        </p:blipFill>
        <p:spPr>
          <a:xfrm>
            <a:off x="-1200" y="-1"/>
            <a:ext cx="12263228" cy="6876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8970" y="6053670"/>
            <a:ext cx="574060" cy="540000"/>
          </a:xfrm>
          <a:prstGeom prst="rect">
            <a:avLst/>
          </a:prstGeom>
        </p:spPr>
      </p:pic>
    </p:spTree>
    <p:extLst>
      <p:ext uri="{BB962C8B-B14F-4D97-AF65-F5344CB8AC3E}">
        <p14:creationId xmlns:p14="http://schemas.microsoft.com/office/powerpoint/2010/main" val="4162589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hank Yo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3095513"/>
            <a:ext cx="10008000" cy="641201"/>
          </a:xfrm>
        </p:spPr>
        <p:txBody>
          <a:bodyPr anchor="ctr" anchorCtr="1">
            <a:spAutoFit/>
          </a:bodyPr>
          <a:lstStyle>
            <a:lvl1pPr algn="ctr">
              <a:lnSpc>
                <a:spcPts val="4950"/>
              </a:lnSpc>
              <a:defRPr sz="4800" b="0" baseline="0">
                <a:solidFill>
                  <a:schemeClr val="bg1"/>
                </a:solidFill>
              </a:defRPr>
            </a:lvl1pPr>
          </a:lstStyle>
          <a:p>
            <a:r>
              <a:rPr lang="en-US" dirty="0"/>
              <a:t>Click to add text</a:t>
            </a:r>
            <a:endParaRPr lang="en-NZ" dirty="0"/>
          </a:p>
        </p:txBody>
      </p:sp>
      <p:sp>
        <p:nvSpPr>
          <p:cNvPr id="3" name="Date Placeholder 2"/>
          <p:cNvSpPr>
            <a:spLocks noGrp="1"/>
          </p:cNvSpPr>
          <p:nvPr>
            <p:ph type="dt" sz="half" idx="10"/>
          </p:nvPr>
        </p:nvSpPr>
        <p:spPr/>
        <p:txBody>
          <a:bodyPr/>
          <a:lstStyle>
            <a:lvl1pPr>
              <a:defRPr>
                <a:solidFill>
                  <a:schemeClr val="bg1"/>
                </a:solidFill>
              </a:defRPr>
            </a:lvl1pPr>
          </a:lstStyle>
          <a:p>
            <a:fld id="{4DF1E956-32E4-0243-BE22-A9CE689119D0}" type="datetime3">
              <a:rPr lang="en-NZ" smtClean="0"/>
              <a:t>12 November 2019</a:t>
            </a:fld>
            <a:endParaRPr lang="en-NZ"/>
          </a:p>
        </p:txBody>
      </p:sp>
      <p:sp>
        <p:nvSpPr>
          <p:cNvPr id="4" name="Footer Placeholder 3"/>
          <p:cNvSpPr>
            <a:spLocks noGrp="1"/>
          </p:cNvSpPr>
          <p:nvPr>
            <p:ph type="ftr" sz="quarter" idx="11"/>
          </p:nvPr>
        </p:nvSpPr>
        <p:spPr/>
        <p:txBody>
          <a:bodyPr/>
          <a:lstStyle>
            <a:lvl1pPr>
              <a:defRPr>
                <a:solidFill>
                  <a:schemeClr val="bg1"/>
                </a:solidFill>
              </a:defRPr>
            </a:lvl1pPr>
          </a:lstStyle>
          <a:p>
            <a:r>
              <a:rPr lang="en-NZ"/>
              <a:t>Love Taupō – Board Strategic Planning Session Nov 19
</a:t>
            </a:r>
            <a:endParaRPr lang="en-NZ"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20" y="6444000"/>
            <a:ext cx="287030" cy="270000"/>
          </a:xfrm>
          <a:prstGeom prst="rect">
            <a:avLst/>
          </a:prstGeom>
        </p:spPr>
      </p:pic>
    </p:spTree>
    <p:extLst>
      <p:ext uri="{BB962C8B-B14F-4D97-AF65-F5344CB8AC3E}">
        <p14:creationId xmlns:p14="http://schemas.microsoft.com/office/powerpoint/2010/main" val="1908739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84D7F5B2-684E-594E-B873-5C660EB61B8B}" type="datetime3">
              <a:rPr lang="en-NZ" smtClean="0"/>
              <a:t>12 November 2019</a:t>
            </a:fld>
            <a:endParaRPr lang="en-NZ"/>
          </a:p>
        </p:txBody>
      </p:sp>
      <p:sp>
        <p:nvSpPr>
          <p:cNvPr id="4" name="Footer Placeholder 3"/>
          <p:cNvSpPr>
            <a:spLocks noGrp="1"/>
          </p:cNvSpPr>
          <p:nvPr>
            <p:ph type="ftr" sz="quarter" idx="11"/>
          </p:nvPr>
        </p:nvSpPr>
        <p:spPr/>
        <p:txBody>
          <a:bodyPr/>
          <a:lstStyle/>
          <a:p>
            <a:r>
              <a:rPr lang="en-NZ"/>
              <a:t>Love Taupō – Board Strategic Planning Session Nov 19
</a:t>
            </a:r>
            <a:endParaRPr lang="en-NZ" dirty="0"/>
          </a:p>
        </p:txBody>
      </p:sp>
    </p:spTree>
    <p:extLst>
      <p:ext uri="{BB962C8B-B14F-4D97-AF65-F5344CB8AC3E}">
        <p14:creationId xmlns:p14="http://schemas.microsoft.com/office/powerpoint/2010/main" val="123225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53969-8593-3640-AECF-855F7D6848EB}" type="datetime3">
              <a:rPr lang="en-NZ" smtClean="0"/>
              <a:t>12 November 2019</a:t>
            </a:fld>
            <a:endParaRPr lang="en-NZ"/>
          </a:p>
        </p:txBody>
      </p:sp>
      <p:sp>
        <p:nvSpPr>
          <p:cNvPr id="3" name="Footer Placeholder 2"/>
          <p:cNvSpPr>
            <a:spLocks noGrp="1"/>
          </p:cNvSpPr>
          <p:nvPr>
            <p:ph type="ftr" sz="quarter" idx="11"/>
          </p:nvPr>
        </p:nvSpPr>
        <p:spPr/>
        <p:txBody>
          <a:bodyPr/>
          <a:lstStyle/>
          <a:p>
            <a:r>
              <a:rPr lang="en-NZ"/>
              <a:t>Love Taupō – Board Strategic Planning Session Nov 19
</a:t>
            </a:r>
            <a:endParaRPr lang="en-NZ" dirty="0"/>
          </a:p>
        </p:txBody>
      </p:sp>
    </p:spTree>
    <p:extLst>
      <p:ext uri="{BB962C8B-B14F-4D97-AF65-F5344CB8AC3E}">
        <p14:creationId xmlns:p14="http://schemas.microsoft.com/office/powerpoint/2010/main" val="259187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40000" y="1080000"/>
            <a:ext cx="11088000" cy="5220000"/>
          </a:xfrm>
        </p:spPr>
        <p:txBody>
          <a:bodyPr/>
          <a:lstStyle>
            <a:lvl1pPr>
              <a:lnSpc>
                <a:spcPct val="150000"/>
              </a:lnSpc>
              <a:defRPr sz="18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236FE71E-92B0-CB40-B0EE-CFF2E29DE229}" type="datetime3">
              <a:rPr lang="en-NZ" smtClean="0"/>
              <a:t>12 November 2019</a:t>
            </a:fld>
            <a:endParaRPr lang="en-NZ"/>
          </a:p>
        </p:txBody>
      </p:sp>
      <p:sp>
        <p:nvSpPr>
          <p:cNvPr id="5" name="Footer Placeholder 4"/>
          <p:cNvSpPr>
            <a:spLocks noGrp="1"/>
          </p:cNvSpPr>
          <p:nvPr>
            <p:ph type="ftr" sz="quarter" idx="11"/>
          </p:nvPr>
        </p:nvSpPr>
        <p:spPr/>
        <p:txBody>
          <a:bodyPr/>
          <a:lstStyle/>
          <a:p>
            <a:r>
              <a:rPr lang="en-NZ"/>
              <a:t>Love Taupō – Board Strategic Planning Session Nov 19
</a:t>
            </a:r>
            <a:endParaRPr lang="en-NZ" dirty="0"/>
          </a:p>
        </p:txBody>
      </p:sp>
    </p:spTree>
    <p:extLst>
      <p:ext uri="{BB962C8B-B14F-4D97-AF65-F5344CB8AC3E}">
        <p14:creationId xmlns:p14="http://schemas.microsoft.com/office/powerpoint/2010/main" val="367870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CCFDBB-2EA1-744B-9F74-C309E34DA205}"/>
              </a:ext>
            </a:extLst>
          </p:cNvPr>
          <p:cNvSpPr/>
          <p:nvPr userDrawn="1"/>
        </p:nvSpPr>
        <p:spPr>
          <a:xfrm>
            <a:off x="313699" y="360420"/>
            <a:ext cx="11560152" cy="593958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40000" y="1080000"/>
            <a:ext cx="11088000" cy="5220000"/>
          </a:xfrm>
        </p:spPr>
        <p:txBody>
          <a:bodyPr/>
          <a:lstStyle>
            <a:lvl1pPr>
              <a:lnSpc>
                <a:spcPct val="150000"/>
              </a:lnSpc>
              <a:defRPr sz="18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5BB2B77C-DDE2-FB4D-A24B-3374D55880DE}" type="datetime3">
              <a:rPr lang="en-NZ" smtClean="0"/>
              <a:t>12 November 2019</a:t>
            </a:fld>
            <a:endParaRPr lang="en-NZ"/>
          </a:p>
        </p:txBody>
      </p:sp>
      <p:sp>
        <p:nvSpPr>
          <p:cNvPr id="5" name="Footer Placeholder 4"/>
          <p:cNvSpPr>
            <a:spLocks noGrp="1"/>
          </p:cNvSpPr>
          <p:nvPr>
            <p:ph type="ftr" sz="quarter" idx="11"/>
          </p:nvPr>
        </p:nvSpPr>
        <p:spPr/>
        <p:txBody>
          <a:bodyPr/>
          <a:lstStyle/>
          <a:p>
            <a:r>
              <a:rPr lang="en-NZ"/>
              <a:t>Love Taupō – Board Strategic Planning Session Nov 19
</a:t>
            </a:r>
            <a:endParaRPr lang="en-NZ" dirty="0"/>
          </a:p>
        </p:txBody>
      </p:sp>
    </p:spTree>
    <p:extLst>
      <p:ext uri="{BB962C8B-B14F-4D97-AF65-F5344CB8AC3E}">
        <p14:creationId xmlns:p14="http://schemas.microsoft.com/office/powerpoint/2010/main" val="26832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CCFDBB-2EA1-744B-9F74-C309E34DA205}"/>
              </a:ext>
            </a:extLst>
          </p:cNvPr>
          <p:cNvSpPr/>
          <p:nvPr userDrawn="1"/>
        </p:nvSpPr>
        <p:spPr>
          <a:xfrm>
            <a:off x="794575" y="691351"/>
            <a:ext cx="10602850" cy="536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31950" y="1162050"/>
            <a:ext cx="9429750" cy="513322"/>
          </a:xfrm>
        </p:spPr>
        <p:txBody>
          <a:bodyPr/>
          <a:lstStyle>
            <a:lvl1pPr>
              <a:defRPr>
                <a:solidFill>
                  <a:schemeClr val="accent2"/>
                </a:solidFill>
              </a:defRPr>
            </a:lvl1pPr>
          </a:lstStyle>
          <a:p>
            <a:r>
              <a:rPr lang="en-US" dirty="0"/>
              <a:t>Click to edit Master title style</a:t>
            </a:r>
            <a:endParaRPr lang="en-NZ" dirty="0"/>
          </a:p>
        </p:txBody>
      </p:sp>
      <p:sp>
        <p:nvSpPr>
          <p:cNvPr id="3" name="Content Placeholder 2"/>
          <p:cNvSpPr>
            <a:spLocks noGrp="1"/>
          </p:cNvSpPr>
          <p:nvPr>
            <p:ph idx="1"/>
          </p:nvPr>
        </p:nvSpPr>
        <p:spPr>
          <a:xfrm>
            <a:off x="1416050" y="1854200"/>
            <a:ext cx="9645650" cy="3841750"/>
          </a:xfrm>
        </p:spPr>
        <p:txBody>
          <a:bodyPr/>
          <a:lstStyle>
            <a:lvl1pPr>
              <a:lnSpc>
                <a:spcPct val="150000"/>
              </a:lnSpc>
              <a:defRPr sz="18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EAA989B2-2188-0F4B-8B58-6335667365BB}" type="datetime3">
              <a:rPr lang="en-NZ" smtClean="0"/>
              <a:t>12 November 2019</a:t>
            </a:fld>
            <a:endParaRPr lang="en-NZ"/>
          </a:p>
        </p:txBody>
      </p:sp>
      <p:sp>
        <p:nvSpPr>
          <p:cNvPr id="5" name="Footer Placeholder 4"/>
          <p:cNvSpPr>
            <a:spLocks noGrp="1"/>
          </p:cNvSpPr>
          <p:nvPr>
            <p:ph type="ftr" sz="quarter" idx="11"/>
          </p:nvPr>
        </p:nvSpPr>
        <p:spPr/>
        <p:txBody>
          <a:bodyPr/>
          <a:lstStyle/>
          <a:p>
            <a:r>
              <a:rPr lang="en-NZ"/>
              <a:t>Love Taupō – Board Strategic Planning Session Nov 19
</a:t>
            </a:r>
            <a:endParaRPr lang="en-NZ" dirty="0"/>
          </a:p>
        </p:txBody>
      </p:sp>
    </p:spTree>
    <p:extLst>
      <p:ext uri="{BB962C8B-B14F-4D97-AF65-F5344CB8AC3E}">
        <p14:creationId xmlns:p14="http://schemas.microsoft.com/office/powerpoint/2010/main" val="279514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088000" cy="414000"/>
          </a:xfrm>
        </p:spPr>
        <p:txBody>
          <a:bodyPr/>
          <a:lstStyle>
            <a:lvl1pPr>
              <a:defRPr b="0">
                <a:solidFill>
                  <a:schemeClr val="accent2"/>
                </a:solidFill>
              </a:defRPr>
            </a:lvl1pPr>
          </a:lstStyle>
          <a:p>
            <a:r>
              <a:rPr lang="en-US" dirty="0"/>
              <a:t>Click to edit Master title style</a:t>
            </a:r>
            <a:endParaRPr lang="en-NZ" dirty="0"/>
          </a:p>
        </p:txBody>
      </p:sp>
      <p:sp>
        <p:nvSpPr>
          <p:cNvPr id="3" name="Content Placeholder 2"/>
          <p:cNvSpPr>
            <a:spLocks noGrp="1"/>
          </p:cNvSpPr>
          <p:nvPr>
            <p:ph sz="half" idx="1"/>
          </p:nvPr>
        </p:nvSpPr>
        <p:spPr>
          <a:xfrm>
            <a:off x="540000" y="1080000"/>
            <a:ext cx="5364000" cy="5220000"/>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264000" y="1080000"/>
            <a:ext cx="5364000" cy="5220000"/>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2B37BCBF-356F-CA41-B361-66116A029C89}" type="datetime3">
              <a:rPr lang="en-NZ" smtClean="0"/>
              <a:t>12 November 2019</a:t>
            </a:fld>
            <a:endParaRPr lang="en-NZ"/>
          </a:p>
        </p:txBody>
      </p:sp>
      <p:sp>
        <p:nvSpPr>
          <p:cNvPr id="6" name="Footer Placeholder 5"/>
          <p:cNvSpPr>
            <a:spLocks noGrp="1"/>
          </p:cNvSpPr>
          <p:nvPr>
            <p:ph type="ftr" sz="quarter" idx="11"/>
          </p:nvPr>
        </p:nvSpPr>
        <p:spPr/>
        <p:txBody>
          <a:bodyPr/>
          <a:lstStyle/>
          <a:p>
            <a:r>
              <a:rPr lang="en-NZ"/>
              <a:t>Love Taupō – Board Strategic Planning Session Nov 19
</a:t>
            </a:r>
            <a:endParaRPr lang="en-NZ" dirty="0"/>
          </a:p>
        </p:txBody>
      </p:sp>
    </p:spTree>
    <p:extLst>
      <p:ext uri="{BB962C8B-B14F-4D97-AF65-F5344CB8AC3E}">
        <p14:creationId xmlns:p14="http://schemas.microsoft.com/office/powerpoint/2010/main" val="334435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451" y="528579"/>
            <a:ext cx="5375025" cy="414000"/>
          </a:xfrm>
        </p:spPr>
        <p:txBody>
          <a:bodyPr/>
          <a:lstStyle>
            <a:lvl1pPr>
              <a:defRPr b="0">
                <a:solidFill>
                  <a:schemeClr val="accent2"/>
                </a:solidFill>
              </a:defRPr>
            </a:lvl1pPr>
          </a:lstStyle>
          <a:p>
            <a:r>
              <a:rPr lang="en-US" dirty="0"/>
              <a:t>Year around destination </a:t>
            </a:r>
            <a:endParaRPr lang="en-NZ" dirty="0"/>
          </a:p>
        </p:txBody>
      </p:sp>
      <p:sp>
        <p:nvSpPr>
          <p:cNvPr id="5" name="Date Placeholder 4"/>
          <p:cNvSpPr>
            <a:spLocks noGrp="1"/>
          </p:cNvSpPr>
          <p:nvPr>
            <p:ph type="dt" sz="half" idx="10"/>
          </p:nvPr>
        </p:nvSpPr>
        <p:spPr/>
        <p:txBody>
          <a:bodyPr/>
          <a:lstStyle/>
          <a:p>
            <a:fld id="{760164D6-B663-494E-A6FD-E648A9997722}" type="datetime3">
              <a:rPr lang="en-NZ" smtClean="0"/>
              <a:t>12 November 2019</a:t>
            </a:fld>
            <a:endParaRPr lang="en-NZ"/>
          </a:p>
        </p:txBody>
      </p:sp>
      <p:sp>
        <p:nvSpPr>
          <p:cNvPr id="6" name="Footer Placeholder 5"/>
          <p:cNvSpPr>
            <a:spLocks noGrp="1"/>
          </p:cNvSpPr>
          <p:nvPr>
            <p:ph type="ftr" sz="quarter" idx="11"/>
          </p:nvPr>
        </p:nvSpPr>
        <p:spPr/>
        <p:txBody>
          <a:bodyPr/>
          <a:lstStyle/>
          <a:p>
            <a:r>
              <a:rPr lang="en-NZ"/>
              <a:t>Love Taupō – Board Strategic Planning Session Nov 19
</a:t>
            </a:r>
            <a:endParaRPr lang="en-NZ" dirty="0"/>
          </a:p>
        </p:txBody>
      </p:sp>
      <p:sp>
        <p:nvSpPr>
          <p:cNvPr id="8" name="Picture Placeholder 7"/>
          <p:cNvSpPr>
            <a:spLocks noGrp="1"/>
          </p:cNvSpPr>
          <p:nvPr>
            <p:ph type="pic" sz="quarter" idx="12"/>
          </p:nvPr>
        </p:nvSpPr>
        <p:spPr>
          <a:xfrm>
            <a:off x="8445730" y="0"/>
            <a:ext cx="3746270" cy="6300000"/>
          </a:xfrm>
        </p:spPr>
        <p:txBody>
          <a:bodyPr/>
          <a:lstStyle>
            <a:lvl1pPr marL="0" indent="0">
              <a:buNone/>
              <a:defRPr/>
            </a:lvl1pPr>
          </a:lstStyle>
          <a:p>
            <a:r>
              <a:rPr lang="en-US" dirty="0"/>
              <a:t>Click icon to add picture</a:t>
            </a:r>
            <a:endParaRPr lang="en-NZ" dirty="0"/>
          </a:p>
        </p:txBody>
      </p:sp>
      <p:sp>
        <p:nvSpPr>
          <p:cNvPr id="4" name="Rectangle 3">
            <a:extLst>
              <a:ext uri="{FF2B5EF4-FFF2-40B4-BE49-F238E27FC236}">
                <a16:creationId xmlns:a16="http://schemas.microsoft.com/office/drawing/2014/main" id="{FCD63049-3374-2E44-811A-2F446E9C9FF5}"/>
              </a:ext>
            </a:extLst>
          </p:cNvPr>
          <p:cNvSpPr/>
          <p:nvPr userDrawn="1"/>
        </p:nvSpPr>
        <p:spPr>
          <a:xfrm>
            <a:off x="0" y="0"/>
            <a:ext cx="540000" cy="6858000"/>
          </a:xfrm>
          <a:prstGeom prst="rect">
            <a:avLst/>
          </a:prstGeom>
          <a:solidFill>
            <a:srgbClr val="820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1681222-3F3A-3445-B2DA-81198E6A642E}"/>
              </a:ext>
            </a:extLst>
          </p:cNvPr>
          <p:cNvSpPr txBox="1"/>
          <p:nvPr userDrawn="1"/>
        </p:nvSpPr>
        <p:spPr>
          <a:xfrm rot="16200000">
            <a:off x="-1478553" y="1894956"/>
            <a:ext cx="3497105" cy="400110"/>
          </a:xfrm>
          <a:prstGeom prst="rect">
            <a:avLst/>
          </a:prstGeom>
          <a:noFill/>
        </p:spPr>
        <p:txBody>
          <a:bodyPr wrap="square" rtlCol="0">
            <a:spAutoFit/>
          </a:bodyPr>
          <a:lstStyle/>
          <a:p>
            <a:pPr algn="r"/>
            <a:r>
              <a:rPr lang="en-US" sz="2000" dirty="0">
                <a:solidFill>
                  <a:schemeClr val="bg1"/>
                </a:solidFill>
              </a:rPr>
              <a:t>Extend</a:t>
            </a:r>
          </a:p>
        </p:txBody>
      </p:sp>
      <p:sp>
        <p:nvSpPr>
          <p:cNvPr id="13" name="Content Placeholder 2">
            <a:extLst>
              <a:ext uri="{FF2B5EF4-FFF2-40B4-BE49-F238E27FC236}">
                <a16:creationId xmlns:a16="http://schemas.microsoft.com/office/drawing/2014/main" id="{9D496DE8-6B31-0448-8089-5F079A638E87}"/>
              </a:ext>
            </a:extLst>
          </p:cNvPr>
          <p:cNvSpPr>
            <a:spLocks noGrp="1"/>
          </p:cNvSpPr>
          <p:nvPr>
            <p:ph sz="half" idx="1"/>
          </p:nvPr>
        </p:nvSpPr>
        <p:spPr>
          <a:xfrm>
            <a:off x="976451" y="1162502"/>
            <a:ext cx="5364000" cy="5220000"/>
          </a:xfrm>
        </p:spPr>
        <p:txBody>
          <a:bodyPr/>
          <a:lstStyle>
            <a:lvl1pPr marL="0" indent="0">
              <a:buNone/>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344399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Underlined Lis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0000" y="6437420"/>
            <a:ext cx="4114800" cy="261089"/>
          </a:xfrm>
        </p:spPr>
        <p:txBody>
          <a:bodyPr/>
          <a:lstStyle/>
          <a:p>
            <a:r>
              <a:rPr lang="en-NZ"/>
              <a:t>Love Taupō – Board Strategic Planning Session Nov 19
</a:t>
            </a:r>
            <a:endParaRPr lang="en-NZ" dirty="0"/>
          </a:p>
        </p:txBody>
      </p:sp>
      <p:cxnSp>
        <p:nvCxnSpPr>
          <p:cNvPr id="34" name="Straight Connector 33"/>
          <p:cNvCxnSpPr/>
          <p:nvPr userDrawn="1"/>
        </p:nvCxnSpPr>
        <p:spPr>
          <a:xfrm>
            <a:off x="540000" y="5590800"/>
            <a:ext cx="110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yping line 8"/>
          <p:cNvSpPr>
            <a:spLocks noGrp="1"/>
          </p:cNvSpPr>
          <p:nvPr>
            <p:ph type="body" idx="18"/>
          </p:nvPr>
        </p:nvSpPr>
        <p:spPr>
          <a:xfrm>
            <a:off x="540000" y="5590800"/>
            <a:ext cx="11088000" cy="644400"/>
          </a:xfrm>
        </p:spPr>
        <p:txBody>
          <a:bodyPr wrap="none" lIns="0" tIns="0" rIns="0" bIns="0" anchor="ctr" anchorCtr="0"/>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Typing line 6"/>
          <p:cNvSpPr>
            <a:spLocks noGrp="1"/>
          </p:cNvSpPr>
          <p:nvPr>
            <p:ph type="body" idx="16"/>
          </p:nvPr>
        </p:nvSpPr>
        <p:spPr>
          <a:xfrm>
            <a:off x="540000" y="4302000"/>
            <a:ext cx="11088000" cy="644400"/>
          </a:xfrm>
        </p:spPr>
        <p:txBody>
          <a:bodyPr wrap="none" lIns="0" tIns="0" rIns="0" bIns="0" anchor="ctr" anchorCtr="0"/>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yping line 5"/>
          <p:cNvSpPr>
            <a:spLocks noGrp="1"/>
          </p:cNvSpPr>
          <p:nvPr>
            <p:ph type="body" idx="15"/>
          </p:nvPr>
        </p:nvSpPr>
        <p:spPr>
          <a:xfrm>
            <a:off x="540000" y="3657600"/>
            <a:ext cx="11088000" cy="644400"/>
          </a:xfrm>
        </p:spPr>
        <p:txBody>
          <a:bodyPr wrap="none" lIns="0" tIns="0" rIns="0" bIns="0" anchor="ctr" anchorCtr="0"/>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yping line 4"/>
          <p:cNvSpPr>
            <a:spLocks noGrp="1"/>
          </p:cNvSpPr>
          <p:nvPr>
            <p:ph type="body" idx="14"/>
          </p:nvPr>
        </p:nvSpPr>
        <p:spPr>
          <a:xfrm>
            <a:off x="540000" y="3013200"/>
            <a:ext cx="11088000" cy="644400"/>
          </a:xfrm>
        </p:spPr>
        <p:txBody>
          <a:bodyPr wrap="none" lIns="0" tIns="0" rIns="0" bIns="0" anchor="ctr" anchorCtr="0"/>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yping line 3"/>
          <p:cNvSpPr>
            <a:spLocks noGrp="1"/>
          </p:cNvSpPr>
          <p:nvPr>
            <p:ph type="body" idx="13"/>
          </p:nvPr>
        </p:nvSpPr>
        <p:spPr>
          <a:xfrm>
            <a:off x="540000" y="2368800"/>
            <a:ext cx="11088000" cy="644400"/>
          </a:xfrm>
        </p:spPr>
        <p:txBody>
          <a:bodyPr wrap="none" lIns="0" tIns="0" rIns="0" bIns="0" anchor="ctr" anchorCtr="0"/>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yping line 2"/>
          <p:cNvSpPr>
            <a:spLocks noGrp="1"/>
          </p:cNvSpPr>
          <p:nvPr>
            <p:ph type="body" idx="12"/>
          </p:nvPr>
        </p:nvSpPr>
        <p:spPr>
          <a:xfrm>
            <a:off x="540000" y="1724400"/>
            <a:ext cx="11088000" cy="644400"/>
          </a:xfrm>
        </p:spPr>
        <p:txBody>
          <a:bodyPr wrap="none" lIns="0" tIns="0" rIns="0" bIns="0" anchor="ctr" anchorCtr="0"/>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yping line 1"/>
          <p:cNvSpPr>
            <a:spLocks noGrp="1"/>
          </p:cNvSpPr>
          <p:nvPr>
            <p:ph type="body" idx="1"/>
          </p:nvPr>
        </p:nvSpPr>
        <p:spPr>
          <a:xfrm>
            <a:off x="540000" y="1080000"/>
            <a:ext cx="11088000" cy="644400"/>
          </a:xfrm>
        </p:spPr>
        <p:txBody>
          <a:bodyPr wrap="none" lIns="0" tIns="0" rIns="0" bIns="0" anchor="ctr" anchorCtr="0"/>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Date Placeholder 3"/>
          <p:cNvSpPr>
            <a:spLocks noGrp="1"/>
          </p:cNvSpPr>
          <p:nvPr>
            <p:ph type="dt" sz="half" idx="10"/>
          </p:nvPr>
        </p:nvSpPr>
        <p:spPr>
          <a:xfrm>
            <a:off x="6279076" y="6437421"/>
            <a:ext cx="1440000" cy="261089"/>
          </a:xfrm>
        </p:spPr>
        <p:txBody>
          <a:bodyPr/>
          <a:lstStyle/>
          <a:p>
            <a:fld id="{86A6F20C-E9D9-F44A-829B-9F8468D0A561}" type="datetime3">
              <a:rPr lang="en-NZ" smtClean="0"/>
              <a:t>12 November 2019</a:t>
            </a:fld>
            <a:endParaRPr lang="en-NZ" dirty="0"/>
          </a:p>
        </p:txBody>
      </p:sp>
      <p:cxnSp>
        <p:nvCxnSpPr>
          <p:cNvPr id="7" name="Straight Connector 6"/>
          <p:cNvCxnSpPr/>
          <p:nvPr userDrawn="1"/>
        </p:nvCxnSpPr>
        <p:spPr>
          <a:xfrm>
            <a:off x="540000" y="1724400"/>
            <a:ext cx="110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40000" y="2368800"/>
            <a:ext cx="110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40000" y="3013200"/>
            <a:ext cx="110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40000" y="3657600"/>
            <a:ext cx="110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40000" y="4302000"/>
            <a:ext cx="110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40000" y="4946400"/>
            <a:ext cx="110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yping line 7"/>
          <p:cNvSpPr>
            <a:spLocks noGrp="1"/>
          </p:cNvSpPr>
          <p:nvPr>
            <p:ph type="body" idx="17"/>
          </p:nvPr>
        </p:nvSpPr>
        <p:spPr>
          <a:xfrm>
            <a:off x="540000" y="4946400"/>
            <a:ext cx="11088000" cy="644400"/>
          </a:xfrm>
        </p:spPr>
        <p:txBody>
          <a:bodyPr wrap="none" lIns="0" tIns="0" rIns="0" bIns="0" anchor="ctr" anchorCtr="0"/>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endParaRPr lang="en-NZ" dirty="0"/>
          </a:p>
        </p:txBody>
      </p:sp>
      <p:cxnSp>
        <p:nvCxnSpPr>
          <p:cNvPr id="37" name="Straight Connector 36"/>
          <p:cNvCxnSpPr/>
          <p:nvPr userDrawn="1"/>
        </p:nvCxnSpPr>
        <p:spPr>
          <a:xfrm>
            <a:off x="540000" y="6248530"/>
            <a:ext cx="11088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85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NZ" dirty="0"/>
          </a:p>
        </p:txBody>
      </p:sp>
      <p:sp>
        <p:nvSpPr>
          <p:cNvPr id="3" name="Content Placeholder 2"/>
          <p:cNvSpPr>
            <a:spLocks noGrp="1"/>
          </p:cNvSpPr>
          <p:nvPr>
            <p:ph idx="1"/>
          </p:nvPr>
        </p:nvSpPr>
        <p:spPr>
          <a:xfrm>
            <a:off x="540000" y="1080000"/>
            <a:ext cx="11088000" cy="5220000"/>
          </a:xfrm>
        </p:spPr>
        <p:txBody>
          <a:bodyPr/>
          <a:lstStyle>
            <a:lvl1pPr marL="0" indent="0">
              <a:spcAft>
                <a:spcPts val="1800"/>
              </a:spcAft>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B0259DD-0964-A547-916D-22EBE86EF517}" type="datetime3">
              <a:rPr lang="en-NZ" smtClean="0"/>
              <a:t>12 November 2019</a:t>
            </a:fld>
            <a:endParaRPr lang="en-NZ"/>
          </a:p>
        </p:txBody>
      </p:sp>
      <p:sp>
        <p:nvSpPr>
          <p:cNvPr id="5" name="Footer Placeholder 4"/>
          <p:cNvSpPr>
            <a:spLocks noGrp="1"/>
          </p:cNvSpPr>
          <p:nvPr>
            <p:ph type="ftr" sz="quarter" idx="11"/>
          </p:nvPr>
        </p:nvSpPr>
        <p:spPr/>
        <p:txBody>
          <a:bodyPr/>
          <a:lstStyle/>
          <a:p>
            <a:r>
              <a:rPr lang="en-NZ"/>
              <a:t>Love Taupō – Board Strategic Planning Session Nov 19
</a:t>
            </a:r>
            <a:endParaRPr lang="en-NZ" dirty="0"/>
          </a:p>
        </p:txBody>
      </p:sp>
    </p:spTree>
    <p:extLst>
      <p:ext uri="{BB962C8B-B14F-4D97-AF65-F5344CB8AC3E}">
        <p14:creationId xmlns:p14="http://schemas.microsoft.com/office/powerpoint/2010/main" val="361665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Divider Layout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5846" b="6297"/>
          <a:stretch/>
        </p:blipFill>
        <p:spPr>
          <a:xfrm>
            <a:off x="-1200" y="-1"/>
            <a:ext cx="12263228" cy="6876000"/>
          </a:xfrm>
          <a:prstGeom prst="rect">
            <a:avLst/>
          </a:prstGeom>
        </p:spPr>
      </p:pic>
      <p:sp>
        <p:nvSpPr>
          <p:cNvPr id="2" name="Title 1"/>
          <p:cNvSpPr>
            <a:spLocks noGrp="1"/>
          </p:cNvSpPr>
          <p:nvPr>
            <p:ph type="title" hasCustomPrompt="1"/>
          </p:nvPr>
        </p:nvSpPr>
        <p:spPr>
          <a:xfrm>
            <a:off x="1080000" y="2980889"/>
            <a:ext cx="10008000" cy="846386"/>
          </a:xfrm>
        </p:spPr>
        <p:txBody>
          <a:bodyPr anchor="ctr" anchorCtr="1">
            <a:spAutoFit/>
          </a:bodyPr>
          <a:lstStyle>
            <a:lvl1pPr algn="ctr">
              <a:lnSpc>
                <a:spcPts val="6600"/>
              </a:lnSpc>
              <a:defRPr sz="4800" b="0" baseline="0">
                <a:solidFill>
                  <a:schemeClr val="bg1"/>
                </a:solidFill>
              </a:defRPr>
            </a:lvl1pPr>
          </a:lstStyle>
          <a:p>
            <a:r>
              <a:rPr lang="en-US" dirty="0"/>
              <a:t>Click to add text</a:t>
            </a:r>
            <a:endParaRPr lang="en-NZ" dirty="0"/>
          </a:p>
        </p:txBody>
      </p:sp>
      <p:sp>
        <p:nvSpPr>
          <p:cNvPr id="3" name="Date Placeholder 2"/>
          <p:cNvSpPr>
            <a:spLocks noGrp="1"/>
          </p:cNvSpPr>
          <p:nvPr>
            <p:ph type="dt" sz="half" idx="10"/>
          </p:nvPr>
        </p:nvSpPr>
        <p:spPr/>
        <p:txBody>
          <a:bodyPr/>
          <a:lstStyle>
            <a:lvl1pPr>
              <a:defRPr>
                <a:solidFill>
                  <a:schemeClr val="bg1"/>
                </a:solidFill>
              </a:defRPr>
            </a:lvl1pPr>
          </a:lstStyle>
          <a:p>
            <a:fld id="{44F48796-6DE8-AE4B-85A4-248BCAC90C70}" type="datetime3">
              <a:rPr lang="en-NZ" smtClean="0"/>
              <a:t>12 November 2019</a:t>
            </a:fld>
            <a:endParaRPr lang="en-NZ"/>
          </a:p>
        </p:txBody>
      </p:sp>
      <p:sp>
        <p:nvSpPr>
          <p:cNvPr id="4" name="Footer Placeholder 3"/>
          <p:cNvSpPr>
            <a:spLocks noGrp="1"/>
          </p:cNvSpPr>
          <p:nvPr>
            <p:ph type="ftr" sz="quarter" idx="11"/>
          </p:nvPr>
        </p:nvSpPr>
        <p:spPr/>
        <p:txBody>
          <a:bodyPr/>
          <a:lstStyle>
            <a:lvl1pPr>
              <a:defRPr>
                <a:solidFill>
                  <a:schemeClr val="bg1"/>
                </a:solidFill>
              </a:defRPr>
            </a:lvl1pPr>
          </a:lstStyle>
          <a:p>
            <a:r>
              <a:rPr lang="en-NZ"/>
              <a:t>Love Taupō – Board Strategic Planning Session Nov 19
</a:t>
            </a:r>
            <a:endParaRPr lang="en-NZ"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2520" y="6444000"/>
            <a:ext cx="287030" cy="270000"/>
          </a:xfrm>
          <a:prstGeom prst="rect">
            <a:avLst/>
          </a:prstGeom>
        </p:spPr>
      </p:pic>
    </p:spTree>
    <p:extLst>
      <p:ext uri="{BB962C8B-B14F-4D97-AF65-F5344CB8AC3E}">
        <p14:creationId xmlns:p14="http://schemas.microsoft.com/office/powerpoint/2010/main" val="802333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40000"/>
            <a:ext cx="11087100" cy="414604"/>
          </a:xfrm>
          <a:prstGeom prst="rect">
            <a:avLst/>
          </a:prstGeom>
        </p:spPr>
        <p:txBody>
          <a:bodyPr vert="horz" lIns="0" tIns="0" rIns="0" bIns="0" rtlCol="0" anchor="t" anchorCtr="0">
            <a:noAutofit/>
          </a:bodyPr>
          <a:lstStyle/>
          <a:p>
            <a:r>
              <a:rPr lang="en-US"/>
              <a:t>Click to edit Master title style</a:t>
            </a:r>
            <a:endParaRPr lang="en-NZ" dirty="0"/>
          </a:p>
        </p:txBody>
      </p:sp>
      <p:sp>
        <p:nvSpPr>
          <p:cNvPr id="3" name="Text Placeholder 2"/>
          <p:cNvSpPr>
            <a:spLocks noGrp="1"/>
          </p:cNvSpPr>
          <p:nvPr>
            <p:ph type="body" idx="1"/>
          </p:nvPr>
        </p:nvSpPr>
        <p:spPr>
          <a:xfrm>
            <a:off x="540000" y="1079999"/>
            <a:ext cx="11087100" cy="5220000"/>
          </a:xfrm>
          <a:prstGeom prst="rect">
            <a:avLst/>
          </a:prstGeom>
        </p:spPr>
        <p:txBody>
          <a:bodyPr vert="horz" lIns="0" tIns="0" rIns="0" bIns="0" rtlCol="0">
            <a:noAutofit/>
          </a:bodyPr>
          <a:lstStyle/>
          <a:p>
            <a:pPr lvl="0"/>
            <a:r>
              <a:rPr lang="en-US" dirty="0"/>
              <a:t>Click to edit Master text styles</a:t>
            </a:r>
            <a:endParaRPr lang="en-NZ" dirty="0"/>
          </a:p>
        </p:txBody>
      </p:sp>
      <p:pic>
        <p:nvPicPr>
          <p:cNvPr id="5" name="Picture 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354400" y="6444000"/>
            <a:ext cx="287030" cy="270000"/>
          </a:xfrm>
          <a:prstGeom prst="rect">
            <a:avLst/>
          </a:prstGeom>
        </p:spPr>
      </p:pic>
      <p:sp>
        <p:nvSpPr>
          <p:cNvPr id="15" name="Date Placeholder 14"/>
          <p:cNvSpPr>
            <a:spLocks noGrp="1"/>
          </p:cNvSpPr>
          <p:nvPr>
            <p:ph type="dt" sz="half" idx="2"/>
          </p:nvPr>
        </p:nvSpPr>
        <p:spPr>
          <a:xfrm>
            <a:off x="6267450" y="6437421"/>
            <a:ext cx="1440000" cy="261089"/>
          </a:xfrm>
          <a:prstGeom prst="rect">
            <a:avLst/>
          </a:prstGeom>
        </p:spPr>
        <p:txBody>
          <a:bodyPr vert="horz" lIns="0" tIns="0" rIns="0" bIns="0" rtlCol="0" anchor="ctr"/>
          <a:lstStyle>
            <a:lvl1pPr algn="l">
              <a:defRPr sz="800">
                <a:solidFill>
                  <a:schemeClr val="tx1"/>
                </a:solidFill>
              </a:defRPr>
            </a:lvl1pPr>
          </a:lstStyle>
          <a:p>
            <a:fld id="{1BFE4D95-CBAB-624C-BC7E-764B3727F898}" type="datetime3">
              <a:rPr lang="en-NZ" smtClean="0"/>
              <a:t>12 November 2019</a:t>
            </a:fld>
            <a:endParaRPr lang="en-NZ"/>
          </a:p>
        </p:txBody>
      </p:sp>
      <p:sp>
        <p:nvSpPr>
          <p:cNvPr id="16" name="Footer Placeholder 15"/>
          <p:cNvSpPr>
            <a:spLocks noGrp="1"/>
          </p:cNvSpPr>
          <p:nvPr>
            <p:ph type="ftr" sz="quarter" idx="3"/>
          </p:nvPr>
        </p:nvSpPr>
        <p:spPr>
          <a:xfrm>
            <a:off x="540000" y="6437420"/>
            <a:ext cx="4114800" cy="261089"/>
          </a:xfrm>
          <a:prstGeom prst="rect">
            <a:avLst/>
          </a:prstGeom>
        </p:spPr>
        <p:txBody>
          <a:bodyPr vert="horz" lIns="0" tIns="0" rIns="0" bIns="0" rtlCol="0" anchor="ctr"/>
          <a:lstStyle>
            <a:lvl1pPr algn="l">
              <a:defRPr sz="800">
                <a:solidFill>
                  <a:schemeClr val="tx1"/>
                </a:solidFill>
              </a:defRPr>
            </a:lvl1pPr>
          </a:lstStyle>
          <a:p>
            <a:r>
              <a:rPr lang="en-NZ"/>
              <a:t>Love Taupō – Board Strategic Planning Session Nov 19
</a:t>
            </a:r>
            <a:endParaRPr lang="en-NZ" dirty="0"/>
          </a:p>
        </p:txBody>
      </p:sp>
    </p:spTree>
    <p:extLst>
      <p:ext uri="{BB962C8B-B14F-4D97-AF65-F5344CB8AC3E}">
        <p14:creationId xmlns:p14="http://schemas.microsoft.com/office/powerpoint/2010/main" val="1372145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6" r:id="rId6"/>
    <p:sldLayoutId id="2147483661" r:id="rId7"/>
    <p:sldLayoutId id="2147483662" r:id="rId8"/>
    <p:sldLayoutId id="2147483657" r:id="rId9"/>
    <p:sldLayoutId id="2147483659" r:id="rId10"/>
    <p:sldLayoutId id="2147483664" r:id="rId11"/>
    <p:sldLayoutId id="2147483658" r:id="rId12"/>
    <p:sldLayoutId id="2147483660" r:id="rId13"/>
    <p:sldLayoutId id="2147483663" r:id="rId14"/>
    <p:sldLayoutId id="2147483666" r:id="rId15"/>
    <p:sldLayoutId id="2147483665" r:id="rId16"/>
    <p:sldLayoutId id="2147483654" r:id="rId17"/>
    <p:sldLayoutId id="2147483655" r:id="rId18"/>
  </p:sldLayoutIdLst>
  <p:hf sldNum="0" hdr="0" dt="0"/>
  <p:txStyles>
    <p:titleStyle>
      <a:lvl1pPr algn="l" defTabSz="914400" rtl="0" eaLnBrk="1" latinLnBrk="0" hangingPunct="1">
        <a:spcBef>
          <a:spcPct val="0"/>
        </a:spcBef>
        <a:buNone/>
        <a:defRPr sz="2400" b="0" kern="1200">
          <a:solidFill>
            <a:schemeClr val="accent4"/>
          </a:solidFill>
          <a:latin typeface="+mj-lt"/>
          <a:ea typeface="+mj-ea"/>
          <a:cs typeface="+mj-cs"/>
        </a:defRPr>
      </a:lvl1pPr>
    </p:titleStyle>
    <p:bodyStyle>
      <a:lvl1pPr marL="360000" indent="-360000" algn="l" defTabSz="914400" rtl="0" eaLnBrk="1" latinLnBrk="0" hangingPunct="1">
        <a:lnSpc>
          <a:spcPts val="3300"/>
        </a:lnSpc>
        <a:spcBef>
          <a:spcPts val="0"/>
        </a:spcBef>
        <a:buFont typeface="Arial" panose="020B0604020202020204" pitchFamily="34" charset="0"/>
        <a:buChar char="•"/>
        <a:defRPr sz="2400" kern="1200">
          <a:solidFill>
            <a:schemeClr val="tx1"/>
          </a:solidFill>
          <a:latin typeface="+mn-lt"/>
          <a:ea typeface="+mn-ea"/>
          <a:cs typeface="+mn-cs"/>
        </a:defRPr>
      </a:lvl1pPr>
      <a:lvl2pPr marL="36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32" userDrawn="1">
          <p15:clr>
            <a:srgbClr val="F26B43"/>
          </p15:clr>
        </p15:guide>
        <p15:guide id="3" pos="3948" userDrawn="1">
          <p15:clr>
            <a:srgbClr val="F26B43"/>
          </p15:clr>
        </p15:guide>
        <p15:guide id="4" orient="horz" pos="2160" userDrawn="1">
          <p15:clr>
            <a:srgbClr val="F26B43"/>
          </p15:clr>
        </p15:guide>
        <p15:guide id="5" orient="horz" pos="3968" userDrawn="1">
          <p15:clr>
            <a:srgbClr val="F26B43"/>
          </p15:clr>
        </p15:guide>
        <p15:guide id="6" orient="horz" pos="335" userDrawn="1">
          <p15:clr>
            <a:srgbClr val="F26B43"/>
          </p15:clr>
        </p15:guide>
        <p15:guide id="7" pos="1914" userDrawn="1">
          <p15:clr>
            <a:srgbClr val="F26B43"/>
          </p15:clr>
        </p15:guide>
        <p15:guide id="8" pos="2148" userDrawn="1">
          <p15:clr>
            <a:srgbClr val="F26B43"/>
          </p15:clr>
        </p15:guide>
        <p15:guide id="9" pos="3726" userDrawn="1">
          <p15:clr>
            <a:srgbClr val="F26B43"/>
          </p15:clr>
        </p15:guide>
        <p15:guide id="10" pos="5520" userDrawn="1">
          <p15:clr>
            <a:srgbClr val="F26B43"/>
          </p15:clr>
        </p15:guide>
        <p15:guide id="11" pos="5754" userDrawn="1">
          <p15:clr>
            <a:srgbClr val="F26B43"/>
          </p15:clr>
        </p15:guide>
        <p15:guide id="1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jpeg"/><Relationship Id="rId3" Type="http://schemas.openxmlformats.org/officeDocument/2006/relationships/image" Target="../media/image21.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5.pn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41.jpe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video" Target="https://www.youtube.com/embed/DQk7bj4dpFY?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bit.ly/LT_audi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NZ" sz="1000" b="1" dirty="0"/>
              <a:t>Love Taupō – Next Big Thing Review Nov 19
</a:t>
            </a:r>
            <a:endParaRPr lang="en-NZ" sz="1000" dirty="0"/>
          </a:p>
        </p:txBody>
      </p:sp>
    </p:spTree>
    <p:extLst>
      <p:ext uri="{BB962C8B-B14F-4D97-AF65-F5344CB8AC3E}">
        <p14:creationId xmlns:p14="http://schemas.microsoft.com/office/powerpoint/2010/main" val="425058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nature&#10;&#10;Description automatically generated">
            <a:extLst>
              <a:ext uri="{FF2B5EF4-FFF2-40B4-BE49-F238E27FC236}">
                <a16:creationId xmlns:a16="http://schemas.microsoft.com/office/drawing/2014/main" id="{B230D110-518F-434E-BE8D-E6949772A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404" y="892159"/>
            <a:ext cx="8818591" cy="6234470"/>
          </a:xfrm>
          <a:prstGeom prst="rect">
            <a:avLst/>
          </a:prstGeom>
        </p:spPr>
      </p:pic>
      <p:sp>
        <p:nvSpPr>
          <p:cNvPr id="5" name="object 5"/>
          <p:cNvSpPr txBox="1">
            <a:spLocks noGrp="1"/>
          </p:cNvSpPr>
          <p:nvPr>
            <p:ph type="title"/>
          </p:nvPr>
        </p:nvSpPr>
        <p:spPr>
          <a:xfrm>
            <a:off x="502411" y="392479"/>
            <a:ext cx="11087100" cy="440219"/>
          </a:xfrm>
          <a:prstGeom prst="rect">
            <a:avLst/>
          </a:prstGeom>
        </p:spPr>
        <p:txBody>
          <a:bodyPr vert="horz" wrap="square" lIns="0" tIns="9242" rIns="0" bIns="0" rtlCol="0" anchor="t" anchorCtr="0">
            <a:spAutoFit/>
          </a:bodyPr>
          <a:lstStyle/>
          <a:p>
            <a:pPr marL="7701" algn="ctr">
              <a:spcBef>
                <a:spcPts val="73"/>
              </a:spcBef>
            </a:pPr>
            <a:r>
              <a:rPr lang="en-NZ" sz="2800" dirty="0"/>
              <a:t>USA leading the charge</a:t>
            </a:r>
            <a:endParaRPr sz="2800" dirty="0">
              <a:solidFill>
                <a:srgbClr val="004966"/>
              </a:solidFill>
              <a:cs typeface="National"/>
            </a:endParaRPr>
          </a:p>
        </p:txBody>
      </p:sp>
      <p:sp>
        <p:nvSpPr>
          <p:cNvPr id="7" name="object 7"/>
          <p:cNvSpPr txBox="1"/>
          <p:nvPr/>
        </p:nvSpPr>
        <p:spPr>
          <a:xfrm>
            <a:off x="1070237" y="972588"/>
            <a:ext cx="1635101" cy="985022"/>
          </a:xfrm>
          <a:prstGeom prst="rect">
            <a:avLst/>
          </a:prstGeom>
        </p:spPr>
        <p:txBody>
          <a:bodyPr vert="horz" wrap="square" lIns="0" tIns="67001" rIns="0" bIns="0" rtlCol="0">
            <a:spAutoFit/>
          </a:bodyPr>
          <a:lstStyle/>
          <a:p>
            <a:pPr marL="7701" algn="ctr">
              <a:spcBef>
                <a:spcPts val="527"/>
              </a:spcBef>
              <a:tabLst>
                <a:tab pos="1361586" algn="l"/>
              </a:tabLst>
            </a:pPr>
            <a:r>
              <a:rPr sz="2486" b="1" spc="3" dirty="0">
                <a:solidFill>
                  <a:srgbClr val="00B3C4"/>
                </a:solidFill>
                <a:latin typeface="Suisse Int'l" panose="020B0804000000000000" pitchFamily="34" charset="77"/>
                <a:cs typeface="National"/>
              </a:rPr>
              <a:t>Germany</a:t>
            </a:r>
            <a:r>
              <a:rPr lang="en-US" sz="2486" b="1" spc="3" dirty="0">
                <a:solidFill>
                  <a:srgbClr val="29ACE4"/>
                </a:solidFill>
                <a:latin typeface="Suisse Int'l" panose="020B0804000000000000" pitchFamily="34" charset="77"/>
                <a:cs typeface="National"/>
              </a:rPr>
              <a:t> </a:t>
            </a:r>
          </a:p>
          <a:p>
            <a:pPr marL="7701" algn="ctr">
              <a:spcBef>
                <a:spcPts val="527"/>
              </a:spcBef>
              <a:tabLst>
                <a:tab pos="1361586" algn="l"/>
              </a:tabLst>
            </a:pPr>
            <a:r>
              <a:rPr lang="en-US" b="1" spc="-18" dirty="0">
                <a:solidFill>
                  <a:srgbClr val="004966"/>
                </a:solidFill>
                <a:latin typeface="Suisse Int'l" panose="020B0804000000000000" pitchFamily="34" charset="77"/>
                <a:cs typeface="National"/>
              </a:rPr>
              <a:t>$18m </a:t>
            </a:r>
            <a:r>
              <a:rPr lang="en-US" spc="-18" dirty="0">
                <a:solidFill>
                  <a:schemeClr val="bg1"/>
                </a:solidFill>
                <a:latin typeface="Suisse Int'l" panose="020B0804000000000000" pitchFamily="34" charset="77"/>
                <a:cs typeface="National"/>
              </a:rPr>
              <a:t>|</a:t>
            </a:r>
            <a:r>
              <a:rPr lang="en-US" b="1" spc="-18" dirty="0">
                <a:solidFill>
                  <a:srgbClr val="004966"/>
                </a:solidFill>
                <a:latin typeface="Suisse Int'l" panose="020B0804000000000000" pitchFamily="34" charset="77"/>
                <a:cs typeface="National"/>
              </a:rPr>
              <a:t> +5.8%</a:t>
            </a:r>
            <a:endParaRPr dirty="0">
              <a:solidFill>
                <a:srgbClr val="004966"/>
              </a:solidFill>
              <a:latin typeface="Suisse Int'l" panose="020B0804000000000000" pitchFamily="34" charset="77"/>
              <a:cs typeface="National"/>
            </a:endParaRPr>
          </a:p>
          <a:p>
            <a:pPr marL="7701" algn="ctr">
              <a:spcBef>
                <a:spcPts val="212"/>
              </a:spcBef>
            </a:pPr>
            <a:r>
              <a:rPr lang="en-US" sz="1092" spc="3" dirty="0">
                <a:solidFill>
                  <a:srgbClr val="004966"/>
                </a:solidFill>
                <a:latin typeface="Suisse Int'l" panose="020B0804000000000000" pitchFamily="34" charset="77"/>
                <a:cs typeface="National-Medium"/>
              </a:rPr>
              <a:t>Vs. +9.6% NZ</a:t>
            </a:r>
            <a:endParaRPr sz="1092" dirty="0">
              <a:solidFill>
                <a:srgbClr val="004966"/>
              </a:solidFill>
              <a:latin typeface="Suisse Int'l" panose="020B0804000000000000" pitchFamily="34" charset="77"/>
              <a:cs typeface="National-Medium"/>
            </a:endParaRPr>
          </a:p>
        </p:txBody>
      </p:sp>
      <p:sp>
        <p:nvSpPr>
          <p:cNvPr id="11" name="object 11"/>
          <p:cNvSpPr/>
          <p:nvPr/>
        </p:nvSpPr>
        <p:spPr>
          <a:xfrm flipV="1">
            <a:off x="1404745" y="3268069"/>
            <a:ext cx="1275383" cy="358829"/>
          </a:xfrm>
          <a:custGeom>
            <a:avLst/>
            <a:gdLst/>
            <a:ahLst/>
            <a:cxnLst/>
            <a:rect l="l" t="t" r="r" b="b"/>
            <a:pathLst>
              <a:path w="3005454" h="607060">
                <a:moveTo>
                  <a:pt x="3005144" y="606536"/>
                </a:moveTo>
                <a:lnTo>
                  <a:pt x="0" y="606536"/>
                </a:lnTo>
                <a:lnTo>
                  <a:pt x="0" y="0"/>
                </a:lnTo>
              </a:path>
            </a:pathLst>
          </a:custGeom>
          <a:ln w="20941">
            <a:solidFill>
              <a:srgbClr val="00B3C4"/>
            </a:solidFill>
          </a:ln>
        </p:spPr>
        <p:txBody>
          <a:bodyPr wrap="square" lIns="0" tIns="0" rIns="0" bIns="0" rtlCol="0"/>
          <a:lstStyle/>
          <a:p>
            <a:endParaRPr sz="1092">
              <a:latin typeface="Suisse Int'l" panose="020B0804000000000000" pitchFamily="34" charset="77"/>
            </a:endParaRPr>
          </a:p>
        </p:txBody>
      </p:sp>
      <p:sp>
        <p:nvSpPr>
          <p:cNvPr id="12" name="object 12"/>
          <p:cNvSpPr/>
          <p:nvPr/>
        </p:nvSpPr>
        <p:spPr>
          <a:xfrm>
            <a:off x="2654542" y="3242357"/>
            <a:ext cx="50796" cy="50796"/>
          </a:xfrm>
          <a:prstGeom prst="rect">
            <a:avLst/>
          </a:prstGeom>
          <a:solidFill>
            <a:srgbClr val="00B3C4"/>
          </a:solidFill>
        </p:spPr>
        <p:txBody>
          <a:bodyPr wrap="square" lIns="0" tIns="0" rIns="0" bIns="0" rtlCol="0"/>
          <a:lstStyle/>
          <a:p>
            <a:endParaRPr sz="1092">
              <a:latin typeface="Suisse Int'l" panose="020B0804000000000000" pitchFamily="34" charset="77"/>
            </a:endParaRPr>
          </a:p>
        </p:txBody>
      </p:sp>
      <p:sp>
        <p:nvSpPr>
          <p:cNvPr id="13" name="object 13"/>
          <p:cNvSpPr/>
          <p:nvPr/>
        </p:nvSpPr>
        <p:spPr>
          <a:xfrm>
            <a:off x="4211731" y="5054452"/>
            <a:ext cx="1479803" cy="246441"/>
          </a:xfrm>
          <a:custGeom>
            <a:avLst/>
            <a:gdLst/>
            <a:ahLst/>
            <a:cxnLst/>
            <a:rect l="l" t="t" r="r" b="b"/>
            <a:pathLst>
              <a:path w="2440304" h="406400">
                <a:moveTo>
                  <a:pt x="2439716" y="0"/>
                </a:moveTo>
                <a:lnTo>
                  <a:pt x="0" y="0"/>
                </a:lnTo>
                <a:lnTo>
                  <a:pt x="0" y="405977"/>
                </a:lnTo>
              </a:path>
            </a:pathLst>
          </a:custGeom>
          <a:ln w="20941">
            <a:solidFill>
              <a:srgbClr val="00B3C4"/>
            </a:solidFill>
          </a:ln>
        </p:spPr>
        <p:txBody>
          <a:bodyPr wrap="square" lIns="0" tIns="0" rIns="0" bIns="0" rtlCol="0"/>
          <a:lstStyle/>
          <a:p>
            <a:endParaRPr sz="1092">
              <a:latin typeface="Suisse Int'l" panose="020B0804000000000000" pitchFamily="34" charset="77"/>
            </a:endParaRPr>
          </a:p>
        </p:txBody>
      </p:sp>
      <p:sp>
        <p:nvSpPr>
          <p:cNvPr id="14" name="object 14"/>
          <p:cNvSpPr/>
          <p:nvPr/>
        </p:nvSpPr>
        <p:spPr>
          <a:xfrm>
            <a:off x="5664230" y="5037765"/>
            <a:ext cx="50796" cy="50796"/>
          </a:xfrm>
          <a:prstGeom prst="rect">
            <a:avLst/>
          </a:prstGeom>
          <a:solidFill>
            <a:srgbClr val="00B3C4"/>
          </a:solidFill>
        </p:spPr>
        <p:txBody>
          <a:bodyPr wrap="square" lIns="0" tIns="0" rIns="0" bIns="0" rtlCol="0"/>
          <a:lstStyle/>
          <a:p>
            <a:endParaRPr sz="1092">
              <a:latin typeface="Suisse Int'l" panose="020B0804000000000000" pitchFamily="34" charset="77"/>
            </a:endParaRPr>
          </a:p>
        </p:txBody>
      </p:sp>
      <p:sp>
        <p:nvSpPr>
          <p:cNvPr id="15" name="object 15"/>
          <p:cNvSpPr/>
          <p:nvPr/>
        </p:nvSpPr>
        <p:spPr>
          <a:xfrm>
            <a:off x="5026053" y="1184576"/>
            <a:ext cx="450911" cy="2313099"/>
          </a:xfrm>
          <a:custGeom>
            <a:avLst/>
            <a:gdLst/>
            <a:ahLst/>
            <a:cxnLst/>
            <a:rect l="l" t="t" r="r" b="b"/>
            <a:pathLst>
              <a:path w="743584" h="3131185">
                <a:moveTo>
                  <a:pt x="0" y="3130773"/>
                </a:moveTo>
                <a:lnTo>
                  <a:pt x="0" y="2487411"/>
                </a:lnTo>
                <a:lnTo>
                  <a:pt x="0" y="0"/>
                </a:lnTo>
                <a:lnTo>
                  <a:pt x="743432" y="0"/>
                </a:lnTo>
              </a:path>
            </a:pathLst>
          </a:custGeom>
          <a:ln w="20941">
            <a:solidFill>
              <a:srgbClr val="00B3C4"/>
            </a:solidFill>
          </a:ln>
        </p:spPr>
        <p:txBody>
          <a:bodyPr wrap="square" lIns="0" tIns="0" rIns="0" bIns="0" rtlCol="0"/>
          <a:lstStyle/>
          <a:p>
            <a:endParaRPr sz="1092">
              <a:latin typeface="Suisse Int'l" panose="020B0804000000000000" pitchFamily="34" charset="77"/>
            </a:endParaRPr>
          </a:p>
        </p:txBody>
      </p:sp>
      <p:sp>
        <p:nvSpPr>
          <p:cNvPr id="16" name="object 16"/>
          <p:cNvSpPr/>
          <p:nvPr/>
        </p:nvSpPr>
        <p:spPr>
          <a:xfrm>
            <a:off x="5000655" y="3505418"/>
            <a:ext cx="50796" cy="50796"/>
          </a:xfrm>
          <a:prstGeom prst="rect">
            <a:avLst/>
          </a:prstGeom>
          <a:solidFill>
            <a:srgbClr val="00B3C4"/>
          </a:solidFill>
        </p:spPr>
        <p:txBody>
          <a:bodyPr wrap="square" lIns="0" tIns="0" rIns="0" bIns="0" rtlCol="0"/>
          <a:lstStyle/>
          <a:p>
            <a:endParaRPr sz="1092">
              <a:latin typeface="Suisse Int'l" panose="020B0804000000000000" pitchFamily="34" charset="77"/>
            </a:endParaRPr>
          </a:p>
        </p:txBody>
      </p:sp>
      <p:sp>
        <p:nvSpPr>
          <p:cNvPr id="17" name="object 17"/>
          <p:cNvSpPr/>
          <p:nvPr/>
        </p:nvSpPr>
        <p:spPr>
          <a:xfrm>
            <a:off x="2794231" y="1282649"/>
            <a:ext cx="146325" cy="1985393"/>
          </a:xfrm>
          <a:custGeom>
            <a:avLst/>
            <a:gdLst/>
            <a:ahLst/>
            <a:cxnLst/>
            <a:rect l="l" t="t" r="r" b="b"/>
            <a:pathLst>
              <a:path w="241300" h="3274060">
                <a:moveTo>
                  <a:pt x="240830" y="3273596"/>
                </a:moveTo>
                <a:lnTo>
                  <a:pt x="240830" y="0"/>
                </a:lnTo>
                <a:lnTo>
                  <a:pt x="0" y="0"/>
                </a:lnTo>
              </a:path>
            </a:pathLst>
          </a:custGeom>
          <a:ln w="20941">
            <a:solidFill>
              <a:srgbClr val="00B3C4"/>
            </a:solidFill>
          </a:ln>
        </p:spPr>
        <p:txBody>
          <a:bodyPr wrap="square" lIns="0" tIns="0" rIns="0" bIns="0" rtlCol="0"/>
          <a:lstStyle/>
          <a:p>
            <a:endParaRPr sz="1092">
              <a:latin typeface="Suisse Int'l" panose="020B0804000000000000" pitchFamily="34" charset="77"/>
            </a:endParaRPr>
          </a:p>
        </p:txBody>
      </p:sp>
      <p:sp>
        <p:nvSpPr>
          <p:cNvPr id="18" name="object 18"/>
          <p:cNvSpPr/>
          <p:nvPr/>
        </p:nvSpPr>
        <p:spPr>
          <a:xfrm>
            <a:off x="2914874" y="3242363"/>
            <a:ext cx="50796" cy="50796"/>
          </a:xfrm>
          <a:prstGeom prst="rect">
            <a:avLst/>
          </a:prstGeom>
          <a:solidFill>
            <a:srgbClr val="00B3C4"/>
          </a:solidFill>
        </p:spPr>
        <p:txBody>
          <a:bodyPr wrap="square" lIns="0" tIns="0" rIns="0" bIns="0" rtlCol="0"/>
          <a:lstStyle/>
          <a:p>
            <a:endParaRPr sz="1092">
              <a:latin typeface="Suisse Int'l" panose="020B0804000000000000" pitchFamily="34" charset="77"/>
            </a:endParaRPr>
          </a:p>
        </p:txBody>
      </p:sp>
      <p:sp>
        <p:nvSpPr>
          <p:cNvPr id="19" name="object 19"/>
          <p:cNvSpPr/>
          <p:nvPr/>
        </p:nvSpPr>
        <p:spPr>
          <a:xfrm>
            <a:off x="8534228" y="2588438"/>
            <a:ext cx="1206792" cy="1013105"/>
          </a:xfrm>
          <a:custGeom>
            <a:avLst/>
            <a:gdLst/>
            <a:ahLst/>
            <a:cxnLst/>
            <a:rect l="l" t="t" r="r" b="b"/>
            <a:pathLst>
              <a:path w="1990090" h="1670684">
                <a:moveTo>
                  <a:pt x="0" y="1670619"/>
                </a:moveTo>
                <a:lnTo>
                  <a:pt x="0" y="0"/>
                </a:lnTo>
                <a:lnTo>
                  <a:pt x="1989792" y="0"/>
                </a:lnTo>
              </a:path>
            </a:pathLst>
          </a:custGeom>
          <a:ln w="20941">
            <a:solidFill>
              <a:srgbClr val="00B3C4"/>
            </a:solidFill>
          </a:ln>
        </p:spPr>
        <p:txBody>
          <a:bodyPr wrap="square" lIns="0" tIns="0" rIns="0" bIns="0" rtlCol="0"/>
          <a:lstStyle/>
          <a:p>
            <a:endParaRPr sz="1092">
              <a:latin typeface="Suisse Int'l" panose="020B0804000000000000" pitchFamily="34" charset="77"/>
            </a:endParaRPr>
          </a:p>
        </p:txBody>
      </p:sp>
      <p:sp>
        <p:nvSpPr>
          <p:cNvPr id="20" name="object 20"/>
          <p:cNvSpPr/>
          <p:nvPr/>
        </p:nvSpPr>
        <p:spPr>
          <a:xfrm>
            <a:off x="8508831" y="3576105"/>
            <a:ext cx="50796" cy="50796"/>
          </a:xfrm>
          <a:prstGeom prst="rect">
            <a:avLst/>
          </a:prstGeom>
          <a:solidFill>
            <a:srgbClr val="00B3C4"/>
          </a:solidFill>
        </p:spPr>
        <p:txBody>
          <a:bodyPr wrap="square" lIns="0" tIns="0" rIns="0" bIns="0" rtlCol="0"/>
          <a:lstStyle/>
          <a:p>
            <a:endParaRPr sz="1092">
              <a:latin typeface="Suisse Int'l" panose="020B0804000000000000" pitchFamily="34" charset="77"/>
            </a:endParaRPr>
          </a:p>
        </p:txBody>
      </p:sp>
      <p:sp>
        <p:nvSpPr>
          <p:cNvPr id="3" name="TextBox 2">
            <a:extLst>
              <a:ext uri="{FF2B5EF4-FFF2-40B4-BE49-F238E27FC236}">
                <a16:creationId xmlns:a16="http://schemas.microsoft.com/office/drawing/2014/main" id="{2D646E40-F0C1-47E7-BEED-6C8843D95469}"/>
              </a:ext>
            </a:extLst>
          </p:cNvPr>
          <p:cNvSpPr txBox="1"/>
          <p:nvPr/>
        </p:nvSpPr>
        <p:spPr>
          <a:xfrm>
            <a:off x="398589" y="5551148"/>
            <a:ext cx="1689886" cy="428451"/>
          </a:xfrm>
          <a:prstGeom prst="rect">
            <a:avLst/>
          </a:prstGeom>
          <a:noFill/>
        </p:spPr>
        <p:txBody>
          <a:bodyPr wrap="none" rtlCol="0">
            <a:spAutoFit/>
          </a:bodyPr>
          <a:lstStyle/>
          <a:p>
            <a:r>
              <a:rPr lang="en-NZ" sz="1092" dirty="0">
                <a:solidFill>
                  <a:schemeClr val="bg1">
                    <a:lumMod val="50000"/>
                  </a:schemeClr>
                </a:solidFill>
                <a:latin typeface="Suisse Int'l" panose="020B0804000000000000" pitchFamily="34" charset="77"/>
              </a:rPr>
              <a:t>Source: MBIE – MRTE’s</a:t>
            </a:r>
          </a:p>
          <a:p>
            <a:r>
              <a:rPr lang="en-NZ" sz="1092" dirty="0">
                <a:solidFill>
                  <a:schemeClr val="bg1">
                    <a:lumMod val="50000"/>
                  </a:schemeClr>
                </a:solidFill>
                <a:latin typeface="Suisse Int'l" panose="020B0804000000000000" pitchFamily="34" charset="77"/>
              </a:rPr>
              <a:t>YE Jun 2019</a:t>
            </a:r>
          </a:p>
        </p:txBody>
      </p:sp>
      <p:sp>
        <p:nvSpPr>
          <p:cNvPr id="26" name="object 7">
            <a:extLst>
              <a:ext uri="{FF2B5EF4-FFF2-40B4-BE49-F238E27FC236}">
                <a16:creationId xmlns:a16="http://schemas.microsoft.com/office/drawing/2014/main" id="{5225CC8A-B736-134E-BA7E-0B789C73D325}"/>
              </a:ext>
            </a:extLst>
          </p:cNvPr>
          <p:cNvSpPr txBox="1"/>
          <p:nvPr/>
        </p:nvSpPr>
        <p:spPr>
          <a:xfrm>
            <a:off x="502411" y="3768506"/>
            <a:ext cx="1764597" cy="985022"/>
          </a:xfrm>
          <a:prstGeom prst="rect">
            <a:avLst/>
          </a:prstGeom>
        </p:spPr>
        <p:txBody>
          <a:bodyPr vert="horz" wrap="square" lIns="0" tIns="67001" rIns="0" bIns="0" rtlCol="0">
            <a:spAutoFit/>
          </a:bodyPr>
          <a:lstStyle/>
          <a:p>
            <a:pPr marL="7701" algn="ctr">
              <a:spcBef>
                <a:spcPts val="527"/>
              </a:spcBef>
              <a:tabLst>
                <a:tab pos="1361586" algn="l"/>
              </a:tabLst>
            </a:pPr>
            <a:r>
              <a:rPr lang="en-US" sz="2486" b="1" spc="3" dirty="0">
                <a:solidFill>
                  <a:srgbClr val="00B3C4"/>
                </a:solidFill>
                <a:latin typeface="Suisse Int'l" panose="020B0804000000000000" pitchFamily="34" charset="77"/>
                <a:cs typeface="National"/>
              </a:rPr>
              <a:t>UK</a:t>
            </a:r>
            <a:r>
              <a:rPr lang="en-US" sz="2486" b="1" spc="3" dirty="0">
                <a:solidFill>
                  <a:srgbClr val="29ACE4"/>
                </a:solidFill>
                <a:latin typeface="Suisse Int'l" panose="020B0804000000000000" pitchFamily="34" charset="77"/>
                <a:cs typeface="National"/>
              </a:rPr>
              <a:t> </a:t>
            </a:r>
          </a:p>
          <a:p>
            <a:pPr marL="7701" algn="ctr">
              <a:spcBef>
                <a:spcPts val="527"/>
              </a:spcBef>
              <a:tabLst>
                <a:tab pos="1361586" algn="l"/>
              </a:tabLst>
            </a:pPr>
            <a:r>
              <a:rPr lang="en-US" b="1" spc="-18" dirty="0">
                <a:solidFill>
                  <a:srgbClr val="004966"/>
                </a:solidFill>
                <a:latin typeface="Suisse Int'l" panose="020B0804000000000000" pitchFamily="34" charset="77"/>
                <a:cs typeface="National"/>
              </a:rPr>
              <a:t>$30m </a:t>
            </a:r>
            <a:r>
              <a:rPr lang="en-US" spc="-18" dirty="0">
                <a:solidFill>
                  <a:schemeClr val="bg1"/>
                </a:solidFill>
                <a:latin typeface="Suisse Int'l" panose="020B0804000000000000" pitchFamily="34" charset="77"/>
                <a:cs typeface="National"/>
              </a:rPr>
              <a:t>|</a:t>
            </a:r>
            <a:r>
              <a:rPr lang="en-US" b="1" spc="-18" dirty="0">
                <a:solidFill>
                  <a:srgbClr val="004966"/>
                </a:solidFill>
                <a:latin typeface="Suisse Int'l" panose="020B0804000000000000" pitchFamily="34" charset="77"/>
                <a:cs typeface="National"/>
              </a:rPr>
              <a:t> +15%</a:t>
            </a:r>
            <a:endParaRPr dirty="0">
              <a:solidFill>
                <a:srgbClr val="004966"/>
              </a:solidFill>
              <a:latin typeface="Suisse Int'l" panose="020B0804000000000000" pitchFamily="34" charset="77"/>
              <a:cs typeface="National"/>
            </a:endParaRPr>
          </a:p>
          <a:p>
            <a:pPr marL="7701" algn="ctr">
              <a:spcBef>
                <a:spcPts val="212"/>
              </a:spcBef>
            </a:pPr>
            <a:r>
              <a:rPr lang="en-US" sz="1092" spc="3" dirty="0">
                <a:solidFill>
                  <a:srgbClr val="004966"/>
                </a:solidFill>
                <a:latin typeface="Suisse Int'l" panose="020B0804000000000000" pitchFamily="34" charset="77"/>
                <a:cs typeface="National-Medium"/>
              </a:rPr>
              <a:t>Vs. +3.6% NZ</a:t>
            </a:r>
            <a:endParaRPr sz="1092" dirty="0">
              <a:solidFill>
                <a:srgbClr val="004966"/>
              </a:solidFill>
              <a:latin typeface="Suisse Int'l" panose="020B0804000000000000" pitchFamily="34" charset="77"/>
              <a:cs typeface="National-Medium"/>
            </a:endParaRPr>
          </a:p>
        </p:txBody>
      </p:sp>
      <p:sp>
        <p:nvSpPr>
          <p:cNvPr id="27" name="object 7">
            <a:extLst>
              <a:ext uri="{FF2B5EF4-FFF2-40B4-BE49-F238E27FC236}">
                <a16:creationId xmlns:a16="http://schemas.microsoft.com/office/drawing/2014/main" id="{F03DF2AB-8FE0-8C4F-9186-8BB7494EDC03}"/>
              </a:ext>
            </a:extLst>
          </p:cNvPr>
          <p:cNvSpPr txBox="1"/>
          <p:nvPr/>
        </p:nvSpPr>
        <p:spPr>
          <a:xfrm>
            <a:off x="1023854" y="2019509"/>
            <a:ext cx="1635101" cy="985022"/>
          </a:xfrm>
          <a:prstGeom prst="rect">
            <a:avLst/>
          </a:prstGeom>
        </p:spPr>
        <p:txBody>
          <a:bodyPr vert="horz" wrap="square" lIns="0" tIns="67001" rIns="0" bIns="0" rtlCol="0">
            <a:spAutoFit/>
          </a:bodyPr>
          <a:lstStyle/>
          <a:p>
            <a:pPr marL="7701" algn="ctr">
              <a:spcBef>
                <a:spcPts val="527"/>
              </a:spcBef>
              <a:tabLst>
                <a:tab pos="1361586" algn="l"/>
              </a:tabLst>
            </a:pPr>
            <a:r>
              <a:rPr lang="en-US" sz="2486" b="1" spc="3" dirty="0">
                <a:solidFill>
                  <a:srgbClr val="00B3C4"/>
                </a:solidFill>
                <a:latin typeface="Suisse Int'l" panose="020B0804000000000000" pitchFamily="34" charset="77"/>
                <a:cs typeface="National"/>
              </a:rPr>
              <a:t>ROE</a:t>
            </a:r>
            <a:r>
              <a:rPr lang="en-US" sz="2486" b="1" spc="3" dirty="0">
                <a:solidFill>
                  <a:srgbClr val="29ACE4"/>
                </a:solidFill>
                <a:latin typeface="Suisse Int'l" panose="020B0804000000000000" pitchFamily="34" charset="77"/>
                <a:cs typeface="National"/>
              </a:rPr>
              <a:t> </a:t>
            </a:r>
          </a:p>
          <a:p>
            <a:pPr marL="7701" algn="ctr">
              <a:spcBef>
                <a:spcPts val="527"/>
              </a:spcBef>
              <a:tabLst>
                <a:tab pos="1361586" algn="l"/>
              </a:tabLst>
            </a:pPr>
            <a:r>
              <a:rPr lang="en-US" b="1" spc="-18" dirty="0">
                <a:solidFill>
                  <a:srgbClr val="004966"/>
                </a:solidFill>
                <a:latin typeface="Suisse Int'l" panose="020B0804000000000000" pitchFamily="34" charset="77"/>
                <a:cs typeface="National"/>
              </a:rPr>
              <a:t>$31m </a:t>
            </a:r>
            <a:r>
              <a:rPr lang="en-US" spc="-18" dirty="0">
                <a:solidFill>
                  <a:schemeClr val="bg1"/>
                </a:solidFill>
                <a:latin typeface="Suisse Int'l" panose="020B0804000000000000" pitchFamily="34" charset="77"/>
                <a:cs typeface="National"/>
              </a:rPr>
              <a:t>|</a:t>
            </a:r>
            <a:r>
              <a:rPr lang="en-US" b="1" spc="-18" dirty="0">
                <a:solidFill>
                  <a:srgbClr val="004966"/>
                </a:solidFill>
                <a:latin typeface="Suisse Int'l" panose="020B0804000000000000" pitchFamily="34" charset="77"/>
                <a:cs typeface="National"/>
              </a:rPr>
              <a:t> +14.8%</a:t>
            </a:r>
            <a:endParaRPr dirty="0">
              <a:solidFill>
                <a:srgbClr val="004966"/>
              </a:solidFill>
              <a:latin typeface="Suisse Int'l" panose="020B0804000000000000" pitchFamily="34" charset="77"/>
              <a:cs typeface="National"/>
            </a:endParaRPr>
          </a:p>
          <a:p>
            <a:pPr marL="7701" algn="ctr">
              <a:spcBef>
                <a:spcPts val="212"/>
              </a:spcBef>
            </a:pPr>
            <a:r>
              <a:rPr lang="en-US" sz="1092" spc="3" dirty="0">
                <a:solidFill>
                  <a:srgbClr val="004966"/>
                </a:solidFill>
                <a:latin typeface="Suisse Int'l" panose="020B0804000000000000" pitchFamily="34" charset="77"/>
                <a:cs typeface="National-Medium"/>
              </a:rPr>
              <a:t>Vs. +9.6% NZ</a:t>
            </a:r>
            <a:endParaRPr sz="1092" dirty="0">
              <a:solidFill>
                <a:srgbClr val="004966"/>
              </a:solidFill>
              <a:latin typeface="Suisse Int'l" panose="020B0804000000000000" pitchFamily="34" charset="77"/>
              <a:cs typeface="National-Medium"/>
            </a:endParaRPr>
          </a:p>
        </p:txBody>
      </p:sp>
      <p:sp>
        <p:nvSpPr>
          <p:cNvPr id="28" name="object 7">
            <a:extLst>
              <a:ext uri="{FF2B5EF4-FFF2-40B4-BE49-F238E27FC236}">
                <a16:creationId xmlns:a16="http://schemas.microsoft.com/office/drawing/2014/main" id="{B602C0F6-A4FA-2849-9F4F-1DC2F6065B5D}"/>
              </a:ext>
            </a:extLst>
          </p:cNvPr>
          <p:cNvSpPr txBox="1"/>
          <p:nvPr/>
        </p:nvSpPr>
        <p:spPr>
          <a:xfrm>
            <a:off x="5450080" y="972588"/>
            <a:ext cx="1997642" cy="985022"/>
          </a:xfrm>
          <a:prstGeom prst="rect">
            <a:avLst/>
          </a:prstGeom>
        </p:spPr>
        <p:txBody>
          <a:bodyPr vert="horz" wrap="square" lIns="0" tIns="67001" rIns="0" bIns="0" rtlCol="0">
            <a:spAutoFit/>
          </a:bodyPr>
          <a:lstStyle/>
          <a:p>
            <a:pPr marL="7701" algn="ctr">
              <a:spcBef>
                <a:spcPts val="527"/>
              </a:spcBef>
              <a:tabLst>
                <a:tab pos="1361586" algn="l"/>
              </a:tabLst>
            </a:pPr>
            <a:r>
              <a:rPr lang="en-US" sz="2486" b="1" spc="3" dirty="0">
                <a:solidFill>
                  <a:srgbClr val="00B3C4"/>
                </a:solidFill>
                <a:latin typeface="Suisse Int'l" panose="020B0804000000000000" pitchFamily="34" charset="77"/>
                <a:cs typeface="National"/>
              </a:rPr>
              <a:t>China</a:t>
            </a:r>
            <a:r>
              <a:rPr lang="en-US" sz="2486" b="1" spc="3" dirty="0">
                <a:solidFill>
                  <a:srgbClr val="29ACE4"/>
                </a:solidFill>
                <a:latin typeface="Suisse Int'l" panose="020B0804000000000000" pitchFamily="34" charset="77"/>
                <a:cs typeface="National"/>
              </a:rPr>
              <a:t> </a:t>
            </a:r>
          </a:p>
          <a:p>
            <a:pPr marL="7701" algn="ctr">
              <a:spcBef>
                <a:spcPts val="527"/>
              </a:spcBef>
              <a:tabLst>
                <a:tab pos="1361586" algn="l"/>
              </a:tabLst>
            </a:pPr>
            <a:r>
              <a:rPr lang="en-US" b="1" spc="-18" dirty="0">
                <a:solidFill>
                  <a:srgbClr val="004966"/>
                </a:solidFill>
                <a:latin typeface="Suisse Int'l" panose="020B0804000000000000" pitchFamily="34" charset="77"/>
                <a:cs typeface="National"/>
              </a:rPr>
              <a:t>$12m </a:t>
            </a:r>
            <a:r>
              <a:rPr lang="en-US" spc="-18" dirty="0">
                <a:solidFill>
                  <a:schemeClr val="bg1"/>
                </a:solidFill>
                <a:latin typeface="Suisse Int'l" panose="020B0804000000000000" pitchFamily="34" charset="77"/>
                <a:cs typeface="National"/>
              </a:rPr>
              <a:t>|</a:t>
            </a:r>
            <a:r>
              <a:rPr lang="en-US" b="1" spc="-18" dirty="0">
                <a:solidFill>
                  <a:srgbClr val="004966"/>
                </a:solidFill>
                <a:latin typeface="Suisse Int'l" panose="020B0804000000000000" pitchFamily="34" charset="77"/>
                <a:cs typeface="National"/>
              </a:rPr>
              <a:t> </a:t>
            </a:r>
            <a:r>
              <a:rPr lang="en-US" sz="1200" spc="-18" dirty="0">
                <a:solidFill>
                  <a:srgbClr val="004966"/>
                </a:solidFill>
                <a:latin typeface="Suisse Int'l" panose="020B0804000000000000" pitchFamily="34" charset="77"/>
                <a:cs typeface="National"/>
              </a:rPr>
              <a:t>No change </a:t>
            </a:r>
            <a:endParaRPr dirty="0">
              <a:solidFill>
                <a:srgbClr val="004966"/>
              </a:solidFill>
              <a:latin typeface="Suisse Int'l" panose="020B0804000000000000" pitchFamily="34" charset="77"/>
              <a:cs typeface="National"/>
            </a:endParaRPr>
          </a:p>
          <a:p>
            <a:pPr marL="7701" algn="ctr">
              <a:spcBef>
                <a:spcPts val="212"/>
              </a:spcBef>
            </a:pPr>
            <a:r>
              <a:rPr lang="en-US" sz="1092" spc="3" dirty="0">
                <a:solidFill>
                  <a:srgbClr val="004966"/>
                </a:solidFill>
                <a:latin typeface="Suisse Int'l" panose="020B0804000000000000" pitchFamily="34" charset="77"/>
                <a:cs typeface="National-Medium"/>
              </a:rPr>
              <a:t>Vs. -1.1% NZ</a:t>
            </a:r>
            <a:endParaRPr sz="1092" dirty="0">
              <a:solidFill>
                <a:srgbClr val="004966"/>
              </a:solidFill>
              <a:latin typeface="Suisse Int'l" panose="020B0804000000000000" pitchFamily="34" charset="77"/>
              <a:cs typeface="National-Medium"/>
            </a:endParaRPr>
          </a:p>
        </p:txBody>
      </p:sp>
      <p:sp>
        <p:nvSpPr>
          <p:cNvPr id="29" name="object 7">
            <a:extLst>
              <a:ext uri="{FF2B5EF4-FFF2-40B4-BE49-F238E27FC236}">
                <a16:creationId xmlns:a16="http://schemas.microsoft.com/office/drawing/2014/main" id="{39B8DEAE-6FD9-7B4F-9EB7-D508D7713B00}"/>
              </a:ext>
            </a:extLst>
          </p:cNvPr>
          <p:cNvSpPr txBox="1"/>
          <p:nvPr/>
        </p:nvSpPr>
        <p:spPr>
          <a:xfrm>
            <a:off x="9730533" y="2205040"/>
            <a:ext cx="1635101" cy="985022"/>
          </a:xfrm>
          <a:prstGeom prst="rect">
            <a:avLst/>
          </a:prstGeom>
        </p:spPr>
        <p:txBody>
          <a:bodyPr vert="horz" wrap="square" lIns="0" tIns="67001" rIns="0" bIns="0" rtlCol="0">
            <a:spAutoFit/>
          </a:bodyPr>
          <a:lstStyle/>
          <a:p>
            <a:pPr marL="7701" algn="ctr">
              <a:spcBef>
                <a:spcPts val="527"/>
              </a:spcBef>
              <a:tabLst>
                <a:tab pos="1361586" algn="l"/>
              </a:tabLst>
            </a:pPr>
            <a:r>
              <a:rPr lang="en-US" sz="2486" b="1" spc="3" dirty="0">
                <a:solidFill>
                  <a:srgbClr val="00B3C4"/>
                </a:solidFill>
                <a:latin typeface="Suisse Int'l" panose="020B0804000000000000" pitchFamily="34" charset="77"/>
                <a:cs typeface="National"/>
              </a:rPr>
              <a:t>USA</a:t>
            </a:r>
            <a:r>
              <a:rPr lang="en-US" sz="2486" b="1" spc="3" dirty="0">
                <a:solidFill>
                  <a:srgbClr val="29ACE4"/>
                </a:solidFill>
                <a:latin typeface="Suisse Int'l" panose="020B0804000000000000" pitchFamily="34" charset="77"/>
                <a:cs typeface="National"/>
              </a:rPr>
              <a:t> </a:t>
            </a:r>
          </a:p>
          <a:p>
            <a:pPr marL="7701" algn="ctr">
              <a:spcBef>
                <a:spcPts val="527"/>
              </a:spcBef>
              <a:tabLst>
                <a:tab pos="1361586" algn="l"/>
              </a:tabLst>
            </a:pPr>
            <a:r>
              <a:rPr lang="en-US" b="1" spc="-18" dirty="0">
                <a:solidFill>
                  <a:srgbClr val="004966"/>
                </a:solidFill>
                <a:latin typeface="Suisse Int'l" panose="020B0804000000000000" pitchFamily="34" charset="77"/>
                <a:cs typeface="National"/>
              </a:rPr>
              <a:t>$40m </a:t>
            </a:r>
            <a:r>
              <a:rPr lang="en-US" spc="-18" dirty="0">
                <a:solidFill>
                  <a:schemeClr val="bg1"/>
                </a:solidFill>
                <a:latin typeface="Suisse Int'l" panose="020B0804000000000000" pitchFamily="34" charset="77"/>
                <a:cs typeface="National"/>
              </a:rPr>
              <a:t>|</a:t>
            </a:r>
            <a:r>
              <a:rPr lang="en-US" b="1" spc="-18" dirty="0">
                <a:solidFill>
                  <a:srgbClr val="004966"/>
                </a:solidFill>
                <a:latin typeface="Suisse Int'l" panose="020B0804000000000000" pitchFamily="34" charset="77"/>
                <a:cs typeface="National"/>
              </a:rPr>
              <a:t> +33%</a:t>
            </a:r>
            <a:endParaRPr dirty="0">
              <a:solidFill>
                <a:srgbClr val="004966"/>
              </a:solidFill>
              <a:latin typeface="Suisse Int'l" panose="020B0804000000000000" pitchFamily="34" charset="77"/>
              <a:cs typeface="National"/>
            </a:endParaRPr>
          </a:p>
          <a:p>
            <a:pPr marL="7701" algn="ctr">
              <a:spcBef>
                <a:spcPts val="212"/>
              </a:spcBef>
            </a:pPr>
            <a:r>
              <a:rPr lang="en-US" sz="1092" spc="3" dirty="0">
                <a:solidFill>
                  <a:srgbClr val="004966"/>
                </a:solidFill>
                <a:latin typeface="Suisse Int'l" panose="020B0804000000000000" pitchFamily="34" charset="77"/>
                <a:cs typeface="National-Medium"/>
              </a:rPr>
              <a:t>Vs. +14.3% NZ</a:t>
            </a:r>
            <a:endParaRPr sz="1092" dirty="0">
              <a:solidFill>
                <a:srgbClr val="004966"/>
              </a:solidFill>
              <a:latin typeface="Suisse Int'l" panose="020B0804000000000000" pitchFamily="34" charset="77"/>
              <a:cs typeface="National-Medium"/>
            </a:endParaRPr>
          </a:p>
        </p:txBody>
      </p:sp>
      <p:sp>
        <p:nvSpPr>
          <p:cNvPr id="30" name="object 7">
            <a:extLst>
              <a:ext uri="{FF2B5EF4-FFF2-40B4-BE49-F238E27FC236}">
                <a16:creationId xmlns:a16="http://schemas.microsoft.com/office/drawing/2014/main" id="{98AE7DE8-CF0C-1748-8448-F0D6D7A8B86A}"/>
              </a:ext>
            </a:extLst>
          </p:cNvPr>
          <p:cNvSpPr txBox="1"/>
          <p:nvPr/>
        </p:nvSpPr>
        <p:spPr>
          <a:xfrm>
            <a:off x="3318497" y="5279254"/>
            <a:ext cx="1764597" cy="985022"/>
          </a:xfrm>
          <a:prstGeom prst="rect">
            <a:avLst/>
          </a:prstGeom>
        </p:spPr>
        <p:txBody>
          <a:bodyPr vert="horz" wrap="square" lIns="0" tIns="67001" rIns="0" bIns="0" rtlCol="0">
            <a:spAutoFit/>
          </a:bodyPr>
          <a:lstStyle/>
          <a:p>
            <a:pPr marL="7701" algn="ctr">
              <a:spcBef>
                <a:spcPts val="527"/>
              </a:spcBef>
              <a:tabLst>
                <a:tab pos="1361586" algn="l"/>
              </a:tabLst>
            </a:pPr>
            <a:r>
              <a:rPr lang="en-US" sz="2486" b="1" spc="3" dirty="0">
                <a:solidFill>
                  <a:srgbClr val="00B3C4"/>
                </a:solidFill>
                <a:latin typeface="Suisse Int'l" panose="020B0804000000000000" pitchFamily="34" charset="77"/>
                <a:cs typeface="National"/>
              </a:rPr>
              <a:t>AUS</a:t>
            </a:r>
            <a:r>
              <a:rPr lang="en-US" sz="2486" b="1" spc="3" dirty="0">
                <a:solidFill>
                  <a:srgbClr val="29ACE4"/>
                </a:solidFill>
                <a:latin typeface="Suisse Int'l" panose="020B0804000000000000" pitchFamily="34" charset="77"/>
                <a:cs typeface="National"/>
              </a:rPr>
              <a:t> </a:t>
            </a:r>
          </a:p>
          <a:p>
            <a:pPr marL="7701" algn="ctr">
              <a:spcBef>
                <a:spcPts val="527"/>
              </a:spcBef>
              <a:tabLst>
                <a:tab pos="1361586" algn="l"/>
              </a:tabLst>
            </a:pPr>
            <a:r>
              <a:rPr lang="en-US" b="1" spc="-18" dirty="0">
                <a:solidFill>
                  <a:srgbClr val="004966"/>
                </a:solidFill>
                <a:latin typeface="Suisse Int'l" panose="020B0804000000000000" pitchFamily="34" charset="77"/>
                <a:cs typeface="National"/>
              </a:rPr>
              <a:t>$49m </a:t>
            </a:r>
            <a:r>
              <a:rPr lang="en-US" spc="-18" dirty="0">
                <a:solidFill>
                  <a:schemeClr val="bg1"/>
                </a:solidFill>
                <a:latin typeface="Suisse Int'l" panose="020B0804000000000000" pitchFamily="34" charset="77"/>
                <a:cs typeface="National"/>
              </a:rPr>
              <a:t>|</a:t>
            </a:r>
            <a:r>
              <a:rPr lang="en-US" b="1" spc="-18" dirty="0">
                <a:solidFill>
                  <a:srgbClr val="004966"/>
                </a:solidFill>
                <a:latin typeface="Suisse Int'l" panose="020B0804000000000000" pitchFamily="34" charset="77"/>
                <a:cs typeface="National"/>
              </a:rPr>
              <a:t> +8.8%</a:t>
            </a:r>
            <a:endParaRPr dirty="0">
              <a:solidFill>
                <a:srgbClr val="004966"/>
              </a:solidFill>
              <a:latin typeface="Suisse Int'l" panose="020B0804000000000000" pitchFamily="34" charset="77"/>
              <a:cs typeface="National"/>
            </a:endParaRPr>
          </a:p>
          <a:p>
            <a:pPr marL="7701" algn="ctr">
              <a:spcBef>
                <a:spcPts val="212"/>
              </a:spcBef>
            </a:pPr>
            <a:r>
              <a:rPr lang="en-US" sz="1092" spc="3" dirty="0">
                <a:solidFill>
                  <a:srgbClr val="004966"/>
                </a:solidFill>
                <a:latin typeface="Suisse Int'l" panose="020B0804000000000000" pitchFamily="34" charset="77"/>
                <a:cs typeface="National-Medium"/>
              </a:rPr>
              <a:t>Vs. +2.1% NZ</a:t>
            </a:r>
            <a:endParaRPr sz="1092" dirty="0">
              <a:solidFill>
                <a:srgbClr val="004966"/>
              </a:solidFill>
              <a:latin typeface="Suisse Int'l" panose="020B0804000000000000" pitchFamily="34" charset="77"/>
              <a:cs typeface="National-Medium"/>
            </a:endParaRPr>
          </a:p>
        </p:txBody>
      </p:sp>
      <p:sp>
        <p:nvSpPr>
          <p:cNvPr id="2" name="Footer Placeholder 1">
            <a:extLst>
              <a:ext uri="{FF2B5EF4-FFF2-40B4-BE49-F238E27FC236}">
                <a16:creationId xmlns:a16="http://schemas.microsoft.com/office/drawing/2014/main" id="{11E43C03-72DA-4D40-8ACE-C25433372EE1}"/>
              </a:ext>
            </a:extLst>
          </p:cNvPr>
          <p:cNvSpPr>
            <a:spLocks noGrp="1"/>
          </p:cNvSpPr>
          <p:nvPr>
            <p:ph type="ftr" sz="quarter" idx="11"/>
          </p:nvPr>
        </p:nvSpPr>
        <p:spPr>
          <a:xfrm>
            <a:off x="540000" y="6465521"/>
            <a:ext cx="4114800" cy="232988"/>
          </a:xfrm>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150861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D500-5453-4595-8F35-DC7AE2E6DF96}"/>
              </a:ext>
            </a:extLst>
          </p:cNvPr>
          <p:cNvSpPr>
            <a:spLocks noGrp="1"/>
          </p:cNvSpPr>
          <p:nvPr>
            <p:ph type="title"/>
          </p:nvPr>
        </p:nvSpPr>
        <p:spPr/>
        <p:txBody>
          <a:bodyPr/>
          <a:lstStyle/>
          <a:p>
            <a:pPr algn="ctr"/>
            <a:r>
              <a:rPr lang="en-NZ" sz="2800" dirty="0"/>
              <a:t>Winter flat but shoulder growing at over 10%+</a:t>
            </a:r>
            <a:endParaRPr lang="en-GB" sz="2800" dirty="0"/>
          </a:p>
        </p:txBody>
      </p:sp>
      <p:graphicFrame>
        <p:nvGraphicFramePr>
          <p:cNvPr id="5" name="Content Placeholder 4">
            <a:extLst>
              <a:ext uri="{FF2B5EF4-FFF2-40B4-BE49-F238E27FC236}">
                <a16:creationId xmlns:a16="http://schemas.microsoft.com/office/drawing/2014/main" id="{EABCA859-155F-454B-AAFA-D444B82C57A0}"/>
              </a:ext>
            </a:extLst>
          </p:cNvPr>
          <p:cNvGraphicFramePr>
            <a:graphicFrameLocks noGrp="1"/>
          </p:cNvGraphicFramePr>
          <p:nvPr>
            <p:ph idx="1"/>
            <p:extLst>
              <p:ext uri="{D42A27DB-BD31-4B8C-83A1-F6EECF244321}">
                <p14:modId xmlns:p14="http://schemas.microsoft.com/office/powerpoint/2010/main" val="4040677960"/>
              </p:ext>
            </p:extLst>
          </p:nvPr>
        </p:nvGraphicFramePr>
        <p:xfrm>
          <a:off x="453761" y="1079500"/>
          <a:ext cx="11302809" cy="5094419"/>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0710B105-1F04-6C4E-894B-ABE16248F734}"/>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1624407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CB0D-FE5B-4E0A-8D20-3FD04F37FB64}"/>
              </a:ext>
            </a:extLst>
          </p:cNvPr>
          <p:cNvSpPr>
            <a:spLocks noGrp="1"/>
          </p:cNvSpPr>
          <p:nvPr>
            <p:ph type="title"/>
          </p:nvPr>
        </p:nvSpPr>
        <p:spPr/>
        <p:txBody>
          <a:bodyPr/>
          <a:lstStyle/>
          <a:p>
            <a:pPr algn="ctr"/>
            <a:r>
              <a:rPr lang="en-NZ" sz="2800" dirty="0"/>
              <a:t>USA and AU delivering over shoulder and winter periods</a:t>
            </a:r>
            <a:endParaRPr lang="en-GB" sz="2800" dirty="0"/>
          </a:p>
        </p:txBody>
      </p:sp>
      <p:graphicFrame>
        <p:nvGraphicFramePr>
          <p:cNvPr id="5" name="Content Placeholder 4">
            <a:extLst>
              <a:ext uri="{FF2B5EF4-FFF2-40B4-BE49-F238E27FC236}">
                <a16:creationId xmlns:a16="http://schemas.microsoft.com/office/drawing/2014/main" id="{E37A7AC9-79EE-4A5B-B816-2A4FC4C836FA}"/>
              </a:ext>
            </a:extLst>
          </p:cNvPr>
          <p:cNvGraphicFramePr>
            <a:graphicFrameLocks noGrp="1"/>
          </p:cNvGraphicFramePr>
          <p:nvPr>
            <p:ph idx="1"/>
            <p:extLst>
              <p:ext uri="{D42A27DB-BD31-4B8C-83A1-F6EECF244321}">
                <p14:modId xmlns:p14="http://schemas.microsoft.com/office/powerpoint/2010/main" val="1063457"/>
              </p:ext>
            </p:extLst>
          </p:nvPr>
        </p:nvGraphicFramePr>
        <p:xfrm>
          <a:off x="447454" y="1063484"/>
          <a:ext cx="11297091" cy="511731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91DC6378-9E42-3B46-B578-7B6F8538B02E}"/>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390383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FB97-5119-4960-B19A-EC7F9A34BB52}"/>
              </a:ext>
            </a:extLst>
          </p:cNvPr>
          <p:cNvSpPr>
            <a:spLocks noGrp="1"/>
          </p:cNvSpPr>
          <p:nvPr>
            <p:ph type="title"/>
          </p:nvPr>
        </p:nvSpPr>
        <p:spPr>
          <a:xfrm>
            <a:off x="460086" y="392811"/>
            <a:ext cx="11087100" cy="414604"/>
          </a:xfrm>
        </p:spPr>
        <p:txBody>
          <a:bodyPr/>
          <a:lstStyle/>
          <a:p>
            <a:pPr algn="ctr"/>
            <a:r>
              <a:rPr lang="en-NZ" sz="2800" dirty="0"/>
              <a:t>Things to consider</a:t>
            </a:r>
            <a:endParaRPr lang="en-GB" sz="2800" dirty="0"/>
          </a:p>
        </p:txBody>
      </p:sp>
      <p:sp>
        <p:nvSpPr>
          <p:cNvPr id="3" name="Content Placeholder 2">
            <a:extLst>
              <a:ext uri="{FF2B5EF4-FFF2-40B4-BE49-F238E27FC236}">
                <a16:creationId xmlns:a16="http://schemas.microsoft.com/office/drawing/2014/main" id="{F9B5C492-29BD-465A-A40B-84CEAB095A7B}"/>
              </a:ext>
            </a:extLst>
          </p:cNvPr>
          <p:cNvSpPr>
            <a:spLocks noGrp="1"/>
          </p:cNvSpPr>
          <p:nvPr>
            <p:ph idx="1"/>
          </p:nvPr>
        </p:nvSpPr>
        <p:spPr>
          <a:xfrm>
            <a:off x="838200" y="1772702"/>
            <a:ext cx="10515600" cy="3312596"/>
          </a:xfrm>
        </p:spPr>
        <p:txBody>
          <a:bodyPr numCol="2" spcCol="144000">
            <a:noAutofit/>
          </a:bodyPr>
          <a:lstStyle/>
          <a:p>
            <a:pPr>
              <a:lnSpc>
                <a:spcPct val="200000"/>
              </a:lnSpc>
            </a:pPr>
            <a:r>
              <a:rPr lang="en-NZ" sz="1500" dirty="0"/>
              <a:t>Seasonal demand but improving</a:t>
            </a:r>
          </a:p>
          <a:p>
            <a:pPr>
              <a:lnSpc>
                <a:spcPct val="200000"/>
              </a:lnSpc>
            </a:pPr>
            <a:r>
              <a:rPr lang="en-NZ" sz="1500" dirty="0"/>
              <a:t>Domestic visitors - key driver of year round visitation</a:t>
            </a:r>
          </a:p>
          <a:p>
            <a:pPr>
              <a:lnSpc>
                <a:spcPct val="200000"/>
              </a:lnSpc>
            </a:pPr>
            <a:r>
              <a:rPr lang="en-NZ" sz="1500" dirty="0"/>
              <a:t>USA, UK and AU showing good growth</a:t>
            </a:r>
          </a:p>
          <a:p>
            <a:pPr>
              <a:lnSpc>
                <a:spcPct val="200000"/>
              </a:lnSpc>
            </a:pPr>
            <a:r>
              <a:rPr lang="en-NZ" sz="1500" dirty="0"/>
              <a:t>Outbound travel never been cheaper</a:t>
            </a:r>
          </a:p>
          <a:p>
            <a:pPr>
              <a:lnSpc>
                <a:spcPct val="200000"/>
              </a:lnSpc>
            </a:pPr>
            <a:r>
              <a:rPr lang="en-NZ" sz="1500" dirty="0"/>
              <a:t>Access - key to increasing arrivals </a:t>
            </a:r>
          </a:p>
          <a:p>
            <a:pPr>
              <a:lnSpc>
                <a:spcPct val="200000"/>
              </a:lnSpc>
            </a:pPr>
            <a:r>
              <a:rPr lang="en-NZ" sz="1500" dirty="0"/>
              <a:t>Product diversity </a:t>
            </a:r>
          </a:p>
          <a:p>
            <a:pPr>
              <a:lnSpc>
                <a:spcPct val="200000"/>
              </a:lnSpc>
            </a:pPr>
            <a:r>
              <a:rPr lang="en-NZ" sz="1500" dirty="0"/>
              <a:t>Limited bookable product of high value</a:t>
            </a:r>
          </a:p>
          <a:p>
            <a:pPr marL="628650" indent="-268288">
              <a:lnSpc>
                <a:spcPct val="200000"/>
              </a:lnSpc>
            </a:pPr>
            <a:r>
              <a:rPr lang="en-NZ" sz="1500" dirty="0"/>
              <a:t>Infrastructure</a:t>
            </a:r>
          </a:p>
          <a:p>
            <a:pPr marL="628650" indent="-268288">
              <a:lnSpc>
                <a:spcPct val="200000"/>
              </a:lnSpc>
            </a:pPr>
            <a:r>
              <a:rPr lang="en-NZ" sz="1500" dirty="0"/>
              <a:t>Importance of Ngati Tuwharetoa/ iwi partnerships </a:t>
            </a:r>
          </a:p>
          <a:p>
            <a:pPr marL="628650" indent="-268288">
              <a:lnSpc>
                <a:spcPct val="200000"/>
              </a:lnSpc>
            </a:pPr>
            <a:r>
              <a:rPr lang="en-NZ" sz="1500" dirty="0"/>
              <a:t>Capability of industry</a:t>
            </a:r>
          </a:p>
          <a:p>
            <a:pPr marL="628650" indent="-268288">
              <a:lnSpc>
                <a:spcPct val="200000"/>
              </a:lnSpc>
            </a:pPr>
            <a:r>
              <a:rPr lang="en-NZ" sz="1500" dirty="0"/>
              <a:t>Community engagement and support of tourism</a:t>
            </a:r>
          </a:p>
          <a:p>
            <a:pPr marL="628650" indent="-268288">
              <a:lnSpc>
                <a:spcPct val="200000"/>
              </a:lnSpc>
            </a:pPr>
            <a:r>
              <a:rPr lang="en-NZ" sz="1500" dirty="0"/>
              <a:t>Sustainability</a:t>
            </a:r>
          </a:p>
        </p:txBody>
      </p:sp>
      <p:sp>
        <p:nvSpPr>
          <p:cNvPr id="4" name="Footer Placeholder 3">
            <a:extLst>
              <a:ext uri="{FF2B5EF4-FFF2-40B4-BE49-F238E27FC236}">
                <a16:creationId xmlns:a16="http://schemas.microsoft.com/office/drawing/2014/main" id="{7E24782A-866C-7842-B6C6-7BDADD09E530}"/>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377325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B0541DB-2460-A943-9DA7-FF5279A34E82}"/>
              </a:ext>
            </a:extLst>
          </p:cNvPr>
          <p:cNvSpPr/>
          <p:nvPr/>
        </p:nvSpPr>
        <p:spPr>
          <a:xfrm>
            <a:off x="8270240" y="1284616"/>
            <a:ext cx="3962402" cy="1815883"/>
          </a:xfrm>
          <a:prstGeom prst="rect">
            <a:avLst/>
          </a:prstGeom>
          <a:solidFill>
            <a:srgbClr val="196231">
              <a:alpha val="10000"/>
            </a:srgbClr>
          </a:solidFill>
          <a:ln>
            <a:noFill/>
          </a:ln>
        </p:spPr>
        <p:style>
          <a:lnRef idx="2">
            <a:schemeClr val="dk1">
              <a:shade val="50000"/>
            </a:schemeClr>
          </a:lnRef>
          <a:fillRef idx="1">
            <a:schemeClr val="dk1"/>
          </a:fillRef>
          <a:effectRef idx="0">
            <a:schemeClr val="dk1"/>
          </a:effectRef>
          <a:fontRef idx="minor">
            <a:schemeClr val="lt1"/>
          </a:fontRef>
        </p:style>
        <p:txBody>
          <a:bodyPr lIns="180000" tIns="180000" rIns="180000" bIns="180000" rtlCol="0" anchor="ctr"/>
          <a:lstStyle/>
          <a:p>
            <a:pPr algn="ctr"/>
            <a:endParaRPr lang="en-US" sz="1200" dirty="0">
              <a:latin typeface="Suisse Int'l" panose="020B0804000000000000" pitchFamily="34" charset="77"/>
            </a:endParaRPr>
          </a:p>
        </p:txBody>
      </p:sp>
      <p:sp>
        <p:nvSpPr>
          <p:cNvPr id="63" name="Rectangle 62">
            <a:extLst>
              <a:ext uri="{FF2B5EF4-FFF2-40B4-BE49-F238E27FC236}">
                <a16:creationId xmlns:a16="http://schemas.microsoft.com/office/drawing/2014/main" id="{8C7B22F4-33C9-B144-B98D-8FC4B450E81C}"/>
              </a:ext>
            </a:extLst>
          </p:cNvPr>
          <p:cNvSpPr/>
          <p:nvPr/>
        </p:nvSpPr>
        <p:spPr>
          <a:xfrm>
            <a:off x="13545" y="1279855"/>
            <a:ext cx="3901441" cy="1815883"/>
          </a:xfrm>
          <a:prstGeom prst="rect">
            <a:avLst/>
          </a:prstGeom>
          <a:solidFill>
            <a:srgbClr val="86BC25">
              <a:alpha val="10000"/>
            </a:srgbClr>
          </a:solidFill>
          <a:ln>
            <a:noFill/>
          </a:ln>
        </p:spPr>
        <p:style>
          <a:lnRef idx="2">
            <a:schemeClr val="dk1">
              <a:shade val="50000"/>
            </a:schemeClr>
          </a:lnRef>
          <a:fillRef idx="1">
            <a:schemeClr val="dk1"/>
          </a:fillRef>
          <a:effectRef idx="0">
            <a:schemeClr val="dk1"/>
          </a:effectRef>
          <a:fontRef idx="minor">
            <a:schemeClr val="lt1"/>
          </a:fontRef>
        </p:style>
        <p:txBody>
          <a:bodyPr lIns="180000" tIns="180000" rIns="180000" bIns="180000" rtlCol="0" anchor="ctr"/>
          <a:lstStyle/>
          <a:p>
            <a:pPr algn="ctr"/>
            <a:endParaRPr lang="en-US" sz="1200" dirty="0">
              <a:latin typeface="Suisse Int'l" panose="020B0804000000000000" pitchFamily="34" charset="77"/>
            </a:endParaRPr>
          </a:p>
        </p:txBody>
      </p:sp>
      <p:sp>
        <p:nvSpPr>
          <p:cNvPr id="49" name="Rectangle 48">
            <a:extLst>
              <a:ext uri="{FF2B5EF4-FFF2-40B4-BE49-F238E27FC236}">
                <a16:creationId xmlns:a16="http://schemas.microsoft.com/office/drawing/2014/main" id="{8028D6DC-51DB-8E45-84BB-A6E38A546F5C}"/>
              </a:ext>
            </a:extLst>
          </p:cNvPr>
          <p:cNvSpPr/>
          <p:nvPr/>
        </p:nvSpPr>
        <p:spPr>
          <a:xfrm>
            <a:off x="3874346" y="5046526"/>
            <a:ext cx="2181013" cy="1300081"/>
          </a:xfrm>
          <a:prstGeom prst="rect">
            <a:avLst/>
          </a:prstGeom>
          <a:solidFill>
            <a:srgbClr val="0049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latin typeface="Suisse Int'l" panose="020B0804000000000000" pitchFamily="34" charset="77"/>
            </a:endParaRPr>
          </a:p>
        </p:txBody>
      </p:sp>
      <p:sp>
        <p:nvSpPr>
          <p:cNvPr id="50" name="Rectangle 49">
            <a:extLst>
              <a:ext uri="{FF2B5EF4-FFF2-40B4-BE49-F238E27FC236}">
                <a16:creationId xmlns:a16="http://schemas.microsoft.com/office/drawing/2014/main" id="{8D139225-E526-E74C-9122-8ED1FBE2699D}"/>
              </a:ext>
            </a:extLst>
          </p:cNvPr>
          <p:cNvSpPr/>
          <p:nvPr/>
        </p:nvSpPr>
        <p:spPr>
          <a:xfrm>
            <a:off x="1632373" y="5046526"/>
            <a:ext cx="2181013" cy="1300081"/>
          </a:xfrm>
          <a:prstGeom prst="rect">
            <a:avLst/>
          </a:prstGeom>
          <a:solidFill>
            <a:srgbClr val="0049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latin typeface="Suisse Int'l" panose="020B0804000000000000" pitchFamily="34" charset="77"/>
            </a:endParaRPr>
          </a:p>
        </p:txBody>
      </p:sp>
      <p:sp>
        <p:nvSpPr>
          <p:cNvPr id="51" name="Rectangle 50">
            <a:extLst>
              <a:ext uri="{FF2B5EF4-FFF2-40B4-BE49-F238E27FC236}">
                <a16:creationId xmlns:a16="http://schemas.microsoft.com/office/drawing/2014/main" id="{A9B8D7D4-0236-5D4B-99D0-E7046B9B38DE}"/>
              </a:ext>
            </a:extLst>
          </p:cNvPr>
          <p:cNvSpPr/>
          <p:nvPr/>
        </p:nvSpPr>
        <p:spPr>
          <a:xfrm>
            <a:off x="6123094" y="5046526"/>
            <a:ext cx="2181013" cy="1300081"/>
          </a:xfrm>
          <a:prstGeom prst="rect">
            <a:avLst/>
          </a:prstGeom>
          <a:solidFill>
            <a:srgbClr val="0049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latin typeface="Suisse Int'l" panose="020B0804000000000000" pitchFamily="34" charset="77"/>
            </a:endParaRPr>
          </a:p>
        </p:txBody>
      </p:sp>
      <p:sp>
        <p:nvSpPr>
          <p:cNvPr id="52" name="Rectangle 51">
            <a:extLst>
              <a:ext uri="{FF2B5EF4-FFF2-40B4-BE49-F238E27FC236}">
                <a16:creationId xmlns:a16="http://schemas.microsoft.com/office/drawing/2014/main" id="{4292A464-5239-B74C-819E-F044EE40FB62}"/>
              </a:ext>
            </a:extLst>
          </p:cNvPr>
          <p:cNvSpPr/>
          <p:nvPr/>
        </p:nvSpPr>
        <p:spPr>
          <a:xfrm>
            <a:off x="8371842" y="5046526"/>
            <a:ext cx="2181013" cy="1300081"/>
          </a:xfrm>
          <a:prstGeom prst="rect">
            <a:avLst/>
          </a:prstGeom>
          <a:solidFill>
            <a:srgbClr val="0049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latin typeface="Suisse Int'l" panose="020B0804000000000000" pitchFamily="34" charset="77"/>
            </a:endParaRPr>
          </a:p>
        </p:txBody>
      </p:sp>
      <p:sp>
        <p:nvSpPr>
          <p:cNvPr id="46" name="Rectangle 45">
            <a:extLst>
              <a:ext uri="{FF2B5EF4-FFF2-40B4-BE49-F238E27FC236}">
                <a16:creationId xmlns:a16="http://schemas.microsoft.com/office/drawing/2014/main" id="{18575F84-0D9F-A64B-896A-71C76B2F8256}"/>
              </a:ext>
            </a:extLst>
          </p:cNvPr>
          <p:cNvSpPr/>
          <p:nvPr/>
        </p:nvSpPr>
        <p:spPr>
          <a:xfrm>
            <a:off x="4775199" y="3163190"/>
            <a:ext cx="2560319" cy="1815883"/>
          </a:xfrm>
          <a:prstGeom prst="rect">
            <a:avLst/>
          </a:prstGeom>
          <a:solidFill>
            <a:srgbClr val="00B3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dirty="0">
              <a:latin typeface="Suisse Int'l" panose="020B0804000000000000" pitchFamily="34" charset="77"/>
            </a:endParaRPr>
          </a:p>
        </p:txBody>
      </p:sp>
      <p:sp>
        <p:nvSpPr>
          <p:cNvPr id="47" name="Rectangle 46">
            <a:extLst>
              <a:ext uri="{FF2B5EF4-FFF2-40B4-BE49-F238E27FC236}">
                <a16:creationId xmlns:a16="http://schemas.microsoft.com/office/drawing/2014/main" id="{95D2B4C4-3B14-8246-BA5F-46C2B5B18754}"/>
              </a:ext>
            </a:extLst>
          </p:cNvPr>
          <p:cNvSpPr/>
          <p:nvPr/>
        </p:nvSpPr>
        <p:spPr>
          <a:xfrm>
            <a:off x="2160694" y="3154049"/>
            <a:ext cx="2560319" cy="1815883"/>
          </a:xfrm>
          <a:prstGeom prst="rect">
            <a:avLst/>
          </a:prstGeom>
          <a:solidFill>
            <a:srgbClr val="00B3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latin typeface="Suisse Int'l" panose="020B0804000000000000" pitchFamily="34" charset="77"/>
            </a:endParaRPr>
          </a:p>
        </p:txBody>
      </p:sp>
      <p:sp>
        <p:nvSpPr>
          <p:cNvPr id="48" name="Rectangle 47">
            <a:extLst>
              <a:ext uri="{FF2B5EF4-FFF2-40B4-BE49-F238E27FC236}">
                <a16:creationId xmlns:a16="http://schemas.microsoft.com/office/drawing/2014/main" id="{381257E4-254C-3D4D-97F2-AA1C69A1C218}"/>
              </a:ext>
            </a:extLst>
          </p:cNvPr>
          <p:cNvSpPr/>
          <p:nvPr/>
        </p:nvSpPr>
        <p:spPr>
          <a:xfrm>
            <a:off x="7389704" y="3163191"/>
            <a:ext cx="2560319" cy="1815883"/>
          </a:xfrm>
          <a:prstGeom prst="rect">
            <a:avLst/>
          </a:prstGeom>
          <a:solidFill>
            <a:srgbClr val="00B3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latin typeface="Suisse Int'l" panose="020B0804000000000000" pitchFamily="34" charset="77"/>
            </a:endParaRPr>
          </a:p>
        </p:txBody>
      </p:sp>
      <p:sp>
        <p:nvSpPr>
          <p:cNvPr id="45" name="Rectangle 44">
            <a:extLst>
              <a:ext uri="{FF2B5EF4-FFF2-40B4-BE49-F238E27FC236}">
                <a16:creationId xmlns:a16="http://schemas.microsoft.com/office/drawing/2014/main" id="{F4D922B5-C53C-F841-AD56-1365EFBBCF2B}"/>
              </a:ext>
            </a:extLst>
          </p:cNvPr>
          <p:cNvSpPr/>
          <p:nvPr/>
        </p:nvSpPr>
        <p:spPr>
          <a:xfrm>
            <a:off x="6123094" y="1289908"/>
            <a:ext cx="2079413" cy="1815883"/>
          </a:xfrm>
          <a:prstGeom prst="rect">
            <a:avLst/>
          </a:prstGeom>
          <a:solidFill>
            <a:srgbClr val="1962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latin typeface="Suisse Int'l" panose="020B0804000000000000" pitchFamily="34" charset="77"/>
            </a:endParaRPr>
          </a:p>
        </p:txBody>
      </p:sp>
      <p:sp>
        <p:nvSpPr>
          <p:cNvPr id="27" name="Rectangle 26">
            <a:extLst>
              <a:ext uri="{FF2B5EF4-FFF2-40B4-BE49-F238E27FC236}">
                <a16:creationId xmlns:a16="http://schemas.microsoft.com/office/drawing/2014/main" id="{2257588F-CD1C-2C45-8B0F-F90C01424ECA}"/>
              </a:ext>
            </a:extLst>
          </p:cNvPr>
          <p:cNvSpPr/>
          <p:nvPr/>
        </p:nvSpPr>
        <p:spPr>
          <a:xfrm>
            <a:off x="661246" y="1458286"/>
            <a:ext cx="3142826" cy="1477328"/>
          </a:xfrm>
          <a:prstGeom prst="rect">
            <a:avLst/>
          </a:prstGeom>
        </p:spPr>
        <p:txBody>
          <a:bodyPr wrap="square">
            <a:spAutoFit/>
          </a:bodyPr>
          <a:lstStyle/>
          <a:p>
            <a:pPr marL="171450" indent="-171450">
              <a:buFont typeface="Arial" panose="020B0604020202020204" pitchFamily="34" charset="0"/>
              <a:buChar char="•"/>
            </a:pPr>
            <a:r>
              <a:rPr lang="en-NZ" sz="900" dirty="0">
                <a:latin typeface="Suisse Int'l" panose="020B0804000000000000" pitchFamily="34" charset="77"/>
              </a:rPr>
              <a:t>Embed sustainability </a:t>
            </a:r>
          </a:p>
          <a:p>
            <a:pPr marL="171450" indent="-171450">
              <a:buFont typeface="Arial" panose="020B0604020202020204" pitchFamily="34" charset="0"/>
              <a:buChar char="•"/>
            </a:pPr>
            <a:r>
              <a:rPr lang="en-NZ" sz="900" dirty="0">
                <a:latin typeface="Suisse Int'l" panose="020B0804000000000000" pitchFamily="34" charset="77"/>
              </a:rPr>
              <a:t>Manage our destinations</a:t>
            </a:r>
          </a:p>
          <a:p>
            <a:pPr marL="171450" indent="-171450">
              <a:buFont typeface="Arial" panose="020B0604020202020204" pitchFamily="34" charset="0"/>
              <a:buChar char="•"/>
            </a:pPr>
            <a:r>
              <a:rPr lang="en-NZ" sz="900" dirty="0">
                <a:latin typeface="Suisse Int'l" panose="020B0804000000000000" pitchFamily="34" charset="77"/>
              </a:rPr>
              <a:t>Grow and shape demand</a:t>
            </a:r>
          </a:p>
          <a:p>
            <a:pPr marL="171450" indent="-171450">
              <a:buFont typeface="Arial" panose="020B0604020202020204" pitchFamily="34" charset="0"/>
              <a:buChar char="•"/>
            </a:pPr>
            <a:r>
              <a:rPr lang="en-NZ" sz="900" dirty="0">
                <a:latin typeface="Suisse Int'l" panose="020B0804000000000000" pitchFamily="34" charset="77"/>
              </a:rPr>
              <a:t>Embracing Tikanga Maori</a:t>
            </a:r>
          </a:p>
          <a:p>
            <a:pPr marL="171450" indent="-171450">
              <a:buFont typeface="Arial" panose="020B0604020202020204" pitchFamily="34" charset="0"/>
              <a:buChar char="•"/>
            </a:pPr>
            <a:r>
              <a:rPr lang="en-NZ" sz="900" dirty="0">
                <a:latin typeface="Suisse Int'l" panose="020B0804000000000000" pitchFamily="34" charset="77"/>
              </a:rPr>
              <a:t>Living </a:t>
            </a:r>
            <a:r>
              <a:rPr lang="en-NZ" sz="900" dirty="0" err="1">
                <a:latin typeface="Suisse Int'l" panose="020B0804000000000000" pitchFamily="34" charset="77"/>
              </a:rPr>
              <a:t>Tiaki</a:t>
            </a:r>
            <a:endParaRPr lang="en-NZ" sz="900" dirty="0">
              <a:latin typeface="Suisse Int'l" panose="020B0804000000000000" pitchFamily="34" charset="77"/>
            </a:endParaRPr>
          </a:p>
          <a:p>
            <a:pPr marL="171450" indent="-171450">
              <a:buFont typeface="Arial" panose="020B0604020202020204" pitchFamily="34" charset="0"/>
              <a:buChar char="•"/>
            </a:pPr>
            <a:r>
              <a:rPr lang="en-NZ" sz="900" dirty="0">
                <a:latin typeface="Suisse Int'l" panose="020B0804000000000000" pitchFamily="34" charset="77"/>
              </a:rPr>
              <a:t>Engaging the Community</a:t>
            </a:r>
          </a:p>
          <a:p>
            <a:pPr marL="171450" indent="-171450">
              <a:buFont typeface="Arial" panose="020B0604020202020204" pitchFamily="34" charset="0"/>
              <a:buChar char="•"/>
            </a:pPr>
            <a:r>
              <a:rPr lang="en-NZ" sz="900" dirty="0">
                <a:latin typeface="Suisse Int'l" panose="020B0804000000000000" pitchFamily="34" charset="77"/>
              </a:rPr>
              <a:t>Industry Carbon Use</a:t>
            </a:r>
          </a:p>
          <a:p>
            <a:pPr marL="171450" indent="-171450">
              <a:buFont typeface="Arial" panose="020B0604020202020204" pitchFamily="34" charset="0"/>
              <a:buChar char="•"/>
            </a:pPr>
            <a:r>
              <a:rPr lang="en-NZ" sz="900" dirty="0">
                <a:latin typeface="Suisse Int'l" panose="020B0804000000000000" pitchFamily="34" charset="77"/>
              </a:rPr>
              <a:t>Invest in infrastructure and amenities</a:t>
            </a:r>
          </a:p>
          <a:p>
            <a:pPr marL="171450" indent="-171450">
              <a:buFont typeface="Arial" panose="020B0604020202020204" pitchFamily="34" charset="0"/>
              <a:buChar char="•"/>
            </a:pPr>
            <a:r>
              <a:rPr lang="en-NZ" sz="900" dirty="0">
                <a:latin typeface="Suisse Int'l" panose="020B0804000000000000" pitchFamily="34" charset="77"/>
              </a:rPr>
              <a:t>Foster domestic tourism</a:t>
            </a:r>
          </a:p>
          <a:p>
            <a:pPr marL="171450" indent="-171450">
              <a:buFont typeface="Arial" panose="020B0604020202020204" pitchFamily="34" charset="0"/>
              <a:buChar char="•"/>
            </a:pPr>
            <a:r>
              <a:rPr lang="en-NZ" sz="900" dirty="0">
                <a:latin typeface="Suisse Int'l" panose="020B0804000000000000" pitchFamily="34" charset="77"/>
              </a:rPr>
              <a:t>Invest in data and research</a:t>
            </a:r>
          </a:p>
        </p:txBody>
      </p:sp>
      <p:sp>
        <p:nvSpPr>
          <p:cNvPr id="28" name="Rectangle 27">
            <a:extLst>
              <a:ext uri="{FF2B5EF4-FFF2-40B4-BE49-F238E27FC236}">
                <a16:creationId xmlns:a16="http://schemas.microsoft.com/office/drawing/2014/main" id="{F0DA1F3B-E586-534C-BE28-5CA0928C6F60}"/>
              </a:ext>
            </a:extLst>
          </p:cNvPr>
          <p:cNvSpPr/>
          <p:nvPr/>
        </p:nvSpPr>
        <p:spPr>
          <a:xfrm>
            <a:off x="8483597" y="1771245"/>
            <a:ext cx="3257973" cy="1200329"/>
          </a:xfrm>
          <a:prstGeom prst="rect">
            <a:avLst/>
          </a:prstGeom>
        </p:spPr>
        <p:txBody>
          <a:bodyPr wrap="square">
            <a:spAutoFit/>
          </a:bodyPr>
          <a:lstStyle/>
          <a:p>
            <a:pPr marL="171450" indent="-171450">
              <a:buFont typeface="Arial" panose="020B0604020202020204" pitchFamily="34" charset="0"/>
              <a:buChar char="•"/>
            </a:pPr>
            <a:r>
              <a:rPr lang="en-NZ" sz="900" dirty="0">
                <a:latin typeface="Suisse Int'l" panose="020B0804000000000000" pitchFamily="34" charset="77"/>
              </a:rPr>
              <a:t>Destination Management though the 5 A’s</a:t>
            </a:r>
          </a:p>
          <a:p>
            <a:pPr marL="628650" lvl="1" indent="-171450">
              <a:buFont typeface="Arial" panose="020B0604020202020204" pitchFamily="34" charset="0"/>
              <a:buChar char="•"/>
            </a:pPr>
            <a:r>
              <a:rPr lang="en-NZ" sz="900" dirty="0">
                <a:latin typeface="Suisse Int'l" panose="020B0804000000000000" pitchFamily="34" charset="77"/>
              </a:rPr>
              <a:t>Awareness</a:t>
            </a:r>
          </a:p>
          <a:p>
            <a:pPr marL="628650" lvl="1" indent="-171450">
              <a:buFont typeface="Arial" panose="020B0604020202020204" pitchFamily="34" charset="0"/>
              <a:buChar char="•"/>
            </a:pPr>
            <a:r>
              <a:rPr lang="en-NZ" sz="900" dirty="0">
                <a:latin typeface="Suisse Int'l" panose="020B0804000000000000" pitchFamily="34" charset="77"/>
              </a:rPr>
              <a:t>Access</a:t>
            </a:r>
          </a:p>
          <a:p>
            <a:pPr marL="628650" lvl="1" indent="-171450">
              <a:buFont typeface="Arial" panose="020B0604020202020204" pitchFamily="34" charset="0"/>
              <a:buChar char="•"/>
            </a:pPr>
            <a:r>
              <a:rPr lang="en-NZ" sz="900" dirty="0">
                <a:latin typeface="Suisse Int'l" panose="020B0804000000000000" pitchFamily="34" charset="77"/>
              </a:rPr>
              <a:t>Attractions/Activities</a:t>
            </a:r>
          </a:p>
          <a:p>
            <a:pPr marL="628650" lvl="1" indent="-171450">
              <a:buFont typeface="Arial" panose="020B0604020202020204" pitchFamily="34" charset="0"/>
              <a:buChar char="•"/>
            </a:pPr>
            <a:r>
              <a:rPr lang="en-NZ" sz="900" dirty="0">
                <a:latin typeface="Suisse Int'l" panose="020B0804000000000000" pitchFamily="34" charset="77"/>
              </a:rPr>
              <a:t>Amenities and Services</a:t>
            </a:r>
          </a:p>
          <a:p>
            <a:pPr marL="628650" lvl="1" indent="-171450">
              <a:buFont typeface="Arial" panose="020B0604020202020204" pitchFamily="34" charset="0"/>
              <a:buChar char="•"/>
            </a:pPr>
            <a:r>
              <a:rPr lang="en-NZ" sz="900" dirty="0">
                <a:latin typeface="Suisse Int'l" panose="020B0804000000000000" pitchFamily="34" charset="77"/>
              </a:rPr>
              <a:t>Ability</a:t>
            </a:r>
          </a:p>
          <a:p>
            <a:pPr marL="628650" lvl="1" indent="-171450">
              <a:buFont typeface="Arial" panose="020B0604020202020204" pitchFamily="34" charset="0"/>
              <a:buChar char="•"/>
            </a:pPr>
            <a:endParaRPr lang="en-NZ" sz="900" dirty="0">
              <a:latin typeface="Suisse Int'l" panose="020B0804000000000000" pitchFamily="34" charset="77"/>
            </a:endParaRPr>
          </a:p>
          <a:p>
            <a:pPr lvl="1"/>
            <a:endParaRPr lang="en-NZ" sz="900" dirty="0">
              <a:latin typeface="Suisse Int'l" panose="020B0804000000000000" pitchFamily="34" charset="77"/>
            </a:endParaRPr>
          </a:p>
        </p:txBody>
      </p:sp>
      <p:sp>
        <p:nvSpPr>
          <p:cNvPr id="44" name="Rectangle 43">
            <a:extLst>
              <a:ext uri="{FF2B5EF4-FFF2-40B4-BE49-F238E27FC236}">
                <a16:creationId xmlns:a16="http://schemas.microsoft.com/office/drawing/2014/main" id="{ECAC5BB9-139D-BF4F-B051-EC48C0DED84D}"/>
              </a:ext>
            </a:extLst>
          </p:cNvPr>
          <p:cNvSpPr/>
          <p:nvPr/>
        </p:nvSpPr>
        <p:spPr>
          <a:xfrm>
            <a:off x="3975948" y="1284616"/>
            <a:ext cx="2079413" cy="1815883"/>
          </a:xfrm>
          <a:prstGeom prst="rect">
            <a:avLst/>
          </a:prstGeom>
          <a:solidFill>
            <a:srgbClr val="86BC25"/>
          </a:solidFill>
          <a:ln>
            <a:noFill/>
          </a:ln>
        </p:spPr>
        <p:style>
          <a:lnRef idx="2">
            <a:schemeClr val="dk1">
              <a:shade val="50000"/>
            </a:schemeClr>
          </a:lnRef>
          <a:fillRef idx="1">
            <a:schemeClr val="dk1"/>
          </a:fillRef>
          <a:effectRef idx="0">
            <a:schemeClr val="dk1"/>
          </a:effectRef>
          <a:fontRef idx="minor">
            <a:schemeClr val="lt1"/>
          </a:fontRef>
        </p:style>
        <p:txBody>
          <a:bodyPr lIns="180000" tIns="180000" rIns="180000" bIns="180000" rtlCol="0" anchor="ctr"/>
          <a:lstStyle/>
          <a:p>
            <a:pPr algn="ctr"/>
            <a:endParaRPr lang="en-US" sz="1200" dirty="0">
              <a:latin typeface="Suisse Int'l" panose="020B0804000000000000" pitchFamily="34" charset="77"/>
            </a:endParaRPr>
          </a:p>
        </p:txBody>
      </p:sp>
      <p:sp>
        <p:nvSpPr>
          <p:cNvPr id="25" name="Rectangle 24">
            <a:extLst>
              <a:ext uri="{FF2B5EF4-FFF2-40B4-BE49-F238E27FC236}">
                <a16:creationId xmlns:a16="http://schemas.microsoft.com/office/drawing/2014/main" id="{8C06E3EC-919F-8448-A01A-BF8642AD453E}"/>
              </a:ext>
            </a:extLst>
          </p:cNvPr>
          <p:cNvSpPr/>
          <p:nvPr/>
        </p:nvSpPr>
        <p:spPr>
          <a:xfrm>
            <a:off x="3975949" y="1279854"/>
            <a:ext cx="2079410" cy="1815883"/>
          </a:xfrm>
          <a:prstGeom prst="rect">
            <a:avLst/>
          </a:prstGeom>
        </p:spPr>
        <p:txBody>
          <a:bodyPr wrap="square" lIns="180000" tIns="180000" rIns="180000" bIns="180000">
            <a:noAutofit/>
          </a:bodyPr>
          <a:lstStyle/>
          <a:p>
            <a:pPr marL="171450" indent="-171450">
              <a:buFont typeface="Arial" panose="020B0604020202020204" pitchFamily="34" charset="0"/>
              <a:buChar char="•"/>
            </a:pPr>
            <a:r>
              <a:rPr lang="en-GB" sz="1000" dirty="0">
                <a:solidFill>
                  <a:schemeClr val="bg1"/>
                </a:solidFill>
                <a:latin typeface="Suisse Int'l" panose="020B0804000000000000" pitchFamily="34" charset="77"/>
              </a:rPr>
              <a:t>Visitor Experience</a:t>
            </a:r>
          </a:p>
          <a:p>
            <a:pPr marL="171450" indent="-171450">
              <a:buFont typeface="Arial" panose="020B0604020202020204" pitchFamily="34" charset="0"/>
              <a:buChar char="•"/>
            </a:pPr>
            <a:r>
              <a:rPr lang="en-GB" sz="1000" dirty="0">
                <a:solidFill>
                  <a:schemeClr val="bg1"/>
                </a:solidFill>
                <a:latin typeface="Suisse Int'l" panose="020B0804000000000000" pitchFamily="34" charset="77"/>
              </a:rPr>
              <a:t>Environment </a:t>
            </a:r>
          </a:p>
          <a:p>
            <a:pPr marL="171450" indent="-171450">
              <a:buFont typeface="Arial" panose="020B0604020202020204" pitchFamily="34" charset="0"/>
              <a:buChar char="•"/>
            </a:pPr>
            <a:r>
              <a:rPr lang="en-GB" sz="1000" dirty="0">
                <a:solidFill>
                  <a:schemeClr val="bg1"/>
                </a:solidFill>
                <a:latin typeface="Suisse Int'l" panose="020B0804000000000000" pitchFamily="34" charset="77"/>
              </a:rPr>
              <a:t>Economic</a:t>
            </a:r>
          </a:p>
          <a:p>
            <a:pPr marL="171450" indent="-171450">
              <a:buFont typeface="Arial" panose="020B0604020202020204" pitchFamily="34" charset="0"/>
              <a:buChar char="•"/>
            </a:pPr>
            <a:r>
              <a:rPr lang="en-GB" sz="1000" dirty="0">
                <a:solidFill>
                  <a:schemeClr val="bg1"/>
                </a:solidFill>
                <a:latin typeface="Suisse Int'l" panose="020B0804000000000000" pitchFamily="34" charset="77"/>
              </a:rPr>
              <a:t>Community</a:t>
            </a:r>
          </a:p>
          <a:p>
            <a:endParaRPr lang="en-GB" sz="1000" dirty="0">
              <a:solidFill>
                <a:schemeClr val="bg1"/>
              </a:solidFill>
              <a:latin typeface="Suisse Int'l" panose="020B0804000000000000" pitchFamily="34" charset="77"/>
            </a:endParaRPr>
          </a:p>
          <a:p>
            <a:r>
              <a:rPr lang="en-GB" sz="1000" i="1" dirty="0" err="1">
                <a:solidFill>
                  <a:schemeClr val="bg1"/>
                </a:solidFill>
                <a:latin typeface="Suisse Int'l Light" panose="020B0304000000000000" pitchFamily="34" charset="-78"/>
                <a:cs typeface="Suisse Int'l Light" panose="020B0304000000000000" pitchFamily="34" charset="-78"/>
              </a:rPr>
              <a:t>Manaakitanga</a:t>
            </a:r>
            <a:r>
              <a:rPr lang="en-GB" sz="1000" i="1" dirty="0">
                <a:solidFill>
                  <a:schemeClr val="bg1"/>
                </a:solidFill>
                <a:latin typeface="Suisse Int'l Light" panose="020B0304000000000000" pitchFamily="34" charset="-78"/>
                <a:cs typeface="Suisse Int'l Light" panose="020B0304000000000000" pitchFamily="34" charset="-78"/>
              </a:rPr>
              <a:t> | </a:t>
            </a:r>
            <a:r>
              <a:rPr lang="en-GB" sz="1000" i="1" dirty="0" err="1">
                <a:solidFill>
                  <a:schemeClr val="bg1"/>
                </a:solidFill>
                <a:latin typeface="Suisse Int'l Light" panose="020B0304000000000000" pitchFamily="34" charset="-78"/>
                <a:cs typeface="Suisse Int'l Light" panose="020B0304000000000000" pitchFamily="34" charset="-78"/>
              </a:rPr>
              <a:t>Kaitiakitanga</a:t>
            </a:r>
            <a:r>
              <a:rPr lang="en-GB" sz="1000" i="1" dirty="0">
                <a:solidFill>
                  <a:schemeClr val="bg1"/>
                </a:solidFill>
                <a:latin typeface="Suisse Int'l Light" panose="020B0304000000000000" pitchFamily="34" charset="-78"/>
                <a:cs typeface="Suisse Int'l Light" panose="020B0304000000000000" pitchFamily="34" charset="-78"/>
              </a:rPr>
              <a:t>   Whanaungatanga</a:t>
            </a:r>
            <a:endParaRPr lang="en-US" sz="1000" i="1" dirty="0">
              <a:solidFill>
                <a:schemeClr val="bg1"/>
              </a:solidFill>
              <a:latin typeface="Suisse Int'l Light" panose="020B0304000000000000" pitchFamily="34" charset="-78"/>
              <a:cs typeface="Suisse Int'l Light" panose="020B0304000000000000" pitchFamily="34" charset="-78"/>
            </a:endParaRPr>
          </a:p>
        </p:txBody>
      </p:sp>
      <p:sp>
        <p:nvSpPr>
          <p:cNvPr id="54" name="Rectangle 53">
            <a:extLst>
              <a:ext uri="{FF2B5EF4-FFF2-40B4-BE49-F238E27FC236}">
                <a16:creationId xmlns:a16="http://schemas.microsoft.com/office/drawing/2014/main" id="{EE2CBDAC-93B3-0943-9FCB-9A95C5536838}"/>
              </a:ext>
            </a:extLst>
          </p:cNvPr>
          <p:cNvSpPr/>
          <p:nvPr/>
        </p:nvSpPr>
        <p:spPr>
          <a:xfrm>
            <a:off x="4775199" y="3177093"/>
            <a:ext cx="2560318" cy="1788078"/>
          </a:xfrm>
          <a:prstGeom prst="rect">
            <a:avLst/>
          </a:prstGeom>
        </p:spPr>
        <p:txBody>
          <a:bodyPr wrap="square" lIns="180000" tIns="180000" rIns="180000" bIns="180000" anchor="ctr">
            <a:noAutofit/>
          </a:bodyPr>
          <a:lstStyle/>
          <a:p>
            <a:pPr algn="ctr">
              <a:lnSpc>
                <a:spcPct val="150000"/>
              </a:lnSpc>
            </a:pPr>
            <a:r>
              <a:rPr lang="en-GB" sz="1200" i="1" dirty="0">
                <a:solidFill>
                  <a:schemeClr val="bg1"/>
                </a:solidFill>
                <a:latin typeface="Suisse Int'l" panose="020B0804000000000000" pitchFamily="34" charset="77"/>
              </a:rPr>
              <a:t>We believe in positively changing lives and our community, through sharing our love of this place</a:t>
            </a:r>
          </a:p>
        </p:txBody>
      </p:sp>
      <p:sp>
        <p:nvSpPr>
          <p:cNvPr id="55" name="Rectangle 54">
            <a:extLst>
              <a:ext uri="{FF2B5EF4-FFF2-40B4-BE49-F238E27FC236}">
                <a16:creationId xmlns:a16="http://schemas.microsoft.com/office/drawing/2014/main" id="{D2DA76A8-3D9E-CB45-A176-FC4CEB5089BD}"/>
              </a:ext>
            </a:extLst>
          </p:cNvPr>
          <p:cNvSpPr/>
          <p:nvPr/>
        </p:nvSpPr>
        <p:spPr>
          <a:xfrm>
            <a:off x="7382932" y="3177093"/>
            <a:ext cx="2560318" cy="1788078"/>
          </a:xfrm>
          <a:prstGeom prst="rect">
            <a:avLst/>
          </a:prstGeom>
        </p:spPr>
        <p:txBody>
          <a:bodyPr wrap="square" lIns="180000" tIns="180000" rIns="180000" bIns="180000">
            <a:noAutofit/>
          </a:bodyPr>
          <a:lstStyle/>
          <a:p>
            <a:pPr marL="171450" lvl="0" indent="-171450">
              <a:buClr>
                <a:schemeClr val="dk1"/>
              </a:buClr>
              <a:buSzPts val="1100"/>
              <a:buFont typeface="Arial" panose="020B0604020202020204" pitchFamily="34" charset="0"/>
              <a:buChar char="•"/>
            </a:pPr>
            <a:r>
              <a:rPr lang="en-NZ" sz="1000" dirty="0">
                <a:solidFill>
                  <a:schemeClr val="bg1"/>
                </a:solidFill>
                <a:latin typeface="Suisse Int'l" panose="020B0804000000000000" pitchFamily="34" charset="77"/>
                <a:ea typeface="Calibri"/>
                <a:cs typeface="Calibri"/>
                <a:sym typeface="Calibri"/>
              </a:rPr>
              <a:t>We believe in, and trust our team</a:t>
            </a:r>
          </a:p>
          <a:p>
            <a:pPr marL="171450" lvl="0" indent="-171450">
              <a:buClr>
                <a:schemeClr val="dk1"/>
              </a:buClr>
              <a:buSzPts val="1100"/>
              <a:buFont typeface="Arial" panose="020B0604020202020204" pitchFamily="34" charset="0"/>
              <a:buChar char="•"/>
            </a:pPr>
            <a:r>
              <a:rPr lang="en-NZ" sz="1000" dirty="0">
                <a:solidFill>
                  <a:schemeClr val="bg1"/>
                </a:solidFill>
                <a:latin typeface="Suisse Int'l" panose="020B0804000000000000" pitchFamily="34" charset="77"/>
                <a:ea typeface="Calibri"/>
                <a:cs typeface="Calibri"/>
                <a:sym typeface="Calibri"/>
              </a:rPr>
              <a:t>We are innovative and courageous</a:t>
            </a:r>
          </a:p>
          <a:p>
            <a:pPr marL="171450" lvl="0" indent="-171450">
              <a:buClr>
                <a:schemeClr val="dk1"/>
              </a:buClr>
              <a:buSzPts val="1100"/>
              <a:buFont typeface="Arial" panose="020B0604020202020204" pitchFamily="34" charset="0"/>
              <a:buChar char="•"/>
            </a:pPr>
            <a:r>
              <a:rPr lang="en-NZ" sz="1000" dirty="0">
                <a:solidFill>
                  <a:schemeClr val="bg1"/>
                </a:solidFill>
                <a:latin typeface="Suisse Int'l" panose="020B0804000000000000" pitchFamily="34" charset="77"/>
                <a:ea typeface="Calibri"/>
                <a:cs typeface="Calibri"/>
                <a:sym typeface="Calibri"/>
              </a:rPr>
              <a:t>We win through strong vibrant partnerships</a:t>
            </a:r>
          </a:p>
          <a:p>
            <a:pPr marL="171450" lvl="0" indent="-171450">
              <a:buClr>
                <a:schemeClr val="dk1"/>
              </a:buClr>
              <a:buSzPts val="1100"/>
              <a:buFont typeface="Arial" panose="020B0604020202020204" pitchFamily="34" charset="0"/>
              <a:buChar char="•"/>
            </a:pPr>
            <a:r>
              <a:rPr lang="en-NZ" sz="1000" dirty="0">
                <a:solidFill>
                  <a:schemeClr val="bg1"/>
                </a:solidFill>
                <a:latin typeface="Suisse Int'l" panose="020B0804000000000000" pitchFamily="34" charset="77"/>
                <a:ea typeface="Calibri"/>
                <a:cs typeface="Calibri"/>
                <a:sym typeface="Calibri"/>
              </a:rPr>
              <a:t>We love our place </a:t>
            </a:r>
            <a:endParaRPr lang="en-NZ" sz="1000" dirty="0">
              <a:solidFill>
                <a:schemeClr val="bg1"/>
              </a:solidFill>
              <a:latin typeface="Suisse Int'l" panose="020B0804000000000000" pitchFamily="34" charset="77"/>
            </a:endParaRPr>
          </a:p>
          <a:p>
            <a:endParaRPr lang="en-GB" sz="1200" dirty="0">
              <a:solidFill>
                <a:schemeClr val="bg1"/>
              </a:solidFill>
              <a:latin typeface="Suisse Int'l" panose="020B0804000000000000" pitchFamily="34" charset="77"/>
            </a:endParaRPr>
          </a:p>
        </p:txBody>
      </p:sp>
      <p:sp>
        <p:nvSpPr>
          <p:cNvPr id="57" name="Rectangle 56">
            <a:extLst>
              <a:ext uri="{FF2B5EF4-FFF2-40B4-BE49-F238E27FC236}">
                <a16:creationId xmlns:a16="http://schemas.microsoft.com/office/drawing/2014/main" id="{5D312F30-A93C-EB4B-8001-6764EC138478}"/>
              </a:ext>
            </a:extLst>
          </p:cNvPr>
          <p:cNvSpPr/>
          <p:nvPr/>
        </p:nvSpPr>
        <p:spPr>
          <a:xfrm>
            <a:off x="2160692" y="3163546"/>
            <a:ext cx="2560318" cy="1788078"/>
          </a:xfrm>
          <a:prstGeom prst="rect">
            <a:avLst/>
          </a:prstGeom>
        </p:spPr>
        <p:txBody>
          <a:bodyPr wrap="square" lIns="180000" tIns="180000" rIns="180000" bIns="180000">
            <a:noAutofit/>
          </a:bodyPr>
          <a:lstStyle/>
          <a:p>
            <a:pPr marL="171450" lvl="0" indent="-171450">
              <a:buClr>
                <a:schemeClr val="dk1"/>
              </a:buClr>
              <a:buSzPts val="1100"/>
              <a:buFont typeface="Arial" panose="020B0604020202020204" pitchFamily="34" charset="0"/>
              <a:buChar char="•"/>
            </a:pPr>
            <a:r>
              <a:rPr lang="en-NZ" sz="1000" dirty="0">
                <a:solidFill>
                  <a:schemeClr val="bg1"/>
                </a:solidFill>
                <a:latin typeface="Suisse Int'l" panose="020B0804000000000000" pitchFamily="34" charset="77"/>
              </a:rPr>
              <a:t>More visitors</a:t>
            </a:r>
          </a:p>
          <a:p>
            <a:pPr marL="171450" lvl="0" indent="-171450">
              <a:buClr>
                <a:schemeClr val="dk1"/>
              </a:buClr>
              <a:buSzPts val="1100"/>
              <a:buFont typeface="Arial" panose="020B0604020202020204" pitchFamily="34" charset="0"/>
              <a:buChar char="•"/>
            </a:pPr>
            <a:r>
              <a:rPr lang="en-NZ" sz="1000" dirty="0">
                <a:solidFill>
                  <a:schemeClr val="bg1"/>
                </a:solidFill>
                <a:latin typeface="Suisse Int'l" panose="020B0804000000000000" pitchFamily="34" charset="77"/>
              </a:rPr>
              <a:t>Grow Expenditure</a:t>
            </a:r>
          </a:p>
          <a:p>
            <a:pPr marL="171450" indent="-171450">
              <a:buFont typeface="Arial" panose="020B0604020202020204" pitchFamily="34" charset="0"/>
              <a:buChar char="•"/>
            </a:pPr>
            <a:r>
              <a:rPr lang="en-NZ" sz="1000" dirty="0">
                <a:solidFill>
                  <a:schemeClr val="bg1"/>
                </a:solidFill>
                <a:latin typeface="Suisse Int'l" panose="020B0804000000000000" pitchFamily="34" charset="77"/>
              </a:rPr>
              <a:t>Industry Engagement</a:t>
            </a:r>
          </a:p>
          <a:p>
            <a:pPr marL="171450" indent="-171450">
              <a:buFont typeface="Arial" panose="020B0604020202020204" pitchFamily="34" charset="0"/>
              <a:buChar char="•"/>
            </a:pPr>
            <a:r>
              <a:rPr lang="en-NZ" sz="1000" dirty="0">
                <a:solidFill>
                  <a:schemeClr val="bg1"/>
                </a:solidFill>
                <a:latin typeface="Suisse Int'l" panose="020B0804000000000000" pitchFamily="34" charset="77"/>
              </a:rPr>
              <a:t>Community Support</a:t>
            </a:r>
          </a:p>
          <a:p>
            <a:pPr marL="171450" indent="-171450">
              <a:buFont typeface="Arial" panose="020B0604020202020204" pitchFamily="34" charset="0"/>
              <a:buChar char="•"/>
            </a:pPr>
            <a:r>
              <a:rPr lang="en-NZ" sz="1000" dirty="0">
                <a:solidFill>
                  <a:schemeClr val="bg1"/>
                </a:solidFill>
                <a:latin typeface="Suisse Int'l" panose="020B0804000000000000" pitchFamily="34" charset="77"/>
              </a:rPr>
              <a:t>Sustainability</a:t>
            </a:r>
          </a:p>
          <a:p>
            <a:pPr marL="171450" indent="-171450">
              <a:buFont typeface="Arial" panose="020B0604020202020204" pitchFamily="34" charset="0"/>
              <a:buChar char="•"/>
            </a:pPr>
            <a:r>
              <a:rPr lang="en-NZ" sz="1000" dirty="0">
                <a:solidFill>
                  <a:schemeClr val="bg1"/>
                </a:solidFill>
                <a:latin typeface="Suisse Int'l" panose="020B0804000000000000" pitchFamily="34" charset="77"/>
              </a:rPr>
              <a:t>Team culture</a:t>
            </a:r>
            <a:endParaRPr lang="en-US" sz="1000" dirty="0">
              <a:solidFill>
                <a:schemeClr val="bg1"/>
              </a:solidFill>
              <a:latin typeface="Suisse Int'l" panose="020B0804000000000000" pitchFamily="34" charset="77"/>
            </a:endParaRPr>
          </a:p>
        </p:txBody>
      </p:sp>
      <p:sp>
        <p:nvSpPr>
          <p:cNvPr id="58" name="Rectangle 57">
            <a:extLst>
              <a:ext uri="{FF2B5EF4-FFF2-40B4-BE49-F238E27FC236}">
                <a16:creationId xmlns:a16="http://schemas.microsoft.com/office/drawing/2014/main" id="{073D4822-CCF3-FF48-9A3C-0AD168CC953D}"/>
              </a:ext>
            </a:extLst>
          </p:cNvPr>
          <p:cNvSpPr/>
          <p:nvPr/>
        </p:nvSpPr>
        <p:spPr>
          <a:xfrm>
            <a:off x="6129869" y="1286628"/>
            <a:ext cx="2079410" cy="1815883"/>
          </a:xfrm>
          <a:prstGeom prst="rect">
            <a:avLst/>
          </a:prstGeom>
        </p:spPr>
        <p:txBody>
          <a:bodyPr wrap="square" lIns="180000" tIns="180000" rIns="180000" bIns="180000">
            <a:noAutofit/>
          </a:bodyPr>
          <a:lstStyle/>
          <a:p>
            <a:pPr marL="171450" indent="-171450" algn="r">
              <a:buFont typeface="Arial" panose="020B0604020202020204" pitchFamily="34" charset="0"/>
              <a:buChar char="•"/>
            </a:pPr>
            <a:r>
              <a:rPr lang="en-NZ" sz="1000" dirty="0">
                <a:solidFill>
                  <a:schemeClr val="bg1"/>
                </a:solidFill>
                <a:latin typeface="Suisse Int'l" panose="020B0804000000000000" pitchFamily="34" charset="77"/>
              </a:rPr>
              <a:t>Visitor Experience</a:t>
            </a:r>
          </a:p>
          <a:p>
            <a:pPr marL="171450" indent="-171450" algn="r">
              <a:buFont typeface="Arial" panose="020B0604020202020204" pitchFamily="34" charset="0"/>
              <a:buChar char="•"/>
            </a:pPr>
            <a:r>
              <a:rPr lang="en-NZ" sz="1000" dirty="0">
                <a:solidFill>
                  <a:schemeClr val="bg1"/>
                </a:solidFill>
                <a:latin typeface="Suisse Int'l" panose="020B0804000000000000" pitchFamily="34" charset="77"/>
              </a:rPr>
              <a:t>Environment</a:t>
            </a:r>
          </a:p>
          <a:p>
            <a:pPr marL="171450" indent="-171450" algn="r">
              <a:buFont typeface="Arial" panose="020B0604020202020204" pitchFamily="34" charset="0"/>
              <a:buChar char="•"/>
            </a:pPr>
            <a:r>
              <a:rPr lang="en-NZ" sz="1000" dirty="0">
                <a:solidFill>
                  <a:schemeClr val="bg1"/>
                </a:solidFill>
                <a:latin typeface="Suisse Int'l" panose="020B0804000000000000" pitchFamily="34" charset="77"/>
              </a:rPr>
              <a:t>Economy</a:t>
            </a:r>
          </a:p>
          <a:p>
            <a:pPr marL="171450" indent="-171450" algn="r">
              <a:buFont typeface="Arial" panose="020B0604020202020204" pitchFamily="34" charset="0"/>
              <a:buChar char="•"/>
            </a:pPr>
            <a:r>
              <a:rPr lang="en-NZ" sz="1000" dirty="0">
                <a:solidFill>
                  <a:schemeClr val="bg1"/>
                </a:solidFill>
                <a:latin typeface="Suisse Int'l" panose="020B0804000000000000" pitchFamily="34" charset="77"/>
              </a:rPr>
              <a:t>Community</a:t>
            </a:r>
          </a:p>
          <a:p>
            <a:pPr marL="171450" indent="-171450" algn="r">
              <a:buFont typeface="Arial" panose="020B0604020202020204" pitchFamily="34" charset="0"/>
              <a:buChar char="•"/>
            </a:pPr>
            <a:r>
              <a:rPr lang="en-NZ" sz="1000" dirty="0">
                <a:solidFill>
                  <a:schemeClr val="bg1"/>
                </a:solidFill>
                <a:latin typeface="Suisse Int'l" panose="020B0804000000000000" pitchFamily="34" charset="77"/>
              </a:rPr>
              <a:t>Regional growth</a:t>
            </a:r>
          </a:p>
          <a:p>
            <a:pPr marL="171450" indent="-171450" algn="r">
              <a:buFont typeface="Arial" panose="020B0604020202020204" pitchFamily="34" charset="0"/>
              <a:buChar char="•"/>
            </a:pPr>
            <a:endParaRPr lang="en-NZ" sz="1000" dirty="0">
              <a:solidFill>
                <a:schemeClr val="bg1"/>
              </a:solidFill>
              <a:latin typeface="Suisse Int'l" panose="020B0804000000000000" pitchFamily="34" charset="77"/>
            </a:endParaRPr>
          </a:p>
          <a:p>
            <a:pPr algn="r"/>
            <a:r>
              <a:rPr lang="en-NZ" sz="1000" i="1" dirty="0">
                <a:solidFill>
                  <a:schemeClr val="bg1"/>
                </a:solidFill>
                <a:latin typeface="Suisse Int'l Light" panose="020B0304000000000000" pitchFamily="34" charset="-78"/>
                <a:cs typeface="Suisse Int'l Light" panose="020B0304000000000000" pitchFamily="34" charset="-78"/>
              </a:rPr>
              <a:t>Iwi and Industry Partnerships</a:t>
            </a:r>
          </a:p>
        </p:txBody>
      </p:sp>
      <p:sp>
        <p:nvSpPr>
          <p:cNvPr id="59" name="Rectangle 58">
            <a:extLst>
              <a:ext uri="{FF2B5EF4-FFF2-40B4-BE49-F238E27FC236}">
                <a16:creationId xmlns:a16="http://schemas.microsoft.com/office/drawing/2014/main" id="{9EE176B1-A53F-B741-A0D3-246583D10645}"/>
              </a:ext>
            </a:extLst>
          </p:cNvPr>
          <p:cNvSpPr/>
          <p:nvPr/>
        </p:nvSpPr>
        <p:spPr>
          <a:xfrm>
            <a:off x="1632372" y="5046533"/>
            <a:ext cx="2181013" cy="1286527"/>
          </a:xfrm>
          <a:prstGeom prst="rect">
            <a:avLst/>
          </a:prstGeom>
        </p:spPr>
        <p:txBody>
          <a:bodyPr wrap="square" lIns="180000" tIns="180000" rIns="180000" bIns="180000">
            <a:noAutofit/>
          </a:bodyPr>
          <a:lstStyle/>
          <a:p>
            <a:pPr algn="ctr"/>
            <a:r>
              <a:rPr lang="en-NZ" sz="1000" b="1" dirty="0">
                <a:solidFill>
                  <a:schemeClr val="bg1"/>
                </a:solidFill>
                <a:latin typeface="Suisse Int'l" panose="020B0804000000000000" pitchFamily="34" charset="77"/>
              </a:rPr>
              <a:t>EXTEND</a:t>
            </a:r>
          </a:p>
          <a:p>
            <a:pPr algn="ctr"/>
            <a:r>
              <a:rPr lang="en-NZ" sz="1000" dirty="0">
                <a:solidFill>
                  <a:schemeClr val="bg1"/>
                </a:solidFill>
                <a:latin typeface="Suisse Int'l" panose="020B0804000000000000" pitchFamily="34" charset="77"/>
              </a:rPr>
              <a:t>Year round destination</a:t>
            </a:r>
          </a:p>
        </p:txBody>
      </p:sp>
      <p:sp>
        <p:nvSpPr>
          <p:cNvPr id="60" name="Rectangle 59">
            <a:extLst>
              <a:ext uri="{FF2B5EF4-FFF2-40B4-BE49-F238E27FC236}">
                <a16:creationId xmlns:a16="http://schemas.microsoft.com/office/drawing/2014/main" id="{9A2FFF3F-0CE8-D04B-B3E6-618253430F49}"/>
              </a:ext>
            </a:extLst>
          </p:cNvPr>
          <p:cNvSpPr/>
          <p:nvPr/>
        </p:nvSpPr>
        <p:spPr>
          <a:xfrm>
            <a:off x="3874345" y="5046533"/>
            <a:ext cx="2181013" cy="1286527"/>
          </a:xfrm>
          <a:prstGeom prst="rect">
            <a:avLst/>
          </a:prstGeom>
        </p:spPr>
        <p:txBody>
          <a:bodyPr wrap="square" lIns="180000" tIns="180000" rIns="180000" bIns="180000">
            <a:noAutofit/>
          </a:bodyPr>
          <a:lstStyle/>
          <a:p>
            <a:pPr algn="ctr"/>
            <a:r>
              <a:rPr lang="en-NZ" sz="1000" b="1" dirty="0">
                <a:solidFill>
                  <a:schemeClr val="bg1"/>
                </a:solidFill>
                <a:latin typeface="Suisse Int'l" panose="020B0804000000000000" pitchFamily="34" charset="77"/>
              </a:rPr>
              <a:t>DIVERSIFY</a:t>
            </a:r>
          </a:p>
          <a:p>
            <a:pPr algn="ctr"/>
            <a:r>
              <a:rPr lang="en-NZ" sz="1000" dirty="0">
                <a:solidFill>
                  <a:schemeClr val="bg1"/>
                </a:solidFill>
                <a:latin typeface="Suisse Int'l" panose="020B0804000000000000" pitchFamily="34" charset="77"/>
              </a:rPr>
              <a:t>Markets and Experiences</a:t>
            </a:r>
          </a:p>
        </p:txBody>
      </p:sp>
      <p:sp>
        <p:nvSpPr>
          <p:cNvPr id="61" name="Rectangle 60">
            <a:extLst>
              <a:ext uri="{FF2B5EF4-FFF2-40B4-BE49-F238E27FC236}">
                <a16:creationId xmlns:a16="http://schemas.microsoft.com/office/drawing/2014/main" id="{2814D1F8-3CA5-5244-88A7-131167F36DD4}"/>
              </a:ext>
            </a:extLst>
          </p:cNvPr>
          <p:cNvSpPr/>
          <p:nvPr/>
        </p:nvSpPr>
        <p:spPr>
          <a:xfrm>
            <a:off x="6129869" y="5043246"/>
            <a:ext cx="2181013" cy="1286527"/>
          </a:xfrm>
          <a:prstGeom prst="rect">
            <a:avLst/>
          </a:prstGeom>
        </p:spPr>
        <p:txBody>
          <a:bodyPr wrap="square" lIns="180000" tIns="180000" rIns="180000" bIns="180000">
            <a:noAutofit/>
          </a:bodyPr>
          <a:lstStyle/>
          <a:p>
            <a:pPr algn="ctr"/>
            <a:r>
              <a:rPr lang="en-NZ" sz="1000" b="1" dirty="0">
                <a:solidFill>
                  <a:schemeClr val="bg1"/>
                </a:solidFill>
                <a:latin typeface="Suisse Int'l" panose="020B0804000000000000" pitchFamily="34" charset="77"/>
              </a:rPr>
              <a:t>INVEST</a:t>
            </a:r>
          </a:p>
          <a:p>
            <a:pPr algn="ctr"/>
            <a:r>
              <a:rPr lang="en-NZ" sz="1000" dirty="0">
                <a:solidFill>
                  <a:schemeClr val="bg1"/>
                </a:solidFill>
                <a:latin typeface="Suisse Int'l" panose="020B0804000000000000" pitchFamily="34" charset="77"/>
              </a:rPr>
              <a:t>Partnerships</a:t>
            </a:r>
          </a:p>
          <a:p>
            <a:pPr algn="ctr"/>
            <a:r>
              <a:rPr lang="en-NZ" sz="1000" dirty="0">
                <a:solidFill>
                  <a:schemeClr val="bg1"/>
                </a:solidFill>
                <a:latin typeface="Suisse Int'l" panose="020B0804000000000000" pitchFamily="34" charset="77"/>
              </a:rPr>
              <a:t>Product Development</a:t>
            </a:r>
          </a:p>
          <a:p>
            <a:pPr algn="ctr"/>
            <a:r>
              <a:rPr lang="en-NZ" sz="1000" dirty="0">
                <a:solidFill>
                  <a:schemeClr val="bg1"/>
                </a:solidFill>
                <a:latin typeface="Suisse Int'l" panose="020B0804000000000000" pitchFamily="34" charset="77"/>
              </a:rPr>
              <a:t>Data and Insights</a:t>
            </a:r>
          </a:p>
        </p:txBody>
      </p:sp>
      <p:sp>
        <p:nvSpPr>
          <p:cNvPr id="62" name="Rectangle 61">
            <a:extLst>
              <a:ext uri="{FF2B5EF4-FFF2-40B4-BE49-F238E27FC236}">
                <a16:creationId xmlns:a16="http://schemas.microsoft.com/office/drawing/2014/main" id="{D75980E1-5957-0E4F-9570-1A0876FAF4AC}"/>
              </a:ext>
            </a:extLst>
          </p:cNvPr>
          <p:cNvSpPr/>
          <p:nvPr/>
        </p:nvSpPr>
        <p:spPr>
          <a:xfrm>
            <a:off x="8371838" y="5053307"/>
            <a:ext cx="2181013" cy="1286527"/>
          </a:xfrm>
          <a:prstGeom prst="rect">
            <a:avLst/>
          </a:prstGeom>
        </p:spPr>
        <p:txBody>
          <a:bodyPr wrap="square" lIns="180000" tIns="180000" rIns="180000" bIns="180000">
            <a:noAutofit/>
          </a:bodyPr>
          <a:lstStyle/>
          <a:p>
            <a:pPr algn="ctr"/>
            <a:r>
              <a:rPr lang="en-NZ" sz="1000" b="1" dirty="0">
                <a:solidFill>
                  <a:schemeClr val="bg1"/>
                </a:solidFill>
                <a:latin typeface="Suisse Int'l" panose="020B0804000000000000" pitchFamily="34" charset="77"/>
              </a:rPr>
              <a:t>SUSTAIN</a:t>
            </a:r>
          </a:p>
          <a:p>
            <a:pPr algn="ctr"/>
            <a:r>
              <a:rPr lang="en-NZ" sz="1000" dirty="0">
                <a:solidFill>
                  <a:schemeClr val="bg1"/>
                </a:solidFill>
                <a:latin typeface="Suisse Int'l" panose="020B0804000000000000" pitchFamily="34" charset="77"/>
              </a:rPr>
              <a:t>Community and environment Industry Capability</a:t>
            </a:r>
          </a:p>
          <a:p>
            <a:pPr algn="ctr"/>
            <a:r>
              <a:rPr lang="en-NZ" sz="1000" dirty="0">
                <a:solidFill>
                  <a:schemeClr val="bg1"/>
                </a:solidFill>
                <a:latin typeface="Suisse Int'l" panose="020B0804000000000000" pitchFamily="34" charset="77"/>
              </a:rPr>
              <a:t>Funding</a:t>
            </a:r>
          </a:p>
        </p:txBody>
      </p:sp>
      <p:pic>
        <p:nvPicPr>
          <p:cNvPr id="66" name="Graphic 65" descr="Smiling face with no fill">
            <a:extLst>
              <a:ext uri="{FF2B5EF4-FFF2-40B4-BE49-F238E27FC236}">
                <a16:creationId xmlns:a16="http://schemas.microsoft.com/office/drawing/2014/main" id="{098D80B3-50CD-3347-B405-1FC2E95E026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046" y="5865519"/>
            <a:ext cx="349531" cy="349531"/>
          </a:xfrm>
          <a:prstGeom prst="rect">
            <a:avLst/>
          </a:prstGeom>
        </p:spPr>
      </p:pic>
      <p:pic>
        <p:nvPicPr>
          <p:cNvPr id="67" name="Graphic 66" descr="Hill scene">
            <a:extLst>
              <a:ext uri="{FF2B5EF4-FFF2-40B4-BE49-F238E27FC236}">
                <a16:creationId xmlns:a16="http://schemas.microsoft.com/office/drawing/2014/main" id="{86CE305A-DDEA-5C4D-925D-DFA75D58CE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61092" y="2678313"/>
            <a:ext cx="303814" cy="303814"/>
          </a:xfrm>
          <a:prstGeom prst="rect">
            <a:avLst/>
          </a:prstGeom>
        </p:spPr>
      </p:pic>
      <p:pic>
        <p:nvPicPr>
          <p:cNvPr id="68" name="Graphic 67" descr="Dollar">
            <a:extLst>
              <a:ext uri="{FF2B5EF4-FFF2-40B4-BE49-F238E27FC236}">
                <a16:creationId xmlns:a16="http://schemas.microsoft.com/office/drawing/2014/main" id="{B27E6621-A417-BA4F-8AFD-21AE6DC670E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95783" y="2666292"/>
            <a:ext cx="349531" cy="349531"/>
          </a:xfrm>
          <a:prstGeom prst="rect">
            <a:avLst/>
          </a:prstGeom>
        </p:spPr>
      </p:pic>
      <p:pic>
        <p:nvPicPr>
          <p:cNvPr id="69" name="Graphic 68" descr="Meeting">
            <a:extLst>
              <a:ext uri="{FF2B5EF4-FFF2-40B4-BE49-F238E27FC236}">
                <a16:creationId xmlns:a16="http://schemas.microsoft.com/office/drawing/2014/main" id="{4E969CB7-D816-6946-8821-44304BF679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44210" y="2619170"/>
            <a:ext cx="422099" cy="422099"/>
          </a:xfrm>
          <a:prstGeom prst="rect">
            <a:avLst/>
          </a:prstGeom>
        </p:spPr>
      </p:pic>
      <p:pic>
        <p:nvPicPr>
          <p:cNvPr id="70" name="Graphic 69" descr="Business Growth">
            <a:extLst>
              <a:ext uri="{FF2B5EF4-FFF2-40B4-BE49-F238E27FC236}">
                <a16:creationId xmlns:a16="http://schemas.microsoft.com/office/drawing/2014/main" id="{E8A91554-C8A0-9247-AA73-7DCAA1FD69D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11960" y="2701867"/>
            <a:ext cx="360436" cy="360436"/>
          </a:xfrm>
          <a:prstGeom prst="rect">
            <a:avLst/>
          </a:prstGeom>
        </p:spPr>
      </p:pic>
      <p:pic>
        <p:nvPicPr>
          <p:cNvPr id="71" name="Graphic 70" descr="Smiling face with no fill">
            <a:extLst>
              <a:ext uri="{FF2B5EF4-FFF2-40B4-BE49-F238E27FC236}">
                <a16:creationId xmlns:a16="http://schemas.microsoft.com/office/drawing/2014/main" id="{363A881B-DB89-2444-B938-6CD661C840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66984" y="2717527"/>
            <a:ext cx="312922" cy="312922"/>
          </a:xfrm>
          <a:prstGeom prst="rect">
            <a:avLst/>
          </a:prstGeom>
        </p:spPr>
      </p:pic>
      <p:pic>
        <p:nvPicPr>
          <p:cNvPr id="72" name="Graphic 71" descr="Hill scene">
            <a:extLst>
              <a:ext uri="{FF2B5EF4-FFF2-40B4-BE49-F238E27FC236}">
                <a16:creationId xmlns:a16="http://schemas.microsoft.com/office/drawing/2014/main" id="{EA6F8E2D-5442-7E47-BDCD-495AFFD075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86681" y="2714247"/>
            <a:ext cx="303814" cy="303814"/>
          </a:xfrm>
          <a:prstGeom prst="rect">
            <a:avLst/>
          </a:prstGeom>
        </p:spPr>
      </p:pic>
      <p:pic>
        <p:nvPicPr>
          <p:cNvPr id="73" name="Graphic 72" descr="Dollar">
            <a:extLst>
              <a:ext uri="{FF2B5EF4-FFF2-40B4-BE49-F238E27FC236}">
                <a16:creationId xmlns:a16="http://schemas.microsoft.com/office/drawing/2014/main" id="{AD9ED589-B510-4048-A405-B900A0A70E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53414" y="2697232"/>
            <a:ext cx="320829" cy="320829"/>
          </a:xfrm>
          <a:prstGeom prst="rect">
            <a:avLst/>
          </a:prstGeom>
        </p:spPr>
      </p:pic>
      <p:pic>
        <p:nvPicPr>
          <p:cNvPr id="74" name="Graphic 73" descr="Meeting">
            <a:extLst>
              <a:ext uri="{FF2B5EF4-FFF2-40B4-BE49-F238E27FC236}">
                <a16:creationId xmlns:a16="http://schemas.microsoft.com/office/drawing/2014/main" id="{3B900F83-AC97-B442-83DF-38C26C17464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21938" y="2670013"/>
            <a:ext cx="360436" cy="360436"/>
          </a:xfrm>
          <a:prstGeom prst="rect">
            <a:avLst/>
          </a:prstGeom>
        </p:spPr>
      </p:pic>
      <p:pic>
        <p:nvPicPr>
          <p:cNvPr id="75" name="Graphic 74" descr="Meeting">
            <a:extLst>
              <a:ext uri="{FF2B5EF4-FFF2-40B4-BE49-F238E27FC236}">
                <a16:creationId xmlns:a16="http://schemas.microsoft.com/office/drawing/2014/main" id="{3C9F6D87-8079-C04C-887C-1E43CB55EF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40811" y="4518381"/>
            <a:ext cx="429047" cy="429047"/>
          </a:xfrm>
          <a:prstGeom prst="rect">
            <a:avLst/>
          </a:prstGeom>
        </p:spPr>
      </p:pic>
      <p:pic>
        <p:nvPicPr>
          <p:cNvPr id="76" name="Graphic 75" descr="Handshake">
            <a:extLst>
              <a:ext uri="{FF2B5EF4-FFF2-40B4-BE49-F238E27FC236}">
                <a16:creationId xmlns:a16="http://schemas.microsoft.com/office/drawing/2014/main" id="{DB8A7ACF-87C5-5C43-BB01-A3DE9FCBBB9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78958" y="5847470"/>
            <a:ext cx="399995" cy="399995"/>
          </a:xfrm>
          <a:prstGeom prst="rect">
            <a:avLst/>
          </a:prstGeom>
        </p:spPr>
      </p:pic>
      <p:pic>
        <p:nvPicPr>
          <p:cNvPr id="77" name="Graphic 76" descr="Dollar">
            <a:extLst>
              <a:ext uri="{FF2B5EF4-FFF2-40B4-BE49-F238E27FC236}">
                <a16:creationId xmlns:a16="http://schemas.microsoft.com/office/drawing/2014/main" id="{6A471921-4ADC-3E42-8737-966B38B753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9147" y="3485038"/>
            <a:ext cx="259298" cy="259298"/>
          </a:xfrm>
          <a:prstGeom prst="rect">
            <a:avLst/>
          </a:prstGeom>
        </p:spPr>
      </p:pic>
      <p:pic>
        <p:nvPicPr>
          <p:cNvPr id="78" name="Graphic 77" descr="Business Growth">
            <a:extLst>
              <a:ext uri="{FF2B5EF4-FFF2-40B4-BE49-F238E27FC236}">
                <a16:creationId xmlns:a16="http://schemas.microsoft.com/office/drawing/2014/main" id="{64B2FC39-7701-CC4F-B819-BA241FCF1E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09259" y="5772519"/>
            <a:ext cx="399995" cy="399995"/>
          </a:xfrm>
          <a:prstGeom prst="rect">
            <a:avLst/>
          </a:prstGeom>
        </p:spPr>
      </p:pic>
      <p:pic>
        <p:nvPicPr>
          <p:cNvPr id="79" name="Graphic 78" descr="Hill scene">
            <a:extLst>
              <a:ext uri="{FF2B5EF4-FFF2-40B4-BE49-F238E27FC236}">
                <a16:creationId xmlns:a16="http://schemas.microsoft.com/office/drawing/2014/main" id="{6280F3A9-67C6-0F44-9F47-210CB53437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24044" y="4551724"/>
            <a:ext cx="429046" cy="298234"/>
          </a:xfrm>
          <a:prstGeom prst="rect">
            <a:avLst/>
          </a:prstGeom>
        </p:spPr>
      </p:pic>
      <p:pic>
        <p:nvPicPr>
          <p:cNvPr id="80" name="Graphic 79" descr="Star">
            <a:extLst>
              <a:ext uri="{FF2B5EF4-FFF2-40B4-BE49-F238E27FC236}">
                <a16:creationId xmlns:a16="http://schemas.microsoft.com/office/drawing/2014/main" id="{9133FA24-ED34-A449-85E4-AF90D06DDDE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95747" y="4529842"/>
            <a:ext cx="333545" cy="333545"/>
          </a:xfrm>
          <a:prstGeom prst="rect">
            <a:avLst/>
          </a:prstGeom>
        </p:spPr>
      </p:pic>
      <p:pic>
        <p:nvPicPr>
          <p:cNvPr id="81" name="Graphic 80" descr="Dollar">
            <a:extLst>
              <a:ext uri="{FF2B5EF4-FFF2-40B4-BE49-F238E27FC236}">
                <a16:creationId xmlns:a16="http://schemas.microsoft.com/office/drawing/2014/main" id="{9D20E3FB-79DC-944F-BB3E-B54BB50653E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16029" y="5804525"/>
            <a:ext cx="349531" cy="349531"/>
          </a:xfrm>
          <a:prstGeom prst="rect">
            <a:avLst/>
          </a:prstGeom>
        </p:spPr>
      </p:pic>
      <p:pic>
        <p:nvPicPr>
          <p:cNvPr id="84" name="Graphic 83" descr="Business Growth">
            <a:extLst>
              <a:ext uri="{FF2B5EF4-FFF2-40B4-BE49-F238E27FC236}">
                <a16:creationId xmlns:a16="http://schemas.microsoft.com/office/drawing/2014/main" id="{8BA47A1D-C3E6-7B48-BC60-3840003495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46688" y="5847470"/>
            <a:ext cx="399995" cy="399995"/>
          </a:xfrm>
          <a:prstGeom prst="rect">
            <a:avLst/>
          </a:prstGeom>
        </p:spPr>
      </p:pic>
      <p:pic>
        <p:nvPicPr>
          <p:cNvPr id="85" name="Graphic 84" descr="Dollar">
            <a:extLst>
              <a:ext uri="{FF2B5EF4-FFF2-40B4-BE49-F238E27FC236}">
                <a16:creationId xmlns:a16="http://schemas.microsoft.com/office/drawing/2014/main" id="{3BF42B08-9B29-054F-BE89-84505931AA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02857" y="4545603"/>
            <a:ext cx="349531" cy="349531"/>
          </a:xfrm>
          <a:prstGeom prst="rect">
            <a:avLst/>
          </a:prstGeom>
        </p:spPr>
      </p:pic>
      <p:pic>
        <p:nvPicPr>
          <p:cNvPr id="86" name="Graphic 85" descr="Smiling face with no fill">
            <a:extLst>
              <a:ext uri="{FF2B5EF4-FFF2-40B4-BE49-F238E27FC236}">
                <a16:creationId xmlns:a16="http://schemas.microsoft.com/office/drawing/2014/main" id="{A26CF9FE-4D15-1A4B-8815-E1277A29EED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840" y="2666293"/>
            <a:ext cx="349531" cy="349531"/>
          </a:xfrm>
          <a:prstGeom prst="rect">
            <a:avLst/>
          </a:prstGeom>
        </p:spPr>
      </p:pic>
      <p:pic>
        <p:nvPicPr>
          <p:cNvPr id="87" name="Graphic 86" descr="Business Growth">
            <a:extLst>
              <a:ext uri="{FF2B5EF4-FFF2-40B4-BE49-F238E27FC236}">
                <a16:creationId xmlns:a16="http://schemas.microsoft.com/office/drawing/2014/main" id="{ACB9A910-3B48-E94F-B8B2-A34DBC9F6C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35093" y="5825288"/>
            <a:ext cx="399995" cy="399995"/>
          </a:xfrm>
          <a:prstGeom prst="rect">
            <a:avLst/>
          </a:prstGeom>
        </p:spPr>
      </p:pic>
      <p:pic>
        <p:nvPicPr>
          <p:cNvPr id="88" name="Graphic 87" descr="Dollar">
            <a:extLst>
              <a:ext uri="{FF2B5EF4-FFF2-40B4-BE49-F238E27FC236}">
                <a16:creationId xmlns:a16="http://schemas.microsoft.com/office/drawing/2014/main" id="{8A24AAAA-4902-8A46-A056-852E7F5C4A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41863" y="5857294"/>
            <a:ext cx="349531" cy="349531"/>
          </a:xfrm>
          <a:prstGeom prst="rect">
            <a:avLst/>
          </a:prstGeom>
        </p:spPr>
      </p:pic>
      <p:pic>
        <p:nvPicPr>
          <p:cNvPr id="89" name="Graphic 88" descr="Business Growth">
            <a:extLst>
              <a:ext uri="{FF2B5EF4-FFF2-40B4-BE49-F238E27FC236}">
                <a16:creationId xmlns:a16="http://schemas.microsoft.com/office/drawing/2014/main" id="{15162A71-C867-964D-BC0B-59DFEF5ACD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03659" y="5865519"/>
            <a:ext cx="399995" cy="399995"/>
          </a:xfrm>
          <a:prstGeom prst="rect">
            <a:avLst/>
          </a:prstGeom>
        </p:spPr>
      </p:pic>
      <p:pic>
        <p:nvPicPr>
          <p:cNvPr id="90" name="Graphic 89" descr="Meeting">
            <a:extLst>
              <a:ext uri="{FF2B5EF4-FFF2-40B4-BE49-F238E27FC236}">
                <a16:creationId xmlns:a16="http://schemas.microsoft.com/office/drawing/2014/main" id="{CC9D0054-49E4-9745-8A94-D2ACC42EAC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32078" y="5816182"/>
            <a:ext cx="429047" cy="429047"/>
          </a:xfrm>
          <a:prstGeom prst="rect">
            <a:avLst/>
          </a:prstGeom>
        </p:spPr>
      </p:pic>
      <p:pic>
        <p:nvPicPr>
          <p:cNvPr id="91" name="Graphic 90" descr="Dollar">
            <a:extLst>
              <a:ext uri="{FF2B5EF4-FFF2-40B4-BE49-F238E27FC236}">
                <a16:creationId xmlns:a16="http://schemas.microsoft.com/office/drawing/2014/main" id="{A5B5AE75-BEC1-8841-803D-B60FED6CE73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31938" y="5871068"/>
            <a:ext cx="349531" cy="349531"/>
          </a:xfrm>
          <a:prstGeom prst="rect">
            <a:avLst/>
          </a:prstGeom>
        </p:spPr>
      </p:pic>
      <p:pic>
        <p:nvPicPr>
          <p:cNvPr id="93" name="Graphic 92" descr="Business Growth">
            <a:extLst>
              <a:ext uri="{FF2B5EF4-FFF2-40B4-BE49-F238E27FC236}">
                <a16:creationId xmlns:a16="http://schemas.microsoft.com/office/drawing/2014/main" id="{1B2ADD30-7F0E-1B4A-BB95-DDD02D8AA7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41972" y="4520370"/>
            <a:ext cx="399995" cy="399995"/>
          </a:xfrm>
          <a:prstGeom prst="rect">
            <a:avLst/>
          </a:prstGeom>
        </p:spPr>
      </p:pic>
      <p:pic>
        <p:nvPicPr>
          <p:cNvPr id="94" name="Graphic 93" descr="Handshake">
            <a:extLst>
              <a:ext uri="{FF2B5EF4-FFF2-40B4-BE49-F238E27FC236}">
                <a16:creationId xmlns:a16="http://schemas.microsoft.com/office/drawing/2014/main" id="{F7C10366-5247-8D4F-AEE7-E93655F737D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93402" y="4539361"/>
            <a:ext cx="399995" cy="399995"/>
          </a:xfrm>
          <a:prstGeom prst="rect">
            <a:avLst/>
          </a:prstGeom>
        </p:spPr>
      </p:pic>
      <p:pic>
        <p:nvPicPr>
          <p:cNvPr id="95" name="Graphic 94" descr="Smiling face with no fill">
            <a:extLst>
              <a:ext uri="{FF2B5EF4-FFF2-40B4-BE49-F238E27FC236}">
                <a16:creationId xmlns:a16="http://schemas.microsoft.com/office/drawing/2014/main" id="{785EF2EE-93AD-A042-9BDC-AF4EA473F8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8806" y="5822983"/>
            <a:ext cx="349531" cy="349531"/>
          </a:xfrm>
          <a:prstGeom prst="rect">
            <a:avLst/>
          </a:prstGeom>
        </p:spPr>
      </p:pic>
      <p:pic>
        <p:nvPicPr>
          <p:cNvPr id="96" name="Graphic 95" descr="Hill scene">
            <a:extLst>
              <a:ext uri="{FF2B5EF4-FFF2-40B4-BE49-F238E27FC236}">
                <a16:creationId xmlns:a16="http://schemas.microsoft.com/office/drawing/2014/main" id="{46980E1B-33A8-F748-8347-2AEA0AD6FAF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3890" y="5887500"/>
            <a:ext cx="303814" cy="303814"/>
          </a:xfrm>
          <a:prstGeom prst="rect">
            <a:avLst/>
          </a:prstGeom>
        </p:spPr>
      </p:pic>
      <p:sp>
        <p:nvSpPr>
          <p:cNvPr id="98" name="TextBox 97">
            <a:extLst>
              <a:ext uri="{FF2B5EF4-FFF2-40B4-BE49-F238E27FC236}">
                <a16:creationId xmlns:a16="http://schemas.microsoft.com/office/drawing/2014/main" id="{0F51CD9C-2079-4F47-9021-363168ABCCF7}"/>
              </a:ext>
            </a:extLst>
          </p:cNvPr>
          <p:cNvSpPr txBox="1"/>
          <p:nvPr/>
        </p:nvSpPr>
        <p:spPr>
          <a:xfrm rot="16200000">
            <a:off x="866614" y="5563398"/>
            <a:ext cx="1237839" cy="246221"/>
          </a:xfrm>
          <a:prstGeom prst="rect">
            <a:avLst/>
          </a:prstGeom>
          <a:noFill/>
        </p:spPr>
        <p:txBody>
          <a:bodyPr wrap="none" rtlCol="0">
            <a:spAutoFit/>
          </a:bodyPr>
          <a:lstStyle/>
          <a:p>
            <a:r>
              <a:rPr lang="en-US" sz="1000" b="1" dirty="0">
                <a:solidFill>
                  <a:srgbClr val="004966"/>
                </a:solidFill>
                <a:latin typeface="Suisse Int'l Light" panose="020B0304000000000000" pitchFamily="34" charset="-78"/>
                <a:cs typeface="Suisse Int'l Light" panose="020B0304000000000000" pitchFamily="34" charset="-78"/>
              </a:rPr>
              <a:t>The next big thing</a:t>
            </a:r>
          </a:p>
        </p:txBody>
      </p:sp>
      <p:pic>
        <p:nvPicPr>
          <p:cNvPr id="100" name="Picture 99">
            <a:extLst>
              <a:ext uri="{FF2B5EF4-FFF2-40B4-BE49-F238E27FC236}">
                <a16:creationId xmlns:a16="http://schemas.microsoft.com/office/drawing/2014/main" id="{E3126E8A-561C-A141-9B76-947937E9CAC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17412" y="3760365"/>
            <a:ext cx="629920" cy="629920"/>
          </a:xfrm>
          <a:prstGeom prst="rect">
            <a:avLst/>
          </a:prstGeom>
        </p:spPr>
      </p:pic>
      <p:pic>
        <p:nvPicPr>
          <p:cNvPr id="102" name="Picture 4" descr="TIA Logo Colour Full">
            <a:extLst>
              <a:ext uri="{FF2B5EF4-FFF2-40B4-BE49-F238E27FC236}">
                <a16:creationId xmlns:a16="http://schemas.microsoft.com/office/drawing/2014/main" id="{5889993A-3527-C74D-BD42-FFC27A1B188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050899" y="935921"/>
            <a:ext cx="865187" cy="26045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8" descr="Image result for mbie image">
            <a:extLst>
              <a:ext uri="{FF2B5EF4-FFF2-40B4-BE49-F238E27FC236}">
                <a16:creationId xmlns:a16="http://schemas.microsoft.com/office/drawing/2014/main" id="{3183E7BE-7870-734E-B74E-1ACBA35A6F0B}"/>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22565"/>
          <a:stretch/>
        </p:blipFill>
        <p:spPr bwMode="auto">
          <a:xfrm>
            <a:off x="7472498" y="854482"/>
            <a:ext cx="1413330" cy="31742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 descr="Image result for department of conservation image">
            <a:extLst>
              <a:ext uri="{FF2B5EF4-FFF2-40B4-BE49-F238E27FC236}">
                <a16:creationId xmlns:a16="http://schemas.microsoft.com/office/drawing/2014/main" id="{B1D6CE36-DB36-AE44-8A17-0980BD036844}"/>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26658"/>
          <a:stretch/>
        </p:blipFill>
        <p:spPr bwMode="auto">
          <a:xfrm>
            <a:off x="8999564" y="770618"/>
            <a:ext cx="1123122" cy="394498"/>
          </a:xfrm>
          <a:prstGeom prst="rect">
            <a:avLst/>
          </a:prstGeom>
          <a:noFill/>
          <a:extLst>
            <a:ext uri="{909E8E84-426E-40DD-AFC4-6F175D3DCCD1}">
              <a14:hiddenFill xmlns:a14="http://schemas.microsoft.com/office/drawing/2010/main">
                <a:solidFill>
                  <a:srgbClr val="FFFFFF"/>
                </a:solidFill>
              </a14:hiddenFill>
            </a:ext>
          </a:extLst>
        </p:spPr>
      </p:pic>
      <p:pic>
        <p:nvPicPr>
          <p:cNvPr id="105" name="Graphic 104" descr="Handshake">
            <a:extLst>
              <a:ext uri="{FF2B5EF4-FFF2-40B4-BE49-F238E27FC236}">
                <a16:creationId xmlns:a16="http://schemas.microsoft.com/office/drawing/2014/main" id="{95F5DBE4-44F2-6645-924F-C375FB1F0AB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79168" y="2688397"/>
            <a:ext cx="399995" cy="399995"/>
          </a:xfrm>
          <a:prstGeom prst="rect">
            <a:avLst/>
          </a:prstGeom>
        </p:spPr>
      </p:pic>
      <p:sp>
        <p:nvSpPr>
          <p:cNvPr id="106" name="Oval 105">
            <a:extLst>
              <a:ext uri="{FF2B5EF4-FFF2-40B4-BE49-F238E27FC236}">
                <a16:creationId xmlns:a16="http://schemas.microsoft.com/office/drawing/2014/main" id="{41683704-E2CA-624C-9121-A7C388243D94}"/>
              </a:ext>
            </a:extLst>
          </p:cNvPr>
          <p:cNvSpPr/>
          <p:nvPr/>
        </p:nvSpPr>
        <p:spPr>
          <a:xfrm>
            <a:off x="5440536" y="643654"/>
            <a:ext cx="1295470" cy="1295470"/>
          </a:xfrm>
          <a:prstGeom prst="ellipse">
            <a:avLst/>
          </a:prstGeom>
          <a:solidFill>
            <a:schemeClr val="accent1">
              <a:lumMod val="20000"/>
              <a:lumOff val="8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022F5DF9-ADF8-8448-B6CC-2FDD2CE9A5FA}"/>
              </a:ext>
            </a:extLst>
          </p:cNvPr>
          <p:cNvSpPr txBox="1"/>
          <p:nvPr/>
        </p:nvSpPr>
        <p:spPr>
          <a:xfrm>
            <a:off x="5511436" y="918449"/>
            <a:ext cx="1156837" cy="861774"/>
          </a:xfrm>
          <a:prstGeom prst="rect">
            <a:avLst/>
          </a:prstGeom>
          <a:noFill/>
        </p:spPr>
        <p:txBody>
          <a:bodyPr wrap="square" rtlCol="0">
            <a:spAutoFit/>
          </a:bodyPr>
          <a:lstStyle/>
          <a:p>
            <a:pPr algn="ctr"/>
            <a:r>
              <a:rPr lang="en-NZ" sz="1000" b="1" dirty="0">
                <a:solidFill>
                  <a:srgbClr val="86BC25"/>
                </a:solidFill>
                <a:latin typeface="Suisse Int'l" panose="020B0804000000000000" pitchFamily="34" charset="77"/>
              </a:rPr>
              <a:t>Sustainable growth </a:t>
            </a:r>
            <a:br>
              <a:rPr lang="en-NZ" sz="1000" b="1" dirty="0">
                <a:solidFill>
                  <a:srgbClr val="86BC25"/>
                </a:solidFill>
                <a:latin typeface="Suisse Int'l" panose="020B0804000000000000" pitchFamily="34" charset="77"/>
              </a:rPr>
            </a:br>
            <a:r>
              <a:rPr lang="en-NZ" sz="1000" b="1" dirty="0">
                <a:solidFill>
                  <a:srgbClr val="86BC25"/>
                </a:solidFill>
                <a:latin typeface="Suisse Int'l" panose="020B0804000000000000" pitchFamily="34" charset="77"/>
              </a:rPr>
              <a:t>that benefits all</a:t>
            </a:r>
          </a:p>
          <a:p>
            <a:pPr algn="ctr"/>
            <a:r>
              <a:rPr lang="en-NZ" sz="1000" b="1" dirty="0">
                <a:solidFill>
                  <a:srgbClr val="86BC25"/>
                </a:solidFill>
                <a:latin typeface="Suisse Int'l" panose="020B0804000000000000" pitchFamily="34" charset="77"/>
              </a:rPr>
              <a:t>New Zealanders</a:t>
            </a:r>
            <a:endParaRPr lang="en-GB" sz="1000" b="1" dirty="0">
              <a:solidFill>
                <a:srgbClr val="86BC25"/>
              </a:solidFill>
              <a:latin typeface="Suisse Int'l" panose="020B0804000000000000" pitchFamily="34" charset="77"/>
            </a:endParaRPr>
          </a:p>
        </p:txBody>
      </p:sp>
      <p:sp>
        <p:nvSpPr>
          <p:cNvPr id="2" name="Footer Placeholder 1">
            <a:extLst>
              <a:ext uri="{FF2B5EF4-FFF2-40B4-BE49-F238E27FC236}">
                <a16:creationId xmlns:a16="http://schemas.microsoft.com/office/drawing/2014/main" id="{0B5C77B6-A3F0-0C48-8E30-C48AC310DF2F}"/>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395014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C144-A120-4714-B8D6-AE2EE43453B2}"/>
              </a:ext>
            </a:extLst>
          </p:cNvPr>
          <p:cNvSpPr>
            <a:spLocks noGrp="1"/>
          </p:cNvSpPr>
          <p:nvPr>
            <p:ph type="title"/>
          </p:nvPr>
        </p:nvSpPr>
        <p:spPr>
          <a:xfrm>
            <a:off x="1092000" y="3028121"/>
            <a:ext cx="10008000" cy="801758"/>
          </a:xfrm>
          <a:noFill/>
        </p:spPr>
        <p:txBody>
          <a:bodyPr/>
          <a:lstStyle/>
          <a:p>
            <a:pPr algn="ctr"/>
            <a:r>
              <a:rPr lang="en-NZ" dirty="0"/>
              <a:t>The Next Big Thing 2016 - 2026</a:t>
            </a:r>
            <a:endParaRPr lang="en-GB" dirty="0"/>
          </a:p>
        </p:txBody>
      </p:sp>
      <p:sp>
        <p:nvSpPr>
          <p:cNvPr id="4" name="Footer Placeholder 3">
            <a:extLst>
              <a:ext uri="{FF2B5EF4-FFF2-40B4-BE49-F238E27FC236}">
                <a16:creationId xmlns:a16="http://schemas.microsoft.com/office/drawing/2014/main" id="{BA88AA69-074E-43A4-9ABD-F8EA8E9F0DAD}"/>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
        <p:nvSpPr>
          <p:cNvPr id="5" name="Rectangle 4">
            <a:extLst>
              <a:ext uri="{FF2B5EF4-FFF2-40B4-BE49-F238E27FC236}">
                <a16:creationId xmlns:a16="http://schemas.microsoft.com/office/drawing/2014/main" id="{65A1DD8D-7BBE-484F-AF55-95F45E709BE2}"/>
              </a:ext>
            </a:extLst>
          </p:cNvPr>
          <p:cNvSpPr/>
          <p:nvPr/>
        </p:nvSpPr>
        <p:spPr>
          <a:xfrm>
            <a:off x="737034" y="4336374"/>
            <a:ext cx="2679483" cy="1099127"/>
          </a:xfrm>
          <a:prstGeom prst="rect">
            <a:avLst/>
          </a:prstGeom>
          <a:solidFill>
            <a:srgbClr val="820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EXTEND</a:t>
            </a:r>
            <a:endParaRPr lang="en-GB" dirty="0"/>
          </a:p>
        </p:txBody>
      </p:sp>
      <p:sp>
        <p:nvSpPr>
          <p:cNvPr id="11" name="Rectangle 10">
            <a:extLst>
              <a:ext uri="{FF2B5EF4-FFF2-40B4-BE49-F238E27FC236}">
                <a16:creationId xmlns:a16="http://schemas.microsoft.com/office/drawing/2014/main" id="{4C3DAF73-7BA6-407C-B1D0-C705A8266FAC}"/>
              </a:ext>
            </a:extLst>
          </p:cNvPr>
          <p:cNvSpPr/>
          <p:nvPr/>
        </p:nvSpPr>
        <p:spPr>
          <a:xfrm>
            <a:off x="6096000" y="4336374"/>
            <a:ext cx="2679483" cy="1099127"/>
          </a:xfrm>
          <a:prstGeom prst="rect">
            <a:avLst/>
          </a:prstGeom>
          <a:solidFill>
            <a:srgbClr val="196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INVEST</a:t>
            </a:r>
            <a:endParaRPr lang="en-GB" dirty="0"/>
          </a:p>
        </p:txBody>
      </p:sp>
      <p:sp>
        <p:nvSpPr>
          <p:cNvPr id="12" name="Rectangle 11">
            <a:extLst>
              <a:ext uri="{FF2B5EF4-FFF2-40B4-BE49-F238E27FC236}">
                <a16:creationId xmlns:a16="http://schemas.microsoft.com/office/drawing/2014/main" id="{38733AAD-0B4A-426F-8F8F-E568572044EC}"/>
              </a:ext>
            </a:extLst>
          </p:cNvPr>
          <p:cNvSpPr/>
          <p:nvPr/>
        </p:nvSpPr>
        <p:spPr>
          <a:xfrm>
            <a:off x="8775483" y="4336374"/>
            <a:ext cx="2679483" cy="1099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SUSTAIN</a:t>
            </a:r>
            <a:endParaRPr lang="en-GB" dirty="0"/>
          </a:p>
        </p:txBody>
      </p:sp>
      <p:sp>
        <p:nvSpPr>
          <p:cNvPr id="13" name="Rectangle 12">
            <a:extLst>
              <a:ext uri="{FF2B5EF4-FFF2-40B4-BE49-F238E27FC236}">
                <a16:creationId xmlns:a16="http://schemas.microsoft.com/office/drawing/2014/main" id="{113D2788-D9E2-4FDA-A8BF-C25AD0C70928}"/>
              </a:ext>
            </a:extLst>
          </p:cNvPr>
          <p:cNvSpPr/>
          <p:nvPr/>
        </p:nvSpPr>
        <p:spPr>
          <a:xfrm>
            <a:off x="3416517" y="4336374"/>
            <a:ext cx="2679483" cy="1099127"/>
          </a:xfrm>
          <a:prstGeom prst="rect">
            <a:avLst/>
          </a:prstGeom>
          <a:solidFill>
            <a:srgbClr val="00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DIVERSIFY</a:t>
            </a:r>
            <a:endParaRPr lang="en-GB" dirty="0"/>
          </a:p>
        </p:txBody>
      </p:sp>
    </p:spTree>
    <p:extLst>
      <p:ext uri="{BB962C8B-B14F-4D97-AF65-F5344CB8AC3E}">
        <p14:creationId xmlns:p14="http://schemas.microsoft.com/office/powerpoint/2010/main" val="2550189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18A5-1B21-428D-8993-46E4FD7F6CDC}"/>
              </a:ext>
            </a:extLst>
          </p:cNvPr>
          <p:cNvSpPr>
            <a:spLocks noGrp="1"/>
          </p:cNvSpPr>
          <p:nvPr>
            <p:ph type="title"/>
          </p:nvPr>
        </p:nvSpPr>
        <p:spPr>
          <a:xfrm>
            <a:off x="976451" y="528579"/>
            <a:ext cx="5375025" cy="414000"/>
          </a:xfrm>
        </p:spPr>
        <p:txBody>
          <a:bodyPr/>
          <a:lstStyle/>
          <a:p>
            <a:r>
              <a:rPr lang="en-NZ" sz="3200" dirty="0"/>
              <a:t>Year round destination</a:t>
            </a:r>
            <a:endParaRPr lang="en-GB" sz="3200" dirty="0"/>
          </a:p>
        </p:txBody>
      </p:sp>
      <p:sp>
        <p:nvSpPr>
          <p:cNvPr id="4" name="Footer Placeholder 3">
            <a:extLst>
              <a:ext uri="{FF2B5EF4-FFF2-40B4-BE49-F238E27FC236}">
                <a16:creationId xmlns:a16="http://schemas.microsoft.com/office/drawing/2014/main" id="{35C6E96B-1CCB-40DA-B370-2CD908FFC1D9}"/>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
        <p:nvSpPr>
          <p:cNvPr id="6" name="Content Placeholder 5">
            <a:extLst>
              <a:ext uri="{FF2B5EF4-FFF2-40B4-BE49-F238E27FC236}">
                <a16:creationId xmlns:a16="http://schemas.microsoft.com/office/drawing/2014/main" id="{996A53AA-5B8B-7340-9E18-61DC1BE58EB4}"/>
              </a:ext>
            </a:extLst>
          </p:cNvPr>
          <p:cNvSpPr>
            <a:spLocks noGrp="1"/>
          </p:cNvSpPr>
          <p:nvPr>
            <p:ph sz="half" idx="1"/>
          </p:nvPr>
        </p:nvSpPr>
        <p:spPr>
          <a:xfrm>
            <a:off x="976451" y="1162502"/>
            <a:ext cx="5364000" cy="5220000"/>
          </a:xfrm>
        </p:spPr>
        <p:txBody>
          <a:bodyPr/>
          <a:lstStyle/>
          <a:p>
            <a:pPr>
              <a:lnSpc>
                <a:spcPct val="150000"/>
              </a:lnSpc>
            </a:pPr>
            <a:r>
              <a:rPr lang="en-NZ" sz="1600" b="1" dirty="0"/>
              <a:t>Seasonality</a:t>
            </a:r>
          </a:p>
          <a:p>
            <a:pPr marL="285750" indent="-285750">
              <a:lnSpc>
                <a:spcPct val="150000"/>
              </a:lnSpc>
              <a:buFont typeface="Arial" panose="020B0604020202020204" pitchFamily="34" charset="0"/>
              <a:buChar char="•"/>
            </a:pPr>
            <a:r>
              <a:rPr lang="en-NZ" sz="1600" dirty="0"/>
              <a:t>Extend summer across autumn and spring. </a:t>
            </a:r>
          </a:p>
          <a:p>
            <a:pPr marL="285750" indent="-285750">
              <a:lnSpc>
                <a:spcPct val="150000"/>
              </a:lnSpc>
              <a:buFont typeface="Arial" panose="020B0604020202020204" pitchFamily="34" charset="0"/>
              <a:buChar char="•"/>
            </a:pPr>
            <a:r>
              <a:rPr lang="en-NZ" sz="1600" dirty="0"/>
              <a:t>Market Taupo as a short break destination.</a:t>
            </a:r>
          </a:p>
          <a:p>
            <a:pPr marL="285750" indent="-285750">
              <a:lnSpc>
                <a:spcPct val="150000"/>
              </a:lnSpc>
              <a:buFont typeface="Arial" panose="020B0604020202020204" pitchFamily="34" charset="0"/>
              <a:buChar char="•"/>
            </a:pPr>
            <a:r>
              <a:rPr lang="en-NZ" sz="1600" dirty="0"/>
              <a:t>Winter focus – geothermal, ski, hiking and biking. </a:t>
            </a:r>
          </a:p>
          <a:p>
            <a:pPr>
              <a:lnSpc>
                <a:spcPct val="150000"/>
              </a:lnSpc>
            </a:pPr>
            <a:endParaRPr lang="en-NZ" sz="1600" dirty="0"/>
          </a:p>
          <a:p>
            <a:pPr>
              <a:lnSpc>
                <a:spcPct val="150000"/>
              </a:lnSpc>
            </a:pPr>
            <a:r>
              <a:rPr lang="en-NZ" sz="1600" b="1" dirty="0"/>
              <a:t>C&amp;I Business</a:t>
            </a:r>
          </a:p>
          <a:p>
            <a:pPr marL="285750" indent="-285750">
              <a:lnSpc>
                <a:spcPct val="150000"/>
              </a:lnSpc>
              <a:buFont typeface="Arial" panose="020B0604020202020204" pitchFamily="34" charset="0"/>
              <a:buChar char="•"/>
            </a:pPr>
            <a:r>
              <a:rPr lang="en-NZ" sz="1600" dirty="0"/>
              <a:t>Use C&amp;I to fill midweek and shoulder season. </a:t>
            </a:r>
          </a:p>
          <a:p>
            <a:pPr marL="285750" indent="-285750">
              <a:lnSpc>
                <a:spcPct val="150000"/>
              </a:lnSpc>
              <a:buFont typeface="Arial" panose="020B0604020202020204" pitchFamily="34" charset="0"/>
              <a:buChar char="•"/>
            </a:pPr>
            <a:r>
              <a:rPr lang="en-NZ" sz="1600" dirty="0"/>
              <a:t>Spread visitation around entire region. </a:t>
            </a:r>
          </a:p>
          <a:p>
            <a:pPr marL="285750" indent="-285750">
              <a:lnSpc>
                <a:spcPct val="150000"/>
              </a:lnSpc>
              <a:buFont typeface="Arial" panose="020B0604020202020204" pitchFamily="34" charset="0"/>
              <a:buChar char="•"/>
            </a:pPr>
            <a:endParaRPr lang="en-NZ" sz="1600" dirty="0"/>
          </a:p>
          <a:p>
            <a:pPr>
              <a:lnSpc>
                <a:spcPct val="150000"/>
              </a:lnSpc>
            </a:pPr>
            <a:r>
              <a:rPr lang="en-NZ" sz="1600" b="1" dirty="0"/>
              <a:t>Events </a:t>
            </a:r>
          </a:p>
          <a:p>
            <a:endParaRPr lang="en-US" sz="1600" dirty="0"/>
          </a:p>
        </p:txBody>
      </p:sp>
      <p:sp>
        <p:nvSpPr>
          <p:cNvPr id="7" name="Rectangle 6">
            <a:extLst>
              <a:ext uri="{FF2B5EF4-FFF2-40B4-BE49-F238E27FC236}">
                <a16:creationId xmlns:a16="http://schemas.microsoft.com/office/drawing/2014/main" id="{FD1E9BF5-DFAE-7B4E-966A-7DA90FD12FCC}"/>
              </a:ext>
            </a:extLst>
          </p:cNvPr>
          <p:cNvSpPr/>
          <p:nvPr/>
        </p:nvSpPr>
        <p:spPr>
          <a:xfrm>
            <a:off x="0" y="0"/>
            <a:ext cx="540000" cy="6858000"/>
          </a:xfrm>
          <a:prstGeom prst="rect">
            <a:avLst/>
          </a:prstGeom>
          <a:solidFill>
            <a:srgbClr val="820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15C73D-C637-BA42-838A-71E17C1D7361}"/>
              </a:ext>
            </a:extLst>
          </p:cNvPr>
          <p:cNvSpPr txBox="1"/>
          <p:nvPr/>
        </p:nvSpPr>
        <p:spPr>
          <a:xfrm rot="16200000">
            <a:off x="-1582864" y="1996286"/>
            <a:ext cx="3705727" cy="369332"/>
          </a:xfrm>
          <a:prstGeom prst="rect">
            <a:avLst/>
          </a:prstGeom>
          <a:noFill/>
        </p:spPr>
        <p:txBody>
          <a:bodyPr wrap="square" rtlCol="0">
            <a:spAutoFit/>
          </a:bodyPr>
          <a:lstStyle/>
          <a:p>
            <a:pPr algn="r"/>
            <a:r>
              <a:rPr lang="en-US" b="1" dirty="0">
                <a:solidFill>
                  <a:schemeClr val="bg1"/>
                </a:solidFill>
              </a:rPr>
              <a:t>Extend</a:t>
            </a:r>
          </a:p>
        </p:txBody>
      </p:sp>
      <p:pic>
        <p:nvPicPr>
          <p:cNvPr id="25" name="Picture 24" descr="A close up of a logo&#10;&#10;Description automatically generated">
            <a:extLst>
              <a:ext uri="{FF2B5EF4-FFF2-40B4-BE49-F238E27FC236}">
                <a16:creationId xmlns:a16="http://schemas.microsoft.com/office/drawing/2014/main" id="{C3AE6FE3-EED1-E949-841E-7C3F9B99A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4665" y="1318436"/>
            <a:ext cx="2172412" cy="4344824"/>
          </a:xfrm>
          <a:prstGeom prst="rect">
            <a:avLst/>
          </a:prstGeom>
        </p:spPr>
      </p:pic>
      <p:pic>
        <p:nvPicPr>
          <p:cNvPr id="37" name="Picture 36" descr="A picture containing man, sign, table&#10;&#10;Description automatically generated">
            <a:extLst>
              <a:ext uri="{FF2B5EF4-FFF2-40B4-BE49-F238E27FC236}">
                <a16:creationId xmlns:a16="http://schemas.microsoft.com/office/drawing/2014/main" id="{D753A090-ECCF-F74C-B55B-ABB65BBE9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0523" y="1318436"/>
            <a:ext cx="2172412" cy="4344824"/>
          </a:xfrm>
          <a:prstGeom prst="rect">
            <a:avLst/>
          </a:prstGeom>
        </p:spPr>
      </p:pic>
    </p:spTree>
    <p:extLst>
      <p:ext uri="{BB962C8B-B14F-4D97-AF65-F5344CB8AC3E}">
        <p14:creationId xmlns:p14="http://schemas.microsoft.com/office/powerpoint/2010/main" val="4227354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9227E04-A74E-604C-964C-0D97A67B3B84}"/>
              </a:ext>
            </a:extLst>
          </p:cNvPr>
          <p:cNvSpPr>
            <a:spLocks noGrp="1"/>
          </p:cNvSpPr>
          <p:nvPr>
            <p:ph type="title"/>
          </p:nvPr>
        </p:nvSpPr>
        <p:spPr/>
        <p:txBody>
          <a:bodyPr/>
          <a:lstStyle/>
          <a:p>
            <a:r>
              <a:rPr lang="en-NZ" sz="2800" dirty="0"/>
              <a:t>Product, Markets, Messaging</a:t>
            </a:r>
            <a:br>
              <a:rPr lang="en-NZ" dirty="0"/>
            </a:br>
            <a:endParaRPr lang="en-US" dirty="0"/>
          </a:p>
        </p:txBody>
      </p:sp>
      <p:sp>
        <p:nvSpPr>
          <p:cNvPr id="4" name="Footer Placeholder 3">
            <a:extLst>
              <a:ext uri="{FF2B5EF4-FFF2-40B4-BE49-F238E27FC236}">
                <a16:creationId xmlns:a16="http://schemas.microsoft.com/office/drawing/2014/main" id="{9A9A9C3C-9A3E-4BF0-8A49-C0C6610ACAC0}"/>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
        <p:nvSpPr>
          <p:cNvPr id="14" name="Content Placeholder 13">
            <a:extLst>
              <a:ext uri="{FF2B5EF4-FFF2-40B4-BE49-F238E27FC236}">
                <a16:creationId xmlns:a16="http://schemas.microsoft.com/office/drawing/2014/main" id="{65059636-9545-6040-BA69-8E1F42109F0A}"/>
              </a:ext>
            </a:extLst>
          </p:cNvPr>
          <p:cNvSpPr>
            <a:spLocks noGrp="1"/>
          </p:cNvSpPr>
          <p:nvPr>
            <p:ph sz="half" idx="1"/>
          </p:nvPr>
        </p:nvSpPr>
        <p:spPr/>
        <p:txBody>
          <a:bodyPr/>
          <a:lstStyle/>
          <a:p>
            <a:pPr>
              <a:lnSpc>
                <a:spcPct val="150000"/>
              </a:lnSpc>
            </a:pPr>
            <a:r>
              <a:rPr lang="en-NZ" sz="1600" b="1" dirty="0"/>
              <a:t>Product</a:t>
            </a:r>
          </a:p>
          <a:p>
            <a:pPr marL="285750" indent="-285750">
              <a:lnSpc>
                <a:spcPct val="150000"/>
              </a:lnSpc>
              <a:buFont typeface="Arial" panose="020B0604020202020204" pitchFamily="34" charset="0"/>
              <a:buChar char="•"/>
            </a:pPr>
            <a:r>
              <a:rPr lang="en-NZ" sz="1600" dirty="0"/>
              <a:t>More than an adventure/adrenalin destination</a:t>
            </a:r>
          </a:p>
          <a:p>
            <a:pPr marL="285750" indent="-285750">
              <a:lnSpc>
                <a:spcPct val="150000"/>
              </a:lnSpc>
              <a:buFont typeface="Arial" panose="020B0604020202020204" pitchFamily="34" charset="0"/>
              <a:buChar char="•"/>
            </a:pPr>
            <a:r>
              <a:rPr lang="en-NZ" sz="1600" dirty="0"/>
              <a:t>Monetise attractions</a:t>
            </a:r>
          </a:p>
          <a:p>
            <a:pPr marL="285750" indent="-285750">
              <a:lnSpc>
                <a:spcPct val="150000"/>
              </a:lnSpc>
              <a:buFont typeface="Arial" panose="020B0604020202020204" pitchFamily="34" charset="0"/>
              <a:buChar char="•"/>
            </a:pPr>
            <a:r>
              <a:rPr lang="en-NZ" sz="1600" dirty="0"/>
              <a:t>Collaborate and package with other products</a:t>
            </a:r>
          </a:p>
          <a:p>
            <a:pPr marL="285750" indent="-285750">
              <a:lnSpc>
                <a:spcPct val="150000"/>
              </a:lnSpc>
              <a:buFont typeface="Arial" panose="020B0604020202020204" pitchFamily="34" charset="0"/>
              <a:buChar char="•"/>
            </a:pPr>
            <a:r>
              <a:rPr lang="en-NZ" sz="1600" dirty="0"/>
              <a:t>Target segments - passion groups</a:t>
            </a:r>
          </a:p>
          <a:p>
            <a:pPr>
              <a:lnSpc>
                <a:spcPct val="150000"/>
              </a:lnSpc>
            </a:pPr>
            <a:endParaRPr lang="en-NZ" sz="1600" dirty="0"/>
          </a:p>
          <a:p>
            <a:pPr>
              <a:lnSpc>
                <a:spcPct val="150000"/>
              </a:lnSpc>
            </a:pPr>
            <a:r>
              <a:rPr lang="en-NZ" sz="1600" b="1" dirty="0"/>
              <a:t>Source markets and target segments</a:t>
            </a:r>
          </a:p>
          <a:p>
            <a:pPr marL="285750" indent="-285750">
              <a:lnSpc>
                <a:spcPct val="150000"/>
              </a:lnSpc>
              <a:buFont typeface="Arial" panose="020B0604020202020204" pitchFamily="34" charset="0"/>
              <a:buChar char="•"/>
            </a:pPr>
            <a:r>
              <a:rPr lang="en-NZ" sz="1600" dirty="0"/>
              <a:t>Couples, families, boomers</a:t>
            </a:r>
          </a:p>
          <a:p>
            <a:pPr marL="285750" indent="-285750">
              <a:lnSpc>
                <a:spcPct val="150000"/>
              </a:lnSpc>
              <a:buFont typeface="Arial" panose="020B0604020202020204" pitchFamily="34" charset="0"/>
              <a:buChar char="•"/>
            </a:pPr>
            <a:r>
              <a:rPr lang="en-NZ" sz="1600" dirty="0"/>
              <a:t>Passion groups – MTB, fishing, hiking, boy’s weekends</a:t>
            </a:r>
            <a:br>
              <a:rPr lang="en-NZ" sz="1600" dirty="0"/>
            </a:br>
            <a:endParaRPr lang="en-NZ" sz="1600" dirty="0"/>
          </a:p>
          <a:p>
            <a:pPr>
              <a:lnSpc>
                <a:spcPct val="150000"/>
              </a:lnSpc>
            </a:pPr>
            <a:r>
              <a:rPr lang="en-NZ" sz="1600" b="1" dirty="0"/>
              <a:t>Content and Messaging</a:t>
            </a:r>
          </a:p>
          <a:p>
            <a:pPr marL="285750" indent="-285750">
              <a:lnSpc>
                <a:spcPct val="150000"/>
              </a:lnSpc>
              <a:buFont typeface="Arial" panose="020B0604020202020204" pitchFamily="34" charset="0"/>
              <a:buChar char="•"/>
            </a:pPr>
            <a:r>
              <a:rPr lang="en-NZ" sz="1600" dirty="0"/>
              <a:t>Telling a broader picture</a:t>
            </a:r>
          </a:p>
          <a:p>
            <a:pPr>
              <a:lnSpc>
                <a:spcPct val="150000"/>
              </a:lnSpc>
            </a:pPr>
            <a:endParaRPr lang="en-US" sz="1400" dirty="0"/>
          </a:p>
        </p:txBody>
      </p:sp>
      <p:sp>
        <p:nvSpPr>
          <p:cNvPr id="17" name="Rectangle 16">
            <a:extLst>
              <a:ext uri="{FF2B5EF4-FFF2-40B4-BE49-F238E27FC236}">
                <a16:creationId xmlns:a16="http://schemas.microsoft.com/office/drawing/2014/main" id="{FD1E9BF5-DFAE-7B4E-966A-7DA90FD12FCC}"/>
              </a:ext>
            </a:extLst>
          </p:cNvPr>
          <p:cNvSpPr/>
          <p:nvPr/>
        </p:nvSpPr>
        <p:spPr>
          <a:xfrm>
            <a:off x="0" y="0"/>
            <a:ext cx="540000" cy="6858000"/>
          </a:xfrm>
          <a:prstGeom prst="rect">
            <a:avLst/>
          </a:prstGeom>
          <a:solidFill>
            <a:srgbClr val="0049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7">
            <a:extLst>
              <a:ext uri="{FF2B5EF4-FFF2-40B4-BE49-F238E27FC236}">
                <a16:creationId xmlns:a16="http://schemas.microsoft.com/office/drawing/2014/main" id="{4915C73D-C637-BA42-838A-71E17C1D7361}"/>
              </a:ext>
            </a:extLst>
          </p:cNvPr>
          <p:cNvSpPr txBox="1"/>
          <p:nvPr/>
        </p:nvSpPr>
        <p:spPr>
          <a:xfrm rot="16200000">
            <a:off x="-1582864" y="1996286"/>
            <a:ext cx="370572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a:solidFill>
                  <a:schemeClr val="bg1"/>
                </a:solidFill>
              </a:rPr>
              <a:t>Diversify</a:t>
            </a:r>
          </a:p>
        </p:txBody>
      </p:sp>
      <p:pic>
        <p:nvPicPr>
          <p:cNvPr id="8" name="Picture 7" descr="A screenshot of a cell phone&#10;&#10;Description automatically generated">
            <a:extLst>
              <a:ext uri="{FF2B5EF4-FFF2-40B4-BE49-F238E27FC236}">
                <a16:creationId xmlns:a16="http://schemas.microsoft.com/office/drawing/2014/main" id="{9D4120D1-F8CA-EE40-8895-2DF2163F0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9973" y="2215648"/>
            <a:ext cx="2660436" cy="3636335"/>
          </a:xfrm>
          <a:prstGeom prst="rect">
            <a:avLst/>
          </a:prstGeom>
        </p:spPr>
      </p:pic>
      <p:pic>
        <p:nvPicPr>
          <p:cNvPr id="10" name="Picture 9" descr="A person standing in a room&#10;&#10;Description automatically generated">
            <a:extLst>
              <a:ext uri="{FF2B5EF4-FFF2-40B4-BE49-F238E27FC236}">
                <a16:creationId xmlns:a16="http://schemas.microsoft.com/office/drawing/2014/main" id="{641C179A-2E8B-D942-B90E-14D67EBF3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9219" y="864781"/>
            <a:ext cx="2474340" cy="1294905"/>
          </a:xfrm>
          <a:prstGeom prst="rect">
            <a:avLst/>
          </a:prstGeom>
        </p:spPr>
      </p:pic>
    </p:spTree>
    <p:extLst>
      <p:ext uri="{BB962C8B-B14F-4D97-AF65-F5344CB8AC3E}">
        <p14:creationId xmlns:p14="http://schemas.microsoft.com/office/powerpoint/2010/main" val="222419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1C82CCC-8903-4768-90E9-6D8BFA584F20}"/>
              </a:ext>
            </a:extLst>
          </p:cNvPr>
          <p:cNvSpPr>
            <a:spLocks noGrp="1"/>
          </p:cNvSpPr>
          <p:nvPr>
            <p:ph type="ftr" sz="quarter" idx="11"/>
          </p:nvPr>
        </p:nvSpPr>
        <p:spPr/>
        <p:txBody>
          <a:bodyPr/>
          <a:lstStyle/>
          <a:p>
            <a:r>
              <a:rPr lang="en-NZ"/>
              <a:t>Love Taupō – Board Strategic Planning Session Nov 19
</a:t>
            </a:r>
            <a:endParaRPr lang="en-NZ" dirty="0"/>
          </a:p>
        </p:txBody>
      </p:sp>
      <p:pic>
        <p:nvPicPr>
          <p:cNvPr id="8" name="Online Media 7" descr="Ultimate 3-day mountain bike escape">
            <a:hlinkClick r:id="" action="ppaction://media"/>
            <a:extLst>
              <a:ext uri="{FF2B5EF4-FFF2-40B4-BE49-F238E27FC236}">
                <a16:creationId xmlns:a16="http://schemas.microsoft.com/office/drawing/2014/main" id="{0A2EB285-379C-E840-820A-6EC3269470BD}"/>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1615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88C568-85D7-344B-9352-5824DE324592}"/>
              </a:ext>
            </a:extLst>
          </p:cNvPr>
          <p:cNvSpPr>
            <a:spLocks noGrp="1"/>
          </p:cNvSpPr>
          <p:nvPr>
            <p:ph type="title"/>
          </p:nvPr>
        </p:nvSpPr>
        <p:spPr>
          <a:xfrm>
            <a:off x="976451" y="209491"/>
            <a:ext cx="7469279" cy="743331"/>
          </a:xfrm>
        </p:spPr>
        <p:txBody>
          <a:bodyPr/>
          <a:lstStyle/>
          <a:p>
            <a:r>
              <a:rPr lang="en-NZ" dirty="0"/>
              <a:t>Product, Partnerships, Technology, and Capability</a:t>
            </a:r>
            <a:br>
              <a:rPr lang="en-NZ" dirty="0"/>
            </a:br>
            <a:endParaRPr lang="en-US" dirty="0"/>
          </a:p>
        </p:txBody>
      </p:sp>
      <p:sp>
        <p:nvSpPr>
          <p:cNvPr id="4" name="Footer Placeholder 3">
            <a:extLst>
              <a:ext uri="{FF2B5EF4-FFF2-40B4-BE49-F238E27FC236}">
                <a16:creationId xmlns:a16="http://schemas.microsoft.com/office/drawing/2014/main" id="{D2262371-0314-4653-B1A6-2EA494262631}"/>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
        <p:nvSpPr>
          <p:cNvPr id="10" name="Content Placeholder 9">
            <a:extLst>
              <a:ext uri="{FF2B5EF4-FFF2-40B4-BE49-F238E27FC236}">
                <a16:creationId xmlns:a16="http://schemas.microsoft.com/office/drawing/2014/main" id="{43AC6E5D-571B-6743-A7DB-7D63C4FA92A7}"/>
              </a:ext>
            </a:extLst>
          </p:cNvPr>
          <p:cNvSpPr>
            <a:spLocks noGrp="1"/>
          </p:cNvSpPr>
          <p:nvPr>
            <p:ph sz="half" idx="1"/>
          </p:nvPr>
        </p:nvSpPr>
        <p:spPr>
          <a:xfrm>
            <a:off x="976452" y="1043709"/>
            <a:ext cx="7469278" cy="5393711"/>
          </a:xfrm>
        </p:spPr>
        <p:txBody>
          <a:bodyPr/>
          <a:lstStyle/>
          <a:p>
            <a:pPr>
              <a:lnSpc>
                <a:spcPct val="150000"/>
              </a:lnSpc>
            </a:pPr>
            <a:r>
              <a:rPr lang="en-NZ" sz="1400" b="1" dirty="0"/>
              <a:t>Product Development</a:t>
            </a:r>
          </a:p>
          <a:p>
            <a:pPr marL="285750" indent="-285750">
              <a:lnSpc>
                <a:spcPct val="150000"/>
              </a:lnSpc>
              <a:buFont typeface="Arial" panose="020B0604020202020204" pitchFamily="34" charset="0"/>
              <a:buChar char="•"/>
            </a:pPr>
            <a:r>
              <a:rPr lang="en-NZ" sz="1400" dirty="0"/>
              <a:t>New product – suits our source markets</a:t>
            </a:r>
          </a:p>
          <a:p>
            <a:pPr>
              <a:lnSpc>
                <a:spcPct val="150000"/>
              </a:lnSpc>
            </a:pPr>
            <a:endParaRPr lang="en-NZ" sz="1400" b="1" dirty="0"/>
          </a:p>
          <a:p>
            <a:pPr>
              <a:lnSpc>
                <a:spcPct val="150000"/>
              </a:lnSpc>
            </a:pPr>
            <a:r>
              <a:rPr lang="en-NZ" sz="1400" b="1" dirty="0"/>
              <a:t>Partnerships</a:t>
            </a:r>
          </a:p>
          <a:p>
            <a:pPr marL="285750" indent="-285750">
              <a:lnSpc>
                <a:spcPct val="150000"/>
              </a:lnSpc>
              <a:buFont typeface="Arial" panose="020B0604020202020204" pitchFamily="34" charset="0"/>
              <a:buChar char="•"/>
            </a:pPr>
            <a:r>
              <a:rPr lang="en-NZ" sz="1400" dirty="0" err="1"/>
              <a:t>Ngati</a:t>
            </a:r>
            <a:r>
              <a:rPr lang="en-NZ" sz="1400" dirty="0"/>
              <a:t> </a:t>
            </a:r>
            <a:r>
              <a:rPr lang="en-NZ" sz="1400" dirty="0" err="1"/>
              <a:t>Tuwharetoa</a:t>
            </a:r>
            <a:r>
              <a:rPr lang="en-NZ" sz="1400" dirty="0"/>
              <a:t> and neighbouring iwi</a:t>
            </a:r>
          </a:p>
          <a:p>
            <a:pPr marL="285750" indent="-285750">
              <a:lnSpc>
                <a:spcPct val="150000"/>
              </a:lnSpc>
              <a:buFont typeface="Arial" panose="020B0604020202020204" pitchFamily="34" charset="0"/>
              <a:buChar char="•"/>
            </a:pPr>
            <a:r>
              <a:rPr lang="en-NZ" sz="1400" dirty="0"/>
              <a:t>ITO’s, TNZ, wholesalers</a:t>
            </a:r>
          </a:p>
          <a:p>
            <a:pPr marL="285750" indent="-285750">
              <a:lnSpc>
                <a:spcPct val="150000"/>
              </a:lnSpc>
              <a:buFont typeface="Arial" panose="020B0604020202020204" pitchFamily="34" charset="0"/>
              <a:buChar char="•"/>
            </a:pPr>
            <a:r>
              <a:rPr lang="en-NZ" sz="1400" dirty="0"/>
              <a:t>Regional and government agencies</a:t>
            </a:r>
          </a:p>
          <a:p>
            <a:pPr>
              <a:lnSpc>
                <a:spcPct val="150000"/>
              </a:lnSpc>
            </a:pPr>
            <a:endParaRPr lang="en-NZ" sz="1400" dirty="0"/>
          </a:p>
          <a:p>
            <a:pPr>
              <a:lnSpc>
                <a:spcPct val="150000"/>
              </a:lnSpc>
            </a:pPr>
            <a:r>
              <a:rPr lang="en-NZ" sz="1400" b="1" dirty="0"/>
              <a:t>Technology</a:t>
            </a:r>
          </a:p>
          <a:p>
            <a:pPr marL="285750" indent="-285750">
              <a:lnSpc>
                <a:spcPct val="150000"/>
              </a:lnSpc>
              <a:buFont typeface="Arial" panose="020B0604020202020204" pitchFamily="34" charset="0"/>
              <a:buChar char="•"/>
            </a:pPr>
            <a:r>
              <a:rPr lang="en-NZ" sz="1400" dirty="0"/>
              <a:t>Res systems – instant confirmation. Online </a:t>
            </a:r>
            <a:r>
              <a:rPr lang="en-NZ" sz="1400" dirty="0" err="1"/>
              <a:t>bookability</a:t>
            </a:r>
            <a:r>
              <a:rPr lang="en-NZ" sz="1400" dirty="0"/>
              <a:t>, track and measure</a:t>
            </a:r>
          </a:p>
          <a:p>
            <a:pPr marL="285750" indent="-285750">
              <a:lnSpc>
                <a:spcPct val="150000"/>
              </a:lnSpc>
              <a:buFont typeface="Arial" panose="020B0604020202020204" pitchFamily="34" charset="0"/>
              <a:buChar char="•"/>
            </a:pPr>
            <a:r>
              <a:rPr lang="en-NZ" sz="1400" dirty="0"/>
              <a:t>Social channels</a:t>
            </a:r>
          </a:p>
          <a:p>
            <a:pPr marL="285750" indent="-285750">
              <a:lnSpc>
                <a:spcPct val="150000"/>
              </a:lnSpc>
              <a:buFont typeface="Arial" panose="020B0604020202020204" pitchFamily="34" charset="0"/>
              <a:buChar char="•"/>
            </a:pPr>
            <a:endParaRPr lang="en-NZ" sz="1400" dirty="0"/>
          </a:p>
          <a:p>
            <a:pPr>
              <a:lnSpc>
                <a:spcPct val="150000"/>
              </a:lnSpc>
            </a:pPr>
            <a:r>
              <a:rPr lang="en-NZ" sz="1400" b="1" dirty="0"/>
              <a:t>Capability</a:t>
            </a:r>
          </a:p>
          <a:p>
            <a:pPr marL="285750" indent="-285750">
              <a:lnSpc>
                <a:spcPct val="150000"/>
              </a:lnSpc>
              <a:buFont typeface="Arial" panose="020B0604020202020204" pitchFamily="34" charset="0"/>
              <a:buChar char="•"/>
            </a:pPr>
            <a:r>
              <a:rPr lang="en-NZ" sz="1400" dirty="0"/>
              <a:t>Building knowledge and capability</a:t>
            </a:r>
          </a:p>
          <a:p>
            <a:pPr marL="285750" indent="-285750">
              <a:lnSpc>
                <a:spcPct val="150000"/>
              </a:lnSpc>
              <a:buFont typeface="Arial" panose="020B0604020202020204" pitchFamily="34" charset="0"/>
              <a:buChar char="•"/>
            </a:pPr>
            <a:r>
              <a:rPr lang="en-NZ" sz="1400" dirty="0"/>
              <a:t>Training programme</a:t>
            </a:r>
          </a:p>
          <a:p>
            <a:pPr marL="285750" indent="-285750">
              <a:lnSpc>
                <a:spcPct val="150000"/>
              </a:lnSpc>
              <a:buFont typeface="Arial" panose="020B0604020202020204" pitchFamily="34" charset="0"/>
              <a:buChar char="•"/>
            </a:pPr>
            <a:r>
              <a:rPr lang="en-NZ" sz="1400" dirty="0"/>
              <a:t>Industry engagement</a:t>
            </a:r>
          </a:p>
        </p:txBody>
      </p:sp>
      <p:sp>
        <p:nvSpPr>
          <p:cNvPr id="12" name="Rectangle 11">
            <a:extLst>
              <a:ext uri="{FF2B5EF4-FFF2-40B4-BE49-F238E27FC236}">
                <a16:creationId xmlns:a16="http://schemas.microsoft.com/office/drawing/2014/main" id="{44BF1239-5223-5A42-AC3A-00F59DF261CB}"/>
              </a:ext>
            </a:extLst>
          </p:cNvPr>
          <p:cNvSpPr/>
          <p:nvPr/>
        </p:nvSpPr>
        <p:spPr>
          <a:xfrm>
            <a:off x="0" y="0"/>
            <a:ext cx="540000" cy="6858000"/>
          </a:xfrm>
          <a:prstGeom prst="rect">
            <a:avLst/>
          </a:prstGeom>
          <a:solidFill>
            <a:srgbClr val="196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6042AE9-91CD-954A-AF0A-8F67FCCEDE5E}"/>
              </a:ext>
            </a:extLst>
          </p:cNvPr>
          <p:cNvSpPr txBox="1"/>
          <p:nvPr/>
        </p:nvSpPr>
        <p:spPr>
          <a:xfrm rot="16200000">
            <a:off x="-1582864" y="1996286"/>
            <a:ext cx="3705727" cy="369332"/>
          </a:xfrm>
          <a:prstGeom prst="rect">
            <a:avLst/>
          </a:prstGeom>
          <a:noFill/>
        </p:spPr>
        <p:txBody>
          <a:bodyPr wrap="square" rtlCol="0">
            <a:spAutoFit/>
          </a:bodyPr>
          <a:lstStyle/>
          <a:p>
            <a:pPr algn="r"/>
            <a:r>
              <a:rPr lang="en-US" b="1" dirty="0">
                <a:solidFill>
                  <a:schemeClr val="bg1"/>
                </a:solidFill>
              </a:rPr>
              <a:t>Invest</a:t>
            </a:r>
          </a:p>
        </p:txBody>
      </p:sp>
      <p:pic>
        <p:nvPicPr>
          <p:cNvPr id="8" name="Picture 4" descr="https://lh3.googleusercontent.com/gRDSsfW-feDEy4He7_is4Tr2z0JCFWi6rTyzG3Syhc68F3rhmuV7CkvEeplFMMgI1CXS7nlLPlPLK496KBdf1HIphFHxF4U_zX9IysweQQDIXGH2bRo9mWVEI9IUvSdSZT3GlQkRQZwyfolJ4NOYotecSMWF6Azax_JZN5_91xmA6J_T-SxpC5F_MxUUb2fWzu4Opz_bgDi2iDKapLNIA0slOUm4gUz05BpDOhQmj20BQsDt6q_iGGNh_c6CzrbX09X3GUcGYH1Kb_ck0dx2-2GX_B7DHu2urFN75z01hLq7hiB94bfMJICdmXIAGBNyZNYhQQVEWonuZ_H8P9RT1kXmna8GdEb1emSnWyHxy6XZOxIf8ZhsaMLuszXjLgjw8YraUvMY51CKVm49RmAxi_gNo-W2aXTPSi-DuHo8h3sgC9kAgUDkH_3GdzUA62AZbsUSR03TmFy5OyHoAREQNxoFASqoza0503VRSQ7ZV5Vyom06aZeQKhaGKwWN4iWKZidEfTPNMPNDUz8N9M6FWJ6OFQY8c4udDnSGVOI9c_SjX9Y9MuVNErO_91DsKjiWAp967bPfvv-VNnxOsvfJSJ9efunLr9bHg0wcB9GvyqdVt6VGjP9oEKKnftrhcfhwfK8iAS98YxKBnhKrbh3b8okpYcJig3J19TGN4Ej337syfX1aG62AJ5x9=w1250-h937-no">
            <a:extLst>
              <a:ext uri="{FF2B5EF4-FFF2-40B4-BE49-F238E27FC236}">
                <a16:creationId xmlns:a16="http://schemas.microsoft.com/office/drawing/2014/main" id="{44705868-45C3-B14A-8386-28435C0787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730" y="2495532"/>
            <a:ext cx="2657799" cy="19940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A005970-0FC7-3748-81EC-3C1364330F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075" r="14852" b="21464"/>
          <a:stretch/>
        </p:blipFill>
        <p:spPr bwMode="auto">
          <a:xfrm>
            <a:off x="8445730" y="328088"/>
            <a:ext cx="2657799" cy="2167444"/>
          </a:xfrm>
          <a:prstGeom prst="rect">
            <a:avLst/>
          </a:prstGeom>
          <a:noFill/>
          <a:ln>
            <a:noFill/>
          </a:ln>
        </p:spPr>
      </p:pic>
      <p:pic>
        <p:nvPicPr>
          <p:cNvPr id="3" name="Picture 2" descr="A group of people posing for a photo&#10;&#10;Description automatically generated">
            <a:extLst>
              <a:ext uri="{FF2B5EF4-FFF2-40B4-BE49-F238E27FC236}">
                <a16:creationId xmlns:a16="http://schemas.microsoft.com/office/drawing/2014/main" id="{630614DB-B141-954B-AC40-95E00B8F1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5269" y="4492179"/>
            <a:ext cx="2658722" cy="1994042"/>
          </a:xfrm>
          <a:prstGeom prst="rect">
            <a:avLst/>
          </a:prstGeom>
        </p:spPr>
      </p:pic>
    </p:spTree>
    <p:extLst>
      <p:ext uri="{BB962C8B-B14F-4D97-AF65-F5344CB8AC3E}">
        <p14:creationId xmlns:p14="http://schemas.microsoft.com/office/powerpoint/2010/main" val="98717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D7145C-2385-4DFC-A853-50F392363C06}"/>
              </a:ext>
            </a:extLst>
          </p:cNvPr>
          <p:cNvSpPr>
            <a:spLocks noGrp="1"/>
          </p:cNvSpPr>
          <p:nvPr>
            <p:ph type="title"/>
          </p:nvPr>
        </p:nvSpPr>
        <p:spPr/>
        <p:txBody>
          <a:bodyPr/>
          <a:lstStyle/>
          <a:p>
            <a:r>
              <a:rPr lang="en-GB" sz="3200" dirty="0"/>
              <a:t>Agenda</a:t>
            </a:r>
          </a:p>
        </p:txBody>
      </p:sp>
      <p:sp>
        <p:nvSpPr>
          <p:cNvPr id="4" name="Footer Placeholder 3">
            <a:extLst>
              <a:ext uri="{FF2B5EF4-FFF2-40B4-BE49-F238E27FC236}">
                <a16:creationId xmlns:a16="http://schemas.microsoft.com/office/drawing/2014/main" id="{B78443C1-CC8D-4953-9C0E-FF9D0426AF03}"/>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graphicFrame>
        <p:nvGraphicFramePr>
          <p:cNvPr id="8" name="Content Placeholder 2">
            <a:extLst>
              <a:ext uri="{FF2B5EF4-FFF2-40B4-BE49-F238E27FC236}">
                <a16:creationId xmlns:a16="http://schemas.microsoft.com/office/drawing/2014/main" id="{4DC9A6EF-B9D2-4B49-990F-7E5F042EB52A}"/>
              </a:ext>
            </a:extLst>
          </p:cNvPr>
          <p:cNvGraphicFramePr>
            <a:graphicFrameLocks noGrp="1"/>
          </p:cNvGraphicFramePr>
          <p:nvPr>
            <p:ph sz="half" idx="2"/>
            <p:extLst>
              <p:ext uri="{D42A27DB-BD31-4B8C-83A1-F6EECF244321}">
                <p14:modId xmlns:p14="http://schemas.microsoft.com/office/powerpoint/2010/main" val="1912526093"/>
              </p:ext>
            </p:extLst>
          </p:nvPr>
        </p:nvGraphicFramePr>
        <p:xfrm>
          <a:off x="1617137" y="2083182"/>
          <a:ext cx="8957725" cy="2526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descr="Smiling Face with No Fill">
            <a:extLst>
              <a:ext uri="{FF2B5EF4-FFF2-40B4-BE49-F238E27FC236}">
                <a16:creationId xmlns:a16="http://schemas.microsoft.com/office/drawing/2014/main" id="{5D68509D-DE95-4C47-A712-B1A2E0D0CD75}"/>
              </a:ext>
            </a:extLst>
          </p:cNvPr>
          <p:cNvSpPr/>
          <p:nvPr/>
        </p:nvSpPr>
        <p:spPr>
          <a:xfrm>
            <a:off x="4971710" y="3707248"/>
            <a:ext cx="419780" cy="41978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effectLst/>
        </p:spPr>
        <p:style>
          <a:lnRef idx="0">
            <a:schemeClr val="lt1">
              <a:alpha val="0"/>
              <a:hueOff val="0"/>
              <a:satOff val="0"/>
              <a:lumOff val="0"/>
              <a:alphaOff val="0"/>
            </a:schemeClr>
          </a:lnRef>
          <a:fillRef idx="3">
            <a:scrgbClr r="0" g="0" b="0"/>
          </a:fillRef>
          <a:effectRef idx="3">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31230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C4F2FFA-D6A1-5E49-ADEA-17DE97B057E3}"/>
              </a:ext>
            </a:extLst>
          </p:cNvPr>
          <p:cNvSpPr>
            <a:spLocks noGrp="1"/>
          </p:cNvSpPr>
          <p:nvPr>
            <p:ph type="title"/>
          </p:nvPr>
        </p:nvSpPr>
        <p:spPr>
          <a:xfrm>
            <a:off x="976451" y="528579"/>
            <a:ext cx="7404403" cy="516450"/>
          </a:xfrm>
        </p:spPr>
        <p:txBody>
          <a:bodyPr/>
          <a:lstStyle/>
          <a:p>
            <a:r>
              <a:rPr lang="en-NZ" dirty="0"/>
              <a:t>A great place to live is a great place to visit</a:t>
            </a:r>
            <a:br>
              <a:rPr lang="en-NZ" dirty="0"/>
            </a:br>
            <a:endParaRPr lang="en-US" dirty="0"/>
          </a:p>
        </p:txBody>
      </p:sp>
      <p:sp>
        <p:nvSpPr>
          <p:cNvPr id="4" name="Footer Placeholder 3">
            <a:extLst>
              <a:ext uri="{FF2B5EF4-FFF2-40B4-BE49-F238E27FC236}">
                <a16:creationId xmlns:a16="http://schemas.microsoft.com/office/drawing/2014/main" id="{07211835-AC23-4F9E-AD86-38FA8D70BBCE}"/>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pic>
        <p:nvPicPr>
          <p:cNvPr id="3" name="Picture Placeholder 2" descr="A close up of a sign&#10;&#10;Description automatically generated">
            <a:extLst>
              <a:ext uri="{FF2B5EF4-FFF2-40B4-BE49-F238E27FC236}">
                <a16:creationId xmlns:a16="http://schemas.microsoft.com/office/drawing/2014/main" id="{CEA546CB-EC0F-2F41-9B96-9FD4AA276642}"/>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7981" r="7981"/>
          <a:stretch>
            <a:fillRect/>
          </a:stretch>
        </p:blipFill>
        <p:spPr/>
      </p:pic>
      <p:sp>
        <p:nvSpPr>
          <p:cNvPr id="10" name="Content Placeholder 9">
            <a:extLst>
              <a:ext uri="{FF2B5EF4-FFF2-40B4-BE49-F238E27FC236}">
                <a16:creationId xmlns:a16="http://schemas.microsoft.com/office/drawing/2014/main" id="{E49D30D1-9F2B-5F4B-943B-7B82BFDEE1A7}"/>
              </a:ext>
            </a:extLst>
          </p:cNvPr>
          <p:cNvSpPr>
            <a:spLocks noGrp="1"/>
          </p:cNvSpPr>
          <p:nvPr>
            <p:ph sz="half" idx="1"/>
          </p:nvPr>
        </p:nvSpPr>
        <p:spPr>
          <a:xfrm>
            <a:off x="976450" y="1162502"/>
            <a:ext cx="6916265" cy="5220000"/>
          </a:xfrm>
        </p:spPr>
        <p:txBody>
          <a:bodyPr/>
          <a:lstStyle/>
          <a:p>
            <a:pPr>
              <a:lnSpc>
                <a:spcPct val="150000"/>
              </a:lnSpc>
            </a:pPr>
            <a:r>
              <a:rPr lang="en-NZ" sz="1400" b="1" dirty="0"/>
              <a:t>Social</a:t>
            </a:r>
          </a:p>
          <a:p>
            <a:pPr marL="285750" indent="-285750">
              <a:lnSpc>
                <a:spcPct val="150000"/>
              </a:lnSpc>
              <a:buFont typeface="Arial" panose="020B0604020202020204" pitchFamily="34" charset="0"/>
              <a:buChar char="•"/>
            </a:pPr>
            <a:r>
              <a:rPr lang="en-NZ" sz="1400" dirty="0"/>
              <a:t>Community engagement and support – social license</a:t>
            </a:r>
          </a:p>
          <a:p>
            <a:pPr marL="285750" indent="-285750">
              <a:lnSpc>
                <a:spcPct val="150000"/>
              </a:lnSpc>
              <a:buFont typeface="Arial" panose="020B0604020202020204" pitchFamily="34" charset="0"/>
              <a:buChar char="•"/>
            </a:pPr>
            <a:r>
              <a:rPr lang="en-NZ" sz="1400" dirty="0"/>
              <a:t>We all love our place – its about managing it in a way that benefits our community and protects it for future generations.</a:t>
            </a:r>
          </a:p>
          <a:p>
            <a:pPr>
              <a:lnSpc>
                <a:spcPct val="150000"/>
              </a:lnSpc>
            </a:pPr>
            <a:endParaRPr lang="en-NZ" sz="1400" dirty="0"/>
          </a:p>
          <a:p>
            <a:pPr>
              <a:lnSpc>
                <a:spcPct val="150000"/>
              </a:lnSpc>
            </a:pPr>
            <a:r>
              <a:rPr lang="en-NZ" sz="1400" b="1" dirty="0"/>
              <a:t>Environmental</a:t>
            </a:r>
          </a:p>
          <a:p>
            <a:pPr marL="285750" indent="-285750">
              <a:lnSpc>
                <a:spcPct val="150000"/>
              </a:lnSpc>
              <a:buFont typeface="Arial" panose="020B0604020202020204" pitchFamily="34" charset="0"/>
              <a:buChar char="•"/>
            </a:pPr>
            <a:r>
              <a:rPr lang="en-NZ" sz="1400" dirty="0"/>
              <a:t>Carbon neutral</a:t>
            </a:r>
          </a:p>
          <a:p>
            <a:pPr marL="285750" indent="-285750">
              <a:lnSpc>
                <a:spcPct val="150000"/>
              </a:lnSpc>
              <a:buFont typeface="Arial" panose="020B0604020202020204" pitchFamily="34" charset="0"/>
              <a:buChar char="•"/>
            </a:pPr>
            <a:r>
              <a:rPr lang="en-NZ" sz="1400" dirty="0"/>
              <a:t>Sustainability Pledge</a:t>
            </a:r>
          </a:p>
          <a:p>
            <a:pPr marL="285750" indent="-285750">
              <a:lnSpc>
                <a:spcPct val="150000"/>
              </a:lnSpc>
              <a:buFont typeface="Arial" panose="020B0604020202020204" pitchFamily="34" charset="0"/>
              <a:buChar char="•"/>
            </a:pPr>
            <a:r>
              <a:rPr lang="en-NZ" sz="1400" dirty="0" err="1"/>
              <a:t>Tiaki</a:t>
            </a:r>
            <a:r>
              <a:rPr lang="en-NZ" sz="1400" dirty="0"/>
              <a:t> Promise</a:t>
            </a:r>
          </a:p>
          <a:p>
            <a:pPr>
              <a:lnSpc>
                <a:spcPct val="150000"/>
              </a:lnSpc>
            </a:pPr>
            <a:endParaRPr lang="en-NZ" sz="1400" dirty="0"/>
          </a:p>
          <a:p>
            <a:pPr>
              <a:lnSpc>
                <a:spcPct val="150000"/>
              </a:lnSpc>
            </a:pPr>
            <a:r>
              <a:rPr lang="en-NZ" sz="1400" b="1" dirty="0"/>
              <a:t>Economic</a:t>
            </a:r>
          </a:p>
          <a:p>
            <a:pPr marL="285750" indent="-285750">
              <a:lnSpc>
                <a:spcPct val="150000"/>
              </a:lnSpc>
              <a:buFont typeface="Arial" panose="020B0604020202020204" pitchFamily="34" charset="0"/>
              <a:buChar char="•"/>
            </a:pPr>
            <a:r>
              <a:rPr lang="en-NZ" sz="1400" dirty="0"/>
              <a:t>Funding </a:t>
            </a:r>
          </a:p>
          <a:p>
            <a:pPr marL="285750" indent="-285750">
              <a:lnSpc>
                <a:spcPct val="150000"/>
              </a:lnSpc>
              <a:buFont typeface="Arial" panose="020B0604020202020204" pitchFamily="34" charset="0"/>
              <a:buChar char="•"/>
            </a:pPr>
            <a:r>
              <a:rPr lang="en-NZ" sz="1400" dirty="0"/>
              <a:t>Employment - internships</a:t>
            </a:r>
          </a:p>
        </p:txBody>
      </p:sp>
      <p:sp>
        <p:nvSpPr>
          <p:cNvPr id="12" name="Rectangle 11">
            <a:extLst>
              <a:ext uri="{FF2B5EF4-FFF2-40B4-BE49-F238E27FC236}">
                <a16:creationId xmlns:a16="http://schemas.microsoft.com/office/drawing/2014/main" id="{CC115829-40AD-AC44-BD08-ED6A9B588561}"/>
              </a:ext>
            </a:extLst>
          </p:cNvPr>
          <p:cNvSpPr/>
          <p:nvPr/>
        </p:nvSpPr>
        <p:spPr>
          <a:xfrm>
            <a:off x="0" y="0"/>
            <a:ext cx="540000" cy="6858000"/>
          </a:xfrm>
          <a:prstGeom prst="rect">
            <a:avLst/>
          </a:prstGeom>
          <a:solidFill>
            <a:srgbClr val="86B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42ACB03-CFDD-804D-B00B-86DE47651F0A}"/>
              </a:ext>
            </a:extLst>
          </p:cNvPr>
          <p:cNvSpPr txBox="1"/>
          <p:nvPr/>
        </p:nvSpPr>
        <p:spPr>
          <a:xfrm rot="16200000">
            <a:off x="-1582864" y="1996286"/>
            <a:ext cx="3705727" cy="369332"/>
          </a:xfrm>
          <a:prstGeom prst="rect">
            <a:avLst/>
          </a:prstGeom>
          <a:noFill/>
        </p:spPr>
        <p:txBody>
          <a:bodyPr wrap="square" rtlCol="0">
            <a:spAutoFit/>
          </a:bodyPr>
          <a:lstStyle/>
          <a:p>
            <a:pPr algn="r"/>
            <a:r>
              <a:rPr lang="en-US" b="1" dirty="0">
                <a:solidFill>
                  <a:schemeClr val="bg1"/>
                </a:solidFill>
              </a:rPr>
              <a:t>Sustain</a:t>
            </a:r>
          </a:p>
        </p:txBody>
      </p:sp>
    </p:spTree>
    <p:extLst>
      <p:ext uri="{BB962C8B-B14F-4D97-AF65-F5344CB8AC3E}">
        <p14:creationId xmlns:p14="http://schemas.microsoft.com/office/powerpoint/2010/main" val="391525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77E5-01CC-4E10-BD29-9EB6D1570D04}"/>
              </a:ext>
            </a:extLst>
          </p:cNvPr>
          <p:cNvSpPr>
            <a:spLocks noGrp="1"/>
          </p:cNvSpPr>
          <p:nvPr>
            <p:ph type="title"/>
          </p:nvPr>
        </p:nvSpPr>
        <p:spPr/>
        <p:txBody>
          <a:bodyPr/>
          <a:lstStyle/>
          <a:p>
            <a:pPr algn="ctr"/>
            <a:r>
              <a:rPr lang="en-NZ" sz="3200" dirty="0"/>
              <a:t>Group Discussion</a:t>
            </a:r>
            <a:endParaRPr lang="en-GB" sz="3200" dirty="0"/>
          </a:p>
        </p:txBody>
      </p:sp>
      <p:sp>
        <p:nvSpPr>
          <p:cNvPr id="3" name="Content Placeholder 2">
            <a:extLst>
              <a:ext uri="{FF2B5EF4-FFF2-40B4-BE49-F238E27FC236}">
                <a16:creationId xmlns:a16="http://schemas.microsoft.com/office/drawing/2014/main" id="{21278088-DDED-45E9-82BE-5B4E31CF7F5F}"/>
              </a:ext>
            </a:extLst>
          </p:cNvPr>
          <p:cNvSpPr>
            <a:spLocks noGrp="1"/>
          </p:cNvSpPr>
          <p:nvPr>
            <p:ph idx="1"/>
          </p:nvPr>
        </p:nvSpPr>
        <p:spPr>
          <a:xfrm>
            <a:off x="539100" y="1104181"/>
            <a:ext cx="11088000" cy="5107488"/>
          </a:xfrm>
        </p:spPr>
        <p:txBody>
          <a:bodyPr/>
          <a:lstStyle/>
          <a:p>
            <a:pPr marL="358775" indent="-182563">
              <a:lnSpc>
                <a:spcPct val="100000"/>
              </a:lnSpc>
            </a:pPr>
            <a:endParaRPr lang="en-NZ" sz="1400" dirty="0"/>
          </a:p>
          <a:p>
            <a:pPr marL="176212" indent="0">
              <a:lnSpc>
                <a:spcPct val="100000"/>
              </a:lnSpc>
              <a:buNone/>
            </a:pPr>
            <a:r>
              <a:rPr lang="en-NZ" sz="3600" dirty="0"/>
              <a:t> </a:t>
            </a:r>
          </a:p>
          <a:p>
            <a:pPr marL="176212" indent="0" algn="ctr">
              <a:lnSpc>
                <a:spcPct val="100000"/>
              </a:lnSpc>
              <a:buNone/>
            </a:pPr>
            <a:endParaRPr lang="en-NZ" sz="3600" dirty="0"/>
          </a:p>
          <a:p>
            <a:pPr marL="176212" indent="0" algn="ctr">
              <a:lnSpc>
                <a:spcPct val="100000"/>
              </a:lnSpc>
              <a:buNone/>
            </a:pPr>
            <a:endParaRPr lang="en-NZ" sz="3600" dirty="0"/>
          </a:p>
          <a:p>
            <a:pPr marL="176212" indent="0" algn="ctr">
              <a:lnSpc>
                <a:spcPct val="100000"/>
              </a:lnSpc>
              <a:buNone/>
            </a:pPr>
            <a:r>
              <a:rPr lang="en-NZ" sz="2800" b="1" dirty="0"/>
              <a:t>What does your ideal customer look like?</a:t>
            </a:r>
          </a:p>
          <a:p>
            <a:pPr marL="176212" indent="0">
              <a:lnSpc>
                <a:spcPct val="100000"/>
              </a:lnSpc>
              <a:buNone/>
            </a:pPr>
            <a:endParaRPr lang="en-NZ" sz="2800" b="1" dirty="0"/>
          </a:p>
          <a:p>
            <a:pPr marL="180000" lvl="1" indent="0">
              <a:buNone/>
            </a:pPr>
            <a:endParaRPr lang="en-NZ" sz="1400" dirty="0"/>
          </a:p>
          <a:p>
            <a:pPr marL="180000" lvl="1" indent="0">
              <a:buNone/>
            </a:pPr>
            <a:endParaRPr lang="en-NZ" sz="1400" dirty="0"/>
          </a:p>
        </p:txBody>
      </p:sp>
      <p:sp>
        <p:nvSpPr>
          <p:cNvPr id="6" name="Footer Placeholder 5">
            <a:extLst>
              <a:ext uri="{FF2B5EF4-FFF2-40B4-BE49-F238E27FC236}">
                <a16:creationId xmlns:a16="http://schemas.microsoft.com/office/drawing/2014/main" id="{EA8D8931-69AA-4A40-A25E-D67A5E5395FC}"/>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255770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1ACF-D337-41FC-BB15-7AB57BC37E8B}"/>
              </a:ext>
            </a:extLst>
          </p:cNvPr>
          <p:cNvSpPr>
            <a:spLocks noGrp="1"/>
          </p:cNvSpPr>
          <p:nvPr>
            <p:ph type="title"/>
          </p:nvPr>
        </p:nvSpPr>
        <p:spPr/>
        <p:txBody>
          <a:bodyPr/>
          <a:lstStyle/>
          <a:p>
            <a:pPr algn="ctr"/>
            <a:r>
              <a:rPr lang="en-NZ" sz="3200" dirty="0"/>
              <a:t>Delivering an Outstanding Visitor Experience</a:t>
            </a:r>
            <a:endParaRPr lang="en-GB" sz="3200" dirty="0"/>
          </a:p>
        </p:txBody>
      </p:sp>
      <p:sp>
        <p:nvSpPr>
          <p:cNvPr id="3" name="Content Placeholder 2">
            <a:extLst>
              <a:ext uri="{FF2B5EF4-FFF2-40B4-BE49-F238E27FC236}">
                <a16:creationId xmlns:a16="http://schemas.microsoft.com/office/drawing/2014/main" id="{CA88261D-F87E-459F-ABB3-759DC8EAB174}"/>
              </a:ext>
            </a:extLst>
          </p:cNvPr>
          <p:cNvSpPr>
            <a:spLocks noGrp="1"/>
          </p:cNvSpPr>
          <p:nvPr>
            <p:ph idx="1"/>
          </p:nvPr>
        </p:nvSpPr>
        <p:spPr>
          <a:xfrm>
            <a:off x="1976653" y="2701698"/>
            <a:ext cx="8238693" cy="1947446"/>
          </a:xfrm>
        </p:spPr>
        <p:txBody>
          <a:bodyPr>
            <a:normAutofit fontScale="62500" lnSpcReduction="20000"/>
          </a:bodyPr>
          <a:lstStyle/>
          <a:p>
            <a:pPr marL="180000" lvl="1" indent="0" algn="ctr">
              <a:lnSpc>
                <a:spcPct val="150000"/>
              </a:lnSpc>
              <a:buNone/>
            </a:pPr>
            <a:r>
              <a:rPr lang="en-NZ" sz="4000" b="1" dirty="0"/>
              <a:t>What are 3 things you could do within your business to improve your customer’s experience throughout their entire customer journey?</a:t>
            </a:r>
          </a:p>
          <a:p>
            <a:pPr marL="176213" lvl="1" indent="0">
              <a:lnSpc>
                <a:spcPct val="150000"/>
              </a:lnSpc>
              <a:buNone/>
            </a:pPr>
            <a:endParaRPr lang="en-NZ" sz="1400" dirty="0"/>
          </a:p>
          <a:p>
            <a:pPr marL="461963" lvl="5" indent="-285750">
              <a:lnSpc>
                <a:spcPct val="150000"/>
              </a:lnSpc>
            </a:pPr>
            <a:endParaRPr lang="en-NZ" sz="1400" dirty="0"/>
          </a:p>
          <a:p>
            <a:endParaRPr lang="en-GB" dirty="0"/>
          </a:p>
        </p:txBody>
      </p:sp>
      <p:sp>
        <p:nvSpPr>
          <p:cNvPr id="5" name="Footer Placeholder 4">
            <a:extLst>
              <a:ext uri="{FF2B5EF4-FFF2-40B4-BE49-F238E27FC236}">
                <a16:creationId xmlns:a16="http://schemas.microsoft.com/office/drawing/2014/main" id="{95764A3D-D7F2-0945-8E8A-F48B1394C9A0}"/>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4157706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1F6E-B48A-41BA-A9F5-AA9A9E8F20DE}"/>
              </a:ext>
            </a:extLst>
          </p:cNvPr>
          <p:cNvSpPr>
            <a:spLocks noGrp="1"/>
          </p:cNvSpPr>
          <p:nvPr>
            <p:ph type="title"/>
          </p:nvPr>
        </p:nvSpPr>
        <p:spPr/>
        <p:txBody>
          <a:bodyPr/>
          <a:lstStyle/>
          <a:p>
            <a:pPr algn="ctr"/>
            <a:r>
              <a:rPr lang="en-NZ" sz="3200" dirty="0"/>
              <a:t>Sustainability</a:t>
            </a:r>
            <a:endParaRPr lang="en-GB" sz="3200" dirty="0"/>
          </a:p>
        </p:txBody>
      </p:sp>
      <p:sp>
        <p:nvSpPr>
          <p:cNvPr id="3" name="Content Placeholder 2">
            <a:extLst>
              <a:ext uri="{FF2B5EF4-FFF2-40B4-BE49-F238E27FC236}">
                <a16:creationId xmlns:a16="http://schemas.microsoft.com/office/drawing/2014/main" id="{C145C2F5-F0A2-4B47-9B22-C2B9DF1C692F}"/>
              </a:ext>
            </a:extLst>
          </p:cNvPr>
          <p:cNvSpPr>
            <a:spLocks noGrp="1"/>
          </p:cNvSpPr>
          <p:nvPr>
            <p:ph idx="1"/>
          </p:nvPr>
        </p:nvSpPr>
        <p:spPr>
          <a:xfrm>
            <a:off x="539100" y="1607373"/>
            <a:ext cx="11088000" cy="3643254"/>
          </a:xfrm>
        </p:spPr>
        <p:txBody>
          <a:bodyPr/>
          <a:lstStyle/>
          <a:p>
            <a:pPr marL="0" indent="0" algn="ctr">
              <a:buNone/>
            </a:pPr>
            <a:r>
              <a:rPr lang="en-NZ" sz="2800" b="1" dirty="0"/>
              <a:t>What are 3 things you can do within your business to reduce your carbon footprint or improve sustainability?</a:t>
            </a:r>
          </a:p>
          <a:p>
            <a:pPr marL="0" indent="0" algn="ctr">
              <a:buNone/>
            </a:pPr>
            <a:endParaRPr lang="en-NZ" sz="2800" b="1" dirty="0"/>
          </a:p>
          <a:p>
            <a:pPr marL="0" indent="0" algn="ctr">
              <a:buNone/>
            </a:pPr>
            <a:r>
              <a:rPr lang="en-NZ" sz="2800" b="1" dirty="0"/>
              <a:t>What are 3 ways you can share the </a:t>
            </a:r>
            <a:br>
              <a:rPr lang="en-NZ" sz="2800" b="1" dirty="0"/>
            </a:br>
            <a:r>
              <a:rPr lang="en-NZ" sz="2800" b="1" dirty="0" err="1"/>
              <a:t>Tiaki</a:t>
            </a:r>
            <a:r>
              <a:rPr lang="en-NZ" sz="2800" b="1" dirty="0"/>
              <a:t> promise with your guests?</a:t>
            </a:r>
            <a:endParaRPr lang="en-GB" sz="2800" b="1" dirty="0"/>
          </a:p>
        </p:txBody>
      </p:sp>
      <p:sp>
        <p:nvSpPr>
          <p:cNvPr id="4" name="Footer Placeholder 3">
            <a:extLst>
              <a:ext uri="{FF2B5EF4-FFF2-40B4-BE49-F238E27FC236}">
                <a16:creationId xmlns:a16="http://schemas.microsoft.com/office/drawing/2014/main" id="{19C82520-BB6B-4198-988C-18A91C57148F}"/>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3696194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F4F9-D7BD-4273-AEBA-01881D1B5BBD}"/>
              </a:ext>
            </a:extLst>
          </p:cNvPr>
          <p:cNvSpPr>
            <a:spLocks noGrp="1"/>
          </p:cNvSpPr>
          <p:nvPr>
            <p:ph type="title"/>
          </p:nvPr>
        </p:nvSpPr>
        <p:spPr/>
        <p:txBody>
          <a:bodyPr/>
          <a:lstStyle/>
          <a:p>
            <a:pPr algn="ctr"/>
            <a:r>
              <a:rPr lang="en-NZ" sz="3200" dirty="0"/>
              <a:t>Social License for Tourism</a:t>
            </a:r>
            <a:endParaRPr lang="en-GB" sz="3200" dirty="0"/>
          </a:p>
        </p:txBody>
      </p:sp>
      <p:sp>
        <p:nvSpPr>
          <p:cNvPr id="3" name="Content Placeholder 2">
            <a:extLst>
              <a:ext uri="{FF2B5EF4-FFF2-40B4-BE49-F238E27FC236}">
                <a16:creationId xmlns:a16="http://schemas.microsoft.com/office/drawing/2014/main" id="{DD2E44F9-3326-403D-AD9A-DB69FF3C1B4E}"/>
              </a:ext>
            </a:extLst>
          </p:cNvPr>
          <p:cNvSpPr>
            <a:spLocks noGrp="1"/>
          </p:cNvSpPr>
          <p:nvPr>
            <p:ph idx="1"/>
          </p:nvPr>
        </p:nvSpPr>
        <p:spPr>
          <a:xfrm>
            <a:off x="2276072" y="1086012"/>
            <a:ext cx="7614955" cy="5220000"/>
          </a:xfrm>
        </p:spPr>
        <p:txBody>
          <a:bodyPr/>
          <a:lstStyle/>
          <a:p>
            <a:pPr marL="0" indent="0" algn="ctr">
              <a:buNone/>
            </a:pPr>
            <a:r>
              <a:rPr lang="en-NZ" dirty="0"/>
              <a:t> </a:t>
            </a:r>
          </a:p>
          <a:p>
            <a:pPr marL="0" indent="0" algn="ctr">
              <a:buNone/>
            </a:pPr>
            <a:endParaRPr lang="en-NZ" sz="5400" dirty="0"/>
          </a:p>
          <a:p>
            <a:pPr marL="0" indent="0" algn="ctr">
              <a:buNone/>
            </a:pPr>
            <a:r>
              <a:rPr lang="en-NZ" sz="3200" dirty="0"/>
              <a:t>How can we better share the value of tourism with our community?</a:t>
            </a:r>
            <a:endParaRPr lang="en-GB" sz="3200" dirty="0"/>
          </a:p>
        </p:txBody>
      </p:sp>
      <p:sp>
        <p:nvSpPr>
          <p:cNvPr id="4" name="Footer Placeholder 3">
            <a:extLst>
              <a:ext uri="{FF2B5EF4-FFF2-40B4-BE49-F238E27FC236}">
                <a16:creationId xmlns:a16="http://schemas.microsoft.com/office/drawing/2014/main" id="{5E542037-EBF4-448A-BA71-C96E51475C3C}"/>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2297936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BCF9-E625-4510-94A8-6B4FC3F4FB12}"/>
              </a:ext>
            </a:extLst>
          </p:cNvPr>
          <p:cNvSpPr>
            <a:spLocks noGrp="1"/>
          </p:cNvSpPr>
          <p:nvPr>
            <p:ph type="title"/>
          </p:nvPr>
        </p:nvSpPr>
        <p:spPr/>
        <p:txBody>
          <a:bodyPr/>
          <a:lstStyle/>
          <a:p>
            <a:pPr algn="ctr"/>
            <a:r>
              <a:rPr lang="en-NZ" sz="3200" dirty="0"/>
              <a:t>Destination Great Lake Taupo</a:t>
            </a:r>
            <a:endParaRPr lang="en-GB" sz="3200" dirty="0"/>
          </a:p>
        </p:txBody>
      </p:sp>
      <p:sp>
        <p:nvSpPr>
          <p:cNvPr id="3" name="Content Placeholder 2">
            <a:extLst>
              <a:ext uri="{FF2B5EF4-FFF2-40B4-BE49-F238E27FC236}">
                <a16:creationId xmlns:a16="http://schemas.microsoft.com/office/drawing/2014/main" id="{C6DE9E75-C675-443E-938A-3A9531A24035}"/>
              </a:ext>
            </a:extLst>
          </p:cNvPr>
          <p:cNvSpPr>
            <a:spLocks noGrp="1"/>
          </p:cNvSpPr>
          <p:nvPr>
            <p:ph idx="1"/>
          </p:nvPr>
        </p:nvSpPr>
        <p:spPr>
          <a:xfrm>
            <a:off x="1909282" y="1098000"/>
            <a:ext cx="8348535" cy="5220000"/>
          </a:xfrm>
        </p:spPr>
        <p:txBody>
          <a:bodyPr/>
          <a:lstStyle/>
          <a:p>
            <a:pPr marL="0" indent="0">
              <a:buNone/>
            </a:pPr>
            <a:endParaRPr lang="en-NZ" b="1" dirty="0"/>
          </a:p>
          <a:p>
            <a:pPr marL="0" indent="0">
              <a:buNone/>
            </a:pPr>
            <a:endParaRPr lang="en-NZ" b="1" dirty="0"/>
          </a:p>
          <a:p>
            <a:pPr marL="0" indent="0">
              <a:buNone/>
            </a:pPr>
            <a:endParaRPr lang="en-NZ" b="1" dirty="0"/>
          </a:p>
          <a:p>
            <a:pPr marL="0" indent="0" algn="ctr">
              <a:buNone/>
            </a:pPr>
            <a:r>
              <a:rPr lang="en-NZ" sz="2800" b="1" dirty="0"/>
              <a:t>What is the one thing that we can do to better support your business?</a:t>
            </a:r>
            <a:endParaRPr lang="en-GB" sz="2800" b="1" dirty="0"/>
          </a:p>
        </p:txBody>
      </p:sp>
      <p:sp>
        <p:nvSpPr>
          <p:cNvPr id="4" name="Footer Placeholder 3">
            <a:extLst>
              <a:ext uri="{FF2B5EF4-FFF2-40B4-BE49-F238E27FC236}">
                <a16:creationId xmlns:a16="http://schemas.microsoft.com/office/drawing/2014/main" id="{24365801-A8ED-4BE2-964A-28B89028AD45}"/>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386534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FFC4-C7D4-4CC4-80BC-83BA4DF64F38}"/>
              </a:ext>
            </a:extLst>
          </p:cNvPr>
          <p:cNvSpPr>
            <a:spLocks noGrp="1"/>
          </p:cNvSpPr>
          <p:nvPr>
            <p:ph type="title"/>
          </p:nvPr>
        </p:nvSpPr>
        <p:spPr/>
        <p:txBody>
          <a:bodyPr/>
          <a:lstStyle/>
          <a:p>
            <a:pPr algn="ctr"/>
            <a:r>
              <a:rPr lang="en-NZ" sz="3200" dirty="0"/>
              <a:t>What would you do?</a:t>
            </a:r>
            <a:endParaRPr lang="en-GB" sz="3200" dirty="0"/>
          </a:p>
        </p:txBody>
      </p:sp>
      <p:sp>
        <p:nvSpPr>
          <p:cNvPr id="3" name="Content Placeholder 2">
            <a:extLst>
              <a:ext uri="{FF2B5EF4-FFF2-40B4-BE49-F238E27FC236}">
                <a16:creationId xmlns:a16="http://schemas.microsoft.com/office/drawing/2014/main" id="{10F361CD-3BF4-4EB4-B529-436EF8BA48E6}"/>
              </a:ext>
            </a:extLst>
          </p:cNvPr>
          <p:cNvSpPr>
            <a:spLocks noGrp="1"/>
          </p:cNvSpPr>
          <p:nvPr>
            <p:ph idx="1"/>
          </p:nvPr>
        </p:nvSpPr>
        <p:spPr/>
        <p:txBody>
          <a:bodyPr/>
          <a:lstStyle/>
          <a:p>
            <a:pPr marL="0" indent="0" algn="ctr">
              <a:buNone/>
            </a:pPr>
            <a:endParaRPr lang="en-NZ" dirty="0"/>
          </a:p>
          <a:p>
            <a:pPr marL="0" indent="0" algn="ctr">
              <a:buNone/>
            </a:pPr>
            <a:endParaRPr lang="en-NZ" dirty="0"/>
          </a:p>
          <a:p>
            <a:pPr marL="0" indent="0" algn="ctr">
              <a:buNone/>
            </a:pPr>
            <a:endParaRPr lang="en-NZ" sz="3200" dirty="0"/>
          </a:p>
          <a:p>
            <a:pPr marL="0" indent="0" algn="ctr">
              <a:buNone/>
            </a:pPr>
            <a:r>
              <a:rPr lang="en-NZ" sz="2800" b="1" dirty="0"/>
              <a:t>If </a:t>
            </a:r>
            <a:r>
              <a:rPr lang="en-NZ" sz="2800" b="1"/>
              <a:t>you were DGLT </a:t>
            </a:r>
            <a:r>
              <a:rPr lang="en-NZ" sz="2800" b="1" dirty="0"/>
              <a:t>what would be your number one priority or BHAG?</a:t>
            </a:r>
            <a:endParaRPr lang="en-GB" sz="2800" b="1" dirty="0"/>
          </a:p>
        </p:txBody>
      </p:sp>
      <p:sp>
        <p:nvSpPr>
          <p:cNvPr id="4" name="Footer Placeholder 3">
            <a:extLst>
              <a:ext uri="{FF2B5EF4-FFF2-40B4-BE49-F238E27FC236}">
                <a16:creationId xmlns:a16="http://schemas.microsoft.com/office/drawing/2014/main" id="{431E9599-1245-4BC9-A5AD-002D7E87A849}"/>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3579362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A745-EEFD-4F48-8E5D-0B9D7B9ACF11}"/>
              </a:ext>
            </a:extLst>
          </p:cNvPr>
          <p:cNvSpPr>
            <a:spLocks noGrp="1"/>
          </p:cNvSpPr>
          <p:nvPr>
            <p:ph type="title"/>
          </p:nvPr>
        </p:nvSpPr>
        <p:spPr>
          <a:xfrm>
            <a:off x="540000" y="539999"/>
            <a:ext cx="11087100" cy="1205673"/>
          </a:xfrm>
        </p:spPr>
        <p:txBody>
          <a:bodyPr/>
          <a:lstStyle/>
          <a:p>
            <a:pPr algn="ctr"/>
            <a:br>
              <a:rPr lang="en-NZ" sz="2800" dirty="0"/>
            </a:br>
            <a:r>
              <a:rPr lang="en-NZ" sz="2800" dirty="0"/>
              <a:t>What is your vision for Taupo in 10 – 20 years time?</a:t>
            </a:r>
            <a:endParaRPr lang="en-GB" sz="2800" dirty="0"/>
          </a:p>
        </p:txBody>
      </p:sp>
      <p:sp>
        <p:nvSpPr>
          <p:cNvPr id="3" name="Content Placeholder 2">
            <a:extLst>
              <a:ext uri="{FF2B5EF4-FFF2-40B4-BE49-F238E27FC236}">
                <a16:creationId xmlns:a16="http://schemas.microsoft.com/office/drawing/2014/main" id="{504B8EEC-3FA0-4F7B-9CA5-BF6CC315933C}"/>
              </a:ext>
            </a:extLst>
          </p:cNvPr>
          <p:cNvSpPr>
            <a:spLocks noGrp="1"/>
          </p:cNvSpPr>
          <p:nvPr>
            <p:ph idx="1"/>
          </p:nvPr>
        </p:nvSpPr>
        <p:spPr/>
        <p:txBody>
          <a:bodyPr/>
          <a:lstStyle/>
          <a:p>
            <a:pPr marL="0" indent="0" algn="ctr">
              <a:buNone/>
            </a:pPr>
            <a:endParaRPr lang="en-NZ" sz="2400" dirty="0"/>
          </a:p>
          <a:p>
            <a:pPr marL="0" indent="0" algn="ctr">
              <a:buNone/>
            </a:pPr>
            <a:endParaRPr lang="en-NZ" sz="2400" dirty="0"/>
          </a:p>
          <a:p>
            <a:pPr marL="0" indent="0" algn="ctr">
              <a:buNone/>
            </a:pPr>
            <a:endParaRPr lang="en-NZ" sz="2400" dirty="0"/>
          </a:p>
          <a:p>
            <a:pPr marL="0" indent="0" algn="ctr">
              <a:buNone/>
            </a:pPr>
            <a:r>
              <a:rPr lang="en-NZ" sz="2400" b="1" dirty="0"/>
              <a:t>How will Taupo look, feel and act in the future</a:t>
            </a:r>
          </a:p>
          <a:p>
            <a:endParaRPr lang="en-GB" dirty="0"/>
          </a:p>
        </p:txBody>
      </p:sp>
      <p:sp>
        <p:nvSpPr>
          <p:cNvPr id="4" name="Footer Placeholder 3">
            <a:extLst>
              <a:ext uri="{FF2B5EF4-FFF2-40B4-BE49-F238E27FC236}">
                <a16:creationId xmlns:a16="http://schemas.microsoft.com/office/drawing/2014/main" id="{621F4BAE-2CCF-4B16-B83B-26702BD9BD2F}"/>
              </a:ext>
            </a:extLst>
          </p:cNvPr>
          <p:cNvSpPr>
            <a:spLocks noGrp="1"/>
          </p:cNvSpPr>
          <p:nvPr>
            <p:ph type="ftr" sz="quarter" idx="11"/>
          </p:nvPr>
        </p:nvSpPr>
        <p:spPr/>
        <p:txBody>
          <a:bodyPr/>
          <a:lstStyle/>
          <a:p>
            <a:r>
              <a:rPr lang="en-NZ"/>
              <a:t>Love Taupō – Board Strategic Planning Session Nov 19
</a:t>
            </a:r>
            <a:endParaRPr lang="en-NZ" dirty="0"/>
          </a:p>
        </p:txBody>
      </p:sp>
    </p:spTree>
    <p:extLst>
      <p:ext uri="{BB962C8B-B14F-4D97-AF65-F5344CB8AC3E}">
        <p14:creationId xmlns:p14="http://schemas.microsoft.com/office/powerpoint/2010/main" val="1508043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6A91-48EB-432F-94AE-274317A66A8D}"/>
              </a:ext>
            </a:extLst>
          </p:cNvPr>
          <p:cNvSpPr>
            <a:spLocks noGrp="1"/>
          </p:cNvSpPr>
          <p:nvPr>
            <p:ph type="title"/>
          </p:nvPr>
        </p:nvSpPr>
        <p:spPr/>
        <p:txBody>
          <a:bodyPr/>
          <a:lstStyle/>
          <a:p>
            <a:pPr algn="ctr"/>
            <a:r>
              <a:rPr lang="en-NZ" sz="3200" dirty="0"/>
              <a:t>Industry Survey</a:t>
            </a:r>
            <a:endParaRPr lang="en-GB" sz="3200" dirty="0"/>
          </a:p>
        </p:txBody>
      </p:sp>
      <p:sp>
        <p:nvSpPr>
          <p:cNvPr id="3" name="Content Placeholder 2">
            <a:extLst>
              <a:ext uri="{FF2B5EF4-FFF2-40B4-BE49-F238E27FC236}">
                <a16:creationId xmlns:a16="http://schemas.microsoft.com/office/drawing/2014/main" id="{680561A2-7934-4B08-BE2B-25BD7DA32BC2}"/>
              </a:ext>
            </a:extLst>
          </p:cNvPr>
          <p:cNvSpPr>
            <a:spLocks noGrp="1"/>
          </p:cNvSpPr>
          <p:nvPr>
            <p:ph idx="1"/>
          </p:nvPr>
        </p:nvSpPr>
        <p:spPr/>
        <p:txBody>
          <a:bodyPr/>
          <a:lstStyle/>
          <a:p>
            <a:pPr marL="0" indent="0" algn="ctr">
              <a:buNone/>
            </a:pPr>
            <a:endParaRPr lang="en-GB" sz="3200" b="1" u="sng" dirty="0">
              <a:hlinkClick r:id="rId2"/>
            </a:endParaRPr>
          </a:p>
          <a:p>
            <a:pPr marL="0" indent="0" algn="ctr">
              <a:buNone/>
            </a:pPr>
            <a:r>
              <a:rPr lang="en-GB" sz="3200" b="1" u="sng" dirty="0">
                <a:hlinkClick r:id="rId2"/>
              </a:rPr>
              <a:t>http://bit.ly/LT_audit</a:t>
            </a:r>
            <a:endParaRPr lang="en-GB" sz="3200" b="1" u="sng" dirty="0"/>
          </a:p>
          <a:p>
            <a:pPr marL="0" indent="0" algn="ctr">
              <a:buNone/>
            </a:pPr>
            <a:endParaRPr lang="en-GB" sz="3200" b="1" u="sng" dirty="0"/>
          </a:p>
          <a:p>
            <a:pPr marL="0" indent="0" algn="ctr">
              <a:buNone/>
            </a:pPr>
            <a:endParaRPr lang="en-GB" sz="3200" dirty="0"/>
          </a:p>
          <a:p>
            <a:endParaRPr lang="en-GB" dirty="0"/>
          </a:p>
        </p:txBody>
      </p:sp>
      <p:sp>
        <p:nvSpPr>
          <p:cNvPr id="4" name="Footer Placeholder 3">
            <a:extLst>
              <a:ext uri="{FF2B5EF4-FFF2-40B4-BE49-F238E27FC236}">
                <a16:creationId xmlns:a16="http://schemas.microsoft.com/office/drawing/2014/main" id="{7E89F018-586B-463B-804C-D2A12FAEB6BB}"/>
              </a:ext>
            </a:extLst>
          </p:cNvPr>
          <p:cNvSpPr>
            <a:spLocks noGrp="1"/>
          </p:cNvSpPr>
          <p:nvPr>
            <p:ph type="ftr" sz="quarter" idx="11"/>
          </p:nvPr>
        </p:nvSpPr>
        <p:spPr/>
        <p:txBody>
          <a:bodyPr/>
          <a:lstStyle/>
          <a:p>
            <a:r>
              <a:rPr lang="en-NZ" dirty="0"/>
              <a:t>Love Taupō – Next Big Thing Review Nov 19
</a:t>
            </a:r>
          </a:p>
        </p:txBody>
      </p:sp>
      <p:pic>
        <p:nvPicPr>
          <p:cNvPr id="6" name="Picture 5" descr="A picture containing black, drawing&#10;&#10;Description automatically generated">
            <a:extLst>
              <a:ext uri="{FF2B5EF4-FFF2-40B4-BE49-F238E27FC236}">
                <a16:creationId xmlns:a16="http://schemas.microsoft.com/office/drawing/2014/main" id="{D4F2FCB9-6F54-4AB4-BF83-54425C5C6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1442" y="2917723"/>
            <a:ext cx="3129116" cy="3129116"/>
          </a:xfrm>
          <a:prstGeom prst="rect">
            <a:avLst/>
          </a:prstGeom>
        </p:spPr>
      </p:pic>
    </p:spTree>
    <p:extLst>
      <p:ext uri="{BB962C8B-B14F-4D97-AF65-F5344CB8AC3E}">
        <p14:creationId xmlns:p14="http://schemas.microsoft.com/office/powerpoint/2010/main" val="428705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741B-E234-43A0-BDF4-DE0693C1A2EE}"/>
              </a:ext>
            </a:extLst>
          </p:cNvPr>
          <p:cNvSpPr>
            <a:spLocks noGrp="1"/>
          </p:cNvSpPr>
          <p:nvPr>
            <p:ph type="title"/>
          </p:nvPr>
        </p:nvSpPr>
        <p:spPr/>
        <p:txBody>
          <a:bodyPr/>
          <a:lstStyle/>
          <a:p>
            <a:pPr algn="ctr"/>
            <a:r>
              <a:rPr lang="en-NZ" b="1" dirty="0"/>
              <a:t>Domestic visitors deliver 60% of nights and spend</a:t>
            </a:r>
            <a:br>
              <a:rPr lang="en-NZ" b="1" dirty="0"/>
            </a:br>
            <a:endParaRPr lang="en-GB" dirty="0"/>
          </a:p>
        </p:txBody>
      </p:sp>
      <p:sp>
        <p:nvSpPr>
          <p:cNvPr id="4" name="Footer Placeholder 3">
            <a:extLst>
              <a:ext uri="{FF2B5EF4-FFF2-40B4-BE49-F238E27FC236}">
                <a16:creationId xmlns:a16="http://schemas.microsoft.com/office/drawing/2014/main" id="{4F07609F-D7E4-4F4C-AAEA-9B242B38FBA5}"/>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pic>
        <p:nvPicPr>
          <p:cNvPr id="5122" name="Picture 2" descr="Guest nights by origin Year ending June 2009-2019">
            <a:extLst>
              <a:ext uri="{FF2B5EF4-FFF2-40B4-BE49-F238E27FC236}">
                <a16:creationId xmlns:a16="http://schemas.microsoft.com/office/drawing/2014/main" id="{92D9EEA5-0500-4617-9B3B-D669C0D53F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0000" y="1744526"/>
            <a:ext cx="4370818" cy="31163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4816567-B85D-4AF2-8095-6D5CD21718AA}"/>
              </a:ext>
            </a:extLst>
          </p:cNvPr>
          <p:cNvSpPr/>
          <p:nvPr/>
        </p:nvSpPr>
        <p:spPr>
          <a:xfrm>
            <a:off x="410606" y="6116122"/>
            <a:ext cx="4114800" cy="261610"/>
          </a:xfrm>
          <a:prstGeom prst="rect">
            <a:avLst/>
          </a:prstGeom>
        </p:spPr>
        <p:txBody>
          <a:bodyPr wrap="square">
            <a:spAutoFit/>
          </a:bodyPr>
          <a:lstStyle/>
          <a:p>
            <a:r>
              <a:rPr lang="en-GB" sz="1100" dirty="0">
                <a:solidFill>
                  <a:srgbClr val="414042"/>
                </a:solidFill>
                <a:latin typeface="fira-sans-book"/>
              </a:rPr>
              <a:t>Source: Accommodation Survey, MRTE’s YE June19</a:t>
            </a:r>
            <a:endParaRPr lang="en-GB" sz="1100" dirty="0"/>
          </a:p>
        </p:txBody>
      </p:sp>
      <p:sp>
        <p:nvSpPr>
          <p:cNvPr id="6" name="TextBox 5">
            <a:extLst>
              <a:ext uri="{FF2B5EF4-FFF2-40B4-BE49-F238E27FC236}">
                <a16:creationId xmlns:a16="http://schemas.microsoft.com/office/drawing/2014/main" id="{6AA676E5-CFB1-4C46-B238-CA0A08BF81F6}"/>
              </a:ext>
            </a:extLst>
          </p:cNvPr>
          <p:cNvSpPr txBox="1"/>
          <p:nvPr/>
        </p:nvSpPr>
        <p:spPr>
          <a:xfrm>
            <a:off x="6096000" y="2551836"/>
            <a:ext cx="2281891" cy="1754326"/>
          </a:xfrm>
          <a:prstGeom prst="rect">
            <a:avLst/>
          </a:prstGeom>
          <a:noFill/>
        </p:spPr>
        <p:txBody>
          <a:bodyPr wrap="square" rtlCol="0">
            <a:spAutoFit/>
          </a:bodyPr>
          <a:lstStyle/>
          <a:p>
            <a:pPr algn="ctr"/>
            <a:r>
              <a:rPr lang="en-US" sz="2800" b="1" dirty="0">
                <a:solidFill>
                  <a:srgbClr val="004966"/>
                </a:solidFill>
              </a:rPr>
              <a:t>Domestic </a:t>
            </a:r>
          </a:p>
          <a:p>
            <a:pPr algn="ctr"/>
            <a:r>
              <a:rPr lang="en-US" sz="4800" b="1" dirty="0">
                <a:solidFill>
                  <a:srgbClr val="004966"/>
                </a:solidFill>
              </a:rPr>
              <a:t>18 Bn</a:t>
            </a:r>
          </a:p>
          <a:p>
            <a:pPr algn="ctr"/>
            <a:r>
              <a:rPr lang="en-NZ" sz="3200" b="1" dirty="0">
                <a:solidFill>
                  <a:srgbClr val="00B3C4"/>
                </a:solidFill>
              </a:rPr>
              <a:t>↑2.2%</a:t>
            </a:r>
          </a:p>
        </p:txBody>
      </p:sp>
      <p:sp>
        <p:nvSpPr>
          <p:cNvPr id="7" name="TextBox 6">
            <a:extLst>
              <a:ext uri="{FF2B5EF4-FFF2-40B4-BE49-F238E27FC236}">
                <a16:creationId xmlns:a16="http://schemas.microsoft.com/office/drawing/2014/main" id="{A432F221-68F5-8E49-B3B3-C9F7A26DFCC3}"/>
              </a:ext>
            </a:extLst>
          </p:cNvPr>
          <p:cNvSpPr txBox="1"/>
          <p:nvPr/>
        </p:nvSpPr>
        <p:spPr>
          <a:xfrm>
            <a:off x="8925766" y="2521059"/>
            <a:ext cx="2748519" cy="1815882"/>
          </a:xfrm>
          <a:prstGeom prst="rect">
            <a:avLst/>
          </a:prstGeom>
          <a:noFill/>
        </p:spPr>
        <p:txBody>
          <a:bodyPr wrap="square" rtlCol="0">
            <a:spAutoFit/>
          </a:bodyPr>
          <a:lstStyle/>
          <a:p>
            <a:pPr algn="ctr"/>
            <a:r>
              <a:rPr lang="en-US" sz="3200" b="1" dirty="0">
                <a:solidFill>
                  <a:srgbClr val="196231"/>
                </a:solidFill>
              </a:rPr>
              <a:t>International</a:t>
            </a:r>
          </a:p>
          <a:p>
            <a:pPr algn="ctr"/>
            <a:r>
              <a:rPr lang="en-US" sz="4800" b="1" dirty="0">
                <a:solidFill>
                  <a:srgbClr val="196231"/>
                </a:solidFill>
              </a:rPr>
              <a:t>12 Bn</a:t>
            </a:r>
          </a:p>
          <a:p>
            <a:pPr algn="ctr"/>
            <a:r>
              <a:rPr lang="en-NZ" sz="3200" b="1" dirty="0">
                <a:solidFill>
                  <a:srgbClr val="86BC25"/>
                </a:solidFill>
              </a:rPr>
              <a:t>↑4.6%</a:t>
            </a:r>
          </a:p>
        </p:txBody>
      </p:sp>
    </p:spTree>
    <p:extLst>
      <p:ext uri="{BB962C8B-B14F-4D97-AF65-F5344CB8AC3E}">
        <p14:creationId xmlns:p14="http://schemas.microsoft.com/office/powerpoint/2010/main" val="67882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nature&#10;&#10;Description automatically generated">
            <a:extLst>
              <a:ext uri="{FF2B5EF4-FFF2-40B4-BE49-F238E27FC236}">
                <a16:creationId xmlns:a16="http://schemas.microsoft.com/office/drawing/2014/main" id="{B230D110-518F-434E-BE8D-E6949772A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182" y="767256"/>
            <a:ext cx="8818591" cy="6234470"/>
          </a:xfrm>
          <a:prstGeom prst="rect">
            <a:avLst/>
          </a:prstGeom>
        </p:spPr>
      </p:pic>
      <p:sp>
        <p:nvSpPr>
          <p:cNvPr id="5" name="object 5"/>
          <p:cNvSpPr txBox="1">
            <a:spLocks noGrp="1"/>
          </p:cNvSpPr>
          <p:nvPr>
            <p:ph type="title"/>
          </p:nvPr>
        </p:nvSpPr>
        <p:spPr>
          <a:xfrm>
            <a:off x="540000" y="513495"/>
            <a:ext cx="11087100" cy="378664"/>
          </a:xfrm>
          <a:prstGeom prst="rect">
            <a:avLst/>
          </a:prstGeom>
        </p:spPr>
        <p:txBody>
          <a:bodyPr vert="horz" wrap="square" lIns="0" tIns="9242" rIns="0" bIns="0" rtlCol="0" anchor="t" anchorCtr="0">
            <a:spAutoFit/>
          </a:bodyPr>
          <a:lstStyle/>
          <a:p>
            <a:pPr marL="7701" algn="ctr">
              <a:spcBef>
                <a:spcPts val="73"/>
              </a:spcBef>
            </a:pPr>
            <a:r>
              <a:rPr spc="-58" dirty="0">
                <a:solidFill>
                  <a:srgbClr val="004966"/>
                </a:solidFill>
                <a:cs typeface="National"/>
              </a:rPr>
              <a:t>Top </a:t>
            </a:r>
            <a:r>
              <a:rPr spc="6" dirty="0">
                <a:solidFill>
                  <a:srgbClr val="004966"/>
                </a:solidFill>
                <a:cs typeface="National"/>
              </a:rPr>
              <a:t>6 </a:t>
            </a:r>
            <a:r>
              <a:rPr spc="-12" dirty="0">
                <a:solidFill>
                  <a:srgbClr val="004966"/>
                </a:solidFill>
                <a:cs typeface="National"/>
              </a:rPr>
              <a:t>markets </a:t>
            </a:r>
            <a:r>
              <a:rPr spc="3" dirty="0">
                <a:solidFill>
                  <a:srgbClr val="004966"/>
                </a:solidFill>
                <a:cs typeface="National"/>
              </a:rPr>
              <a:t>- </a:t>
            </a:r>
            <a:r>
              <a:rPr spc="-161" dirty="0">
                <a:solidFill>
                  <a:srgbClr val="004966"/>
                </a:solidFill>
                <a:cs typeface="National"/>
              </a:rPr>
              <a:t>YoY</a:t>
            </a:r>
            <a:r>
              <a:rPr spc="21" dirty="0">
                <a:solidFill>
                  <a:srgbClr val="004966"/>
                </a:solidFill>
                <a:cs typeface="National"/>
              </a:rPr>
              <a:t> </a:t>
            </a:r>
            <a:r>
              <a:rPr spc="-6" dirty="0">
                <a:solidFill>
                  <a:srgbClr val="004966"/>
                </a:solidFill>
                <a:cs typeface="National"/>
              </a:rPr>
              <a:t>Growth</a:t>
            </a:r>
            <a:endParaRPr dirty="0">
              <a:solidFill>
                <a:srgbClr val="004966"/>
              </a:solidFill>
              <a:cs typeface="National"/>
            </a:endParaRPr>
          </a:p>
        </p:txBody>
      </p:sp>
      <p:sp>
        <p:nvSpPr>
          <p:cNvPr id="4" name="Footer Placeholder 3">
            <a:extLst>
              <a:ext uri="{FF2B5EF4-FFF2-40B4-BE49-F238E27FC236}">
                <a16:creationId xmlns:a16="http://schemas.microsoft.com/office/drawing/2014/main" id="{56541B1D-C9D2-BB4E-84AA-BE32DDB7B989}"/>
              </a:ext>
            </a:extLst>
          </p:cNvPr>
          <p:cNvSpPr>
            <a:spLocks noGrp="1"/>
          </p:cNvSpPr>
          <p:nvPr>
            <p:ph type="ftr" sz="quarter" idx="11"/>
          </p:nvPr>
        </p:nvSpPr>
        <p:spPr>
          <a:xfrm>
            <a:off x="540000" y="6410915"/>
            <a:ext cx="4114800" cy="261089"/>
          </a:xfrm>
        </p:spPr>
        <p:txBody>
          <a:bodyPr/>
          <a:lstStyle/>
          <a:p>
            <a:r>
              <a:rPr lang="en-NZ" dirty="0"/>
              <a:t>Love </a:t>
            </a:r>
            <a:r>
              <a:rPr lang="en-NZ" dirty="0" err="1"/>
              <a:t>Taupō</a:t>
            </a:r>
            <a:r>
              <a:rPr lang="en-NZ" dirty="0"/>
              <a:t> – Next Big Thing Review Nov 19 
</a:t>
            </a:r>
          </a:p>
        </p:txBody>
      </p:sp>
      <p:sp>
        <p:nvSpPr>
          <p:cNvPr id="6" name="object 6"/>
          <p:cNvSpPr txBox="1"/>
          <p:nvPr/>
        </p:nvSpPr>
        <p:spPr>
          <a:xfrm>
            <a:off x="781279" y="2130299"/>
            <a:ext cx="1418578" cy="655380"/>
          </a:xfrm>
          <a:prstGeom prst="rect">
            <a:avLst/>
          </a:prstGeom>
        </p:spPr>
        <p:txBody>
          <a:bodyPr vert="horz" wrap="square" lIns="0" tIns="67001" rIns="0" bIns="0" rtlCol="0">
            <a:spAutoFit/>
          </a:bodyPr>
          <a:lstStyle/>
          <a:p>
            <a:pPr marL="7701">
              <a:spcBef>
                <a:spcPts val="527"/>
              </a:spcBef>
              <a:tabLst>
                <a:tab pos="525227" algn="l"/>
              </a:tabLst>
            </a:pPr>
            <a:r>
              <a:rPr sz="2486" b="1" spc="6" dirty="0">
                <a:solidFill>
                  <a:srgbClr val="00B3C4"/>
                </a:solidFill>
                <a:latin typeface="Suisse Int'l" panose="020B0804000000000000" pitchFamily="34" charset="77"/>
                <a:cs typeface="National"/>
              </a:rPr>
              <a:t>UK</a:t>
            </a:r>
            <a:r>
              <a:rPr sz="2486" b="1" spc="6" dirty="0">
                <a:solidFill>
                  <a:srgbClr val="29ACE4"/>
                </a:solidFill>
                <a:latin typeface="Suisse Int'l" panose="020B0804000000000000" pitchFamily="34" charset="77"/>
                <a:cs typeface="National"/>
              </a:rPr>
              <a:t>	</a:t>
            </a:r>
            <a:r>
              <a:rPr sz="2486" b="1" spc="-49" dirty="0">
                <a:solidFill>
                  <a:srgbClr val="004966"/>
                </a:solidFill>
                <a:latin typeface="Suisse Int'l" panose="020B0804000000000000" pitchFamily="34" charset="77"/>
                <a:cs typeface="National"/>
              </a:rPr>
              <a:t>-</a:t>
            </a:r>
            <a:r>
              <a:rPr lang="en-US" sz="2486" b="1" spc="3" dirty="0">
                <a:solidFill>
                  <a:srgbClr val="004966"/>
                </a:solidFill>
                <a:latin typeface="Suisse Int'l" panose="020B0804000000000000" pitchFamily="34" charset="77"/>
                <a:cs typeface="National"/>
              </a:rPr>
              <a:t>1.5</a:t>
            </a:r>
            <a:r>
              <a:rPr sz="2486" b="1" spc="9" dirty="0">
                <a:solidFill>
                  <a:srgbClr val="004966"/>
                </a:solidFill>
                <a:latin typeface="Suisse Int'l" panose="020B0804000000000000" pitchFamily="34" charset="77"/>
                <a:cs typeface="National"/>
              </a:rPr>
              <a:t>%</a:t>
            </a:r>
            <a:endParaRPr sz="2486" dirty="0">
              <a:solidFill>
                <a:srgbClr val="004966"/>
              </a:solidFill>
              <a:latin typeface="Suisse Int'l" panose="020B0804000000000000" pitchFamily="34" charset="77"/>
              <a:cs typeface="National"/>
            </a:endParaRPr>
          </a:p>
          <a:p>
            <a:pPr marL="7701" marR="110128">
              <a:lnSpc>
                <a:spcPts val="1298"/>
              </a:lnSpc>
              <a:spcBef>
                <a:spcPts val="263"/>
              </a:spcBef>
            </a:pPr>
            <a:r>
              <a:rPr sz="1092" spc="-3" dirty="0">
                <a:solidFill>
                  <a:srgbClr val="004966"/>
                </a:solidFill>
                <a:latin typeface="Suisse Int'l" panose="020B0804000000000000" pitchFamily="34" charset="77"/>
                <a:cs typeface="National-Medium"/>
              </a:rPr>
              <a:t>Brexit</a:t>
            </a:r>
            <a:endParaRPr sz="1092" dirty="0">
              <a:solidFill>
                <a:srgbClr val="004966"/>
              </a:solidFill>
              <a:latin typeface="Suisse Int'l" panose="020B0804000000000000" pitchFamily="34" charset="77"/>
              <a:cs typeface="National-Medium"/>
            </a:endParaRPr>
          </a:p>
        </p:txBody>
      </p:sp>
      <p:sp>
        <p:nvSpPr>
          <p:cNvPr id="7" name="object 7"/>
          <p:cNvSpPr txBox="1"/>
          <p:nvPr/>
        </p:nvSpPr>
        <p:spPr>
          <a:xfrm>
            <a:off x="398589" y="947122"/>
            <a:ext cx="2574982" cy="643903"/>
          </a:xfrm>
          <a:prstGeom prst="rect">
            <a:avLst/>
          </a:prstGeom>
        </p:spPr>
        <p:txBody>
          <a:bodyPr vert="horz" wrap="square" lIns="0" tIns="67001" rIns="0" bIns="0" rtlCol="0">
            <a:spAutoFit/>
          </a:bodyPr>
          <a:lstStyle/>
          <a:p>
            <a:pPr marL="7701">
              <a:spcBef>
                <a:spcPts val="527"/>
              </a:spcBef>
              <a:tabLst>
                <a:tab pos="1361586" algn="l"/>
              </a:tabLst>
            </a:pPr>
            <a:r>
              <a:rPr sz="2486" b="1" spc="3" dirty="0">
                <a:solidFill>
                  <a:srgbClr val="00B3C4"/>
                </a:solidFill>
                <a:latin typeface="Suisse Int'l" panose="020B0804000000000000" pitchFamily="34" charset="77"/>
                <a:cs typeface="National"/>
              </a:rPr>
              <a:t>Germany</a:t>
            </a:r>
            <a:r>
              <a:rPr lang="en-US" sz="2486" b="1" spc="3" dirty="0">
                <a:solidFill>
                  <a:srgbClr val="29ACE4"/>
                </a:solidFill>
                <a:latin typeface="Suisse Int'l" panose="020B0804000000000000" pitchFamily="34" charset="77"/>
                <a:cs typeface="National"/>
              </a:rPr>
              <a:t> </a:t>
            </a:r>
            <a:r>
              <a:rPr sz="2486" b="1" spc="-18" dirty="0">
                <a:solidFill>
                  <a:srgbClr val="004966"/>
                </a:solidFill>
                <a:latin typeface="Suisse Int'l" panose="020B0804000000000000" pitchFamily="34" charset="77"/>
                <a:cs typeface="National"/>
              </a:rPr>
              <a:t>-</a:t>
            </a:r>
            <a:r>
              <a:rPr lang="en-US" sz="2486" b="1" spc="-18" dirty="0">
                <a:solidFill>
                  <a:srgbClr val="004966"/>
                </a:solidFill>
                <a:latin typeface="Suisse Int'l" panose="020B0804000000000000" pitchFamily="34" charset="77"/>
                <a:cs typeface="National"/>
              </a:rPr>
              <a:t>0.8</a:t>
            </a:r>
            <a:r>
              <a:rPr sz="2486" b="1" spc="-18" dirty="0">
                <a:solidFill>
                  <a:srgbClr val="004966"/>
                </a:solidFill>
                <a:latin typeface="Suisse Int'l" panose="020B0804000000000000" pitchFamily="34" charset="77"/>
                <a:cs typeface="National"/>
              </a:rPr>
              <a:t>%</a:t>
            </a:r>
            <a:endParaRPr sz="2486" dirty="0">
              <a:solidFill>
                <a:srgbClr val="004966"/>
              </a:solidFill>
              <a:latin typeface="Suisse Int'l" panose="020B0804000000000000" pitchFamily="34" charset="77"/>
              <a:cs typeface="National"/>
            </a:endParaRPr>
          </a:p>
          <a:p>
            <a:pPr marL="7701">
              <a:spcBef>
                <a:spcPts val="212"/>
              </a:spcBef>
            </a:pPr>
            <a:r>
              <a:rPr sz="1092" spc="3" dirty="0">
                <a:solidFill>
                  <a:srgbClr val="004966"/>
                </a:solidFill>
                <a:latin typeface="Suisse Int'l" panose="020B0804000000000000" pitchFamily="34" charset="77"/>
                <a:cs typeface="National-Medium"/>
              </a:rPr>
              <a:t>Softening </a:t>
            </a:r>
            <a:r>
              <a:rPr sz="1092" spc="-6" dirty="0">
                <a:solidFill>
                  <a:srgbClr val="004966"/>
                </a:solidFill>
                <a:latin typeface="Suisse Int'l" panose="020B0804000000000000" pitchFamily="34" charset="77"/>
                <a:cs typeface="National-Medium"/>
              </a:rPr>
              <a:t>economy, </a:t>
            </a:r>
            <a:r>
              <a:rPr sz="1092" spc="3" dirty="0">
                <a:solidFill>
                  <a:srgbClr val="004966"/>
                </a:solidFill>
                <a:latin typeface="Suisse Int'l" panose="020B0804000000000000" pitchFamily="34" charset="77"/>
                <a:cs typeface="National-Medium"/>
              </a:rPr>
              <a:t>shift </a:t>
            </a:r>
            <a:r>
              <a:rPr sz="1092" dirty="0">
                <a:solidFill>
                  <a:srgbClr val="004966"/>
                </a:solidFill>
                <a:latin typeface="Suisse Int'l" panose="020B0804000000000000" pitchFamily="34" charset="77"/>
                <a:cs typeface="National-Medium"/>
              </a:rPr>
              <a:t>to</a:t>
            </a:r>
            <a:r>
              <a:rPr sz="1092" spc="-15" dirty="0">
                <a:solidFill>
                  <a:srgbClr val="004966"/>
                </a:solidFill>
                <a:latin typeface="Suisse Int'l" panose="020B0804000000000000" pitchFamily="34" charset="77"/>
                <a:cs typeface="National-Medium"/>
              </a:rPr>
              <a:t> </a:t>
            </a:r>
            <a:r>
              <a:rPr sz="1092" dirty="0">
                <a:solidFill>
                  <a:srgbClr val="004966"/>
                </a:solidFill>
                <a:latin typeface="Suisse Int'l" panose="020B0804000000000000" pitchFamily="34" charset="77"/>
                <a:cs typeface="National-Medium"/>
              </a:rPr>
              <a:t>savings</a:t>
            </a:r>
          </a:p>
        </p:txBody>
      </p:sp>
      <p:sp>
        <p:nvSpPr>
          <p:cNvPr id="8" name="object 8"/>
          <p:cNvSpPr txBox="1"/>
          <p:nvPr/>
        </p:nvSpPr>
        <p:spPr>
          <a:xfrm>
            <a:off x="5590845" y="914037"/>
            <a:ext cx="2108667" cy="822093"/>
          </a:xfrm>
          <a:prstGeom prst="rect">
            <a:avLst/>
          </a:prstGeom>
        </p:spPr>
        <p:txBody>
          <a:bodyPr vert="horz" wrap="square" lIns="0" tIns="67001" rIns="0" bIns="0" rtlCol="0">
            <a:spAutoFit/>
          </a:bodyPr>
          <a:lstStyle/>
          <a:p>
            <a:pPr marL="7701">
              <a:spcBef>
                <a:spcPts val="527"/>
              </a:spcBef>
              <a:tabLst>
                <a:tab pos="915297" algn="l"/>
              </a:tabLst>
            </a:pPr>
            <a:r>
              <a:rPr sz="2486" b="1" spc="6" dirty="0">
                <a:solidFill>
                  <a:srgbClr val="00B3C4"/>
                </a:solidFill>
                <a:latin typeface="Suisse Int'l" panose="020B0804000000000000" pitchFamily="34" charset="77"/>
                <a:cs typeface="National"/>
              </a:rPr>
              <a:t>China</a:t>
            </a:r>
            <a:r>
              <a:rPr sz="2486" b="1" spc="6" dirty="0">
                <a:solidFill>
                  <a:srgbClr val="29ACE4"/>
                </a:solidFill>
                <a:latin typeface="Suisse Int'l" panose="020B0804000000000000" pitchFamily="34" charset="77"/>
                <a:cs typeface="National"/>
              </a:rPr>
              <a:t>	</a:t>
            </a:r>
            <a:r>
              <a:rPr sz="2486" b="1" spc="3" dirty="0">
                <a:solidFill>
                  <a:srgbClr val="004966"/>
                </a:solidFill>
                <a:latin typeface="Suisse Int'l" panose="020B0804000000000000" pitchFamily="34" charset="77"/>
                <a:cs typeface="National"/>
              </a:rPr>
              <a:t>-</a:t>
            </a:r>
            <a:r>
              <a:rPr lang="en-US" sz="2486" b="1" spc="-9" dirty="0">
                <a:solidFill>
                  <a:srgbClr val="004966"/>
                </a:solidFill>
                <a:latin typeface="Suisse Int'l" panose="020B0804000000000000" pitchFamily="34" charset="77"/>
                <a:cs typeface="National"/>
              </a:rPr>
              <a:t>8.5</a:t>
            </a:r>
            <a:r>
              <a:rPr sz="2486" b="1" spc="9" dirty="0">
                <a:solidFill>
                  <a:srgbClr val="004966"/>
                </a:solidFill>
                <a:latin typeface="Suisse Int'l" panose="020B0804000000000000" pitchFamily="34" charset="77"/>
                <a:cs typeface="National"/>
              </a:rPr>
              <a:t>%</a:t>
            </a:r>
            <a:endParaRPr sz="2486" dirty="0">
              <a:solidFill>
                <a:srgbClr val="004966"/>
              </a:solidFill>
              <a:latin typeface="Suisse Int'l" panose="020B0804000000000000" pitchFamily="34" charset="77"/>
              <a:cs typeface="National"/>
            </a:endParaRPr>
          </a:p>
          <a:p>
            <a:pPr marL="7701" marR="513675">
              <a:lnSpc>
                <a:spcPts val="1298"/>
              </a:lnSpc>
              <a:spcBef>
                <a:spcPts val="263"/>
              </a:spcBef>
            </a:pPr>
            <a:r>
              <a:rPr sz="1092" spc="3" dirty="0">
                <a:solidFill>
                  <a:srgbClr val="004966"/>
                </a:solidFill>
                <a:latin typeface="Suisse Int'l" panose="020B0804000000000000" pitchFamily="34" charset="77"/>
                <a:cs typeface="National-Medium"/>
              </a:rPr>
              <a:t>2019 </a:t>
            </a:r>
            <a:r>
              <a:rPr sz="1092" spc="6" dirty="0">
                <a:solidFill>
                  <a:srgbClr val="004966"/>
                </a:solidFill>
                <a:latin typeface="Suisse Int'l" panose="020B0804000000000000" pitchFamily="34" charset="77"/>
                <a:cs typeface="National-Medium"/>
              </a:rPr>
              <a:t>soft; </a:t>
            </a:r>
            <a:r>
              <a:rPr sz="1092" dirty="0">
                <a:solidFill>
                  <a:srgbClr val="004966"/>
                </a:solidFill>
                <a:latin typeface="Suisse Int'l" panose="020B0804000000000000" pitchFamily="34" charset="77"/>
                <a:cs typeface="National-Medium"/>
              </a:rPr>
              <a:t>long</a:t>
            </a:r>
            <a:r>
              <a:rPr sz="1092" spc="-45" dirty="0">
                <a:solidFill>
                  <a:srgbClr val="004966"/>
                </a:solidFill>
                <a:latin typeface="Suisse Int'l" panose="020B0804000000000000" pitchFamily="34" charset="77"/>
                <a:cs typeface="National-Medium"/>
              </a:rPr>
              <a:t> </a:t>
            </a:r>
            <a:r>
              <a:rPr sz="1092" dirty="0">
                <a:solidFill>
                  <a:srgbClr val="004966"/>
                </a:solidFill>
                <a:latin typeface="Suisse Int'l" panose="020B0804000000000000" pitchFamily="34" charset="77"/>
                <a:cs typeface="National-Medium"/>
              </a:rPr>
              <a:t>term  outlook</a:t>
            </a:r>
            <a:r>
              <a:rPr sz="1092" spc="-3" dirty="0">
                <a:solidFill>
                  <a:srgbClr val="004966"/>
                </a:solidFill>
                <a:latin typeface="Suisse Int'l" panose="020B0804000000000000" pitchFamily="34" charset="77"/>
                <a:cs typeface="National-Medium"/>
              </a:rPr>
              <a:t> </a:t>
            </a:r>
            <a:r>
              <a:rPr sz="1092" dirty="0">
                <a:solidFill>
                  <a:srgbClr val="004966"/>
                </a:solidFill>
                <a:latin typeface="Suisse Int'l" panose="020B0804000000000000" pitchFamily="34" charset="77"/>
                <a:cs typeface="National-Medium"/>
              </a:rPr>
              <a:t>positive</a:t>
            </a:r>
          </a:p>
        </p:txBody>
      </p:sp>
      <p:sp>
        <p:nvSpPr>
          <p:cNvPr id="9" name="object 9"/>
          <p:cNvSpPr txBox="1"/>
          <p:nvPr/>
        </p:nvSpPr>
        <p:spPr>
          <a:xfrm>
            <a:off x="9892032" y="2232023"/>
            <a:ext cx="1926334" cy="1155517"/>
          </a:xfrm>
          <a:prstGeom prst="rect">
            <a:avLst/>
          </a:prstGeom>
        </p:spPr>
        <p:txBody>
          <a:bodyPr vert="horz" wrap="square" lIns="0" tIns="67001" rIns="0" bIns="0" rtlCol="0">
            <a:spAutoFit/>
          </a:bodyPr>
          <a:lstStyle/>
          <a:p>
            <a:pPr marL="7701">
              <a:spcBef>
                <a:spcPts val="527"/>
              </a:spcBef>
              <a:tabLst>
                <a:tab pos="696581" algn="l"/>
              </a:tabLst>
            </a:pPr>
            <a:r>
              <a:rPr sz="2486" b="1" spc="-3" dirty="0">
                <a:solidFill>
                  <a:srgbClr val="00B3C4"/>
                </a:solidFill>
                <a:latin typeface="Suisse Int'l" panose="020B0804000000000000" pitchFamily="34" charset="77"/>
                <a:cs typeface="National"/>
              </a:rPr>
              <a:t>USA</a:t>
            </a:r>
            <a:r>
              <a:rPr sz="2486" b="1" spc="-3" dirty="0">
                <a:solidFill>
                  <a:srgbClr val="29ACE4"/>
                </a:solidFill>
                <a:latin typeface="Suisse Int'l" panose="020B0804000000000000" pitchFamily="34" charset="77"/>
                <a:cs typeface="National"/>
              </a:rPr>
              <a:t>	</a:t>
            </a:r>
            <a:r>
              <a:rPr sz="2486" b="1" spc="15" dirty="0">
                <a:solidFill>
                  <a:srgbClr val="004966"/>
                </a:solidFill>
                <a:latin typeface="Suisse Int'l" panose="020B0804000000000000" pitchFamily="34" charset="77"/>
                <a:cs typeface="National"/>
              </a:rPr>
              <a:t>+</a:t>
            </a:r>
            <a:r>
              <a:rPr lang="en-US" sz="2486" b="1" spc="15" dirty="0">
                <a:solidFill>
                  <a:srgbClr val="004966"/>
                </a:solidFill>
                <a:latin typeface="Suisse Int'l" panose="020B0804000000000000" pitchFamily="34" charset="77"/>
                <a:cs typeface="National"/>
              </a:rPr>
              <a:t>8.6</a:t>
            </a:r>
            <a:r>
              <a:rPr sz="2486" b="1" spc="15" dirty="0">
                <a:solidFill>
                  <a:srgbClr val="004966"/>
                </a:solidFill>
                <a:latin typeface="Suisse Int'l" panose="020B0804000000000000" pitchFamily="34" charset="77"/>
                <a:cs typeface="National"/>
              </a:rPr>
              <a:t>%</a:t>
            </a:r>
            <a:endParaRPr sz="2486" dirty="0">
              <a:solidFill>
                <a:srgbClr val="004966"/>
              </a:solidFill>
              <a:latin typeface="Suisse Int'l" panose="020B0804000000000000" pitchFamily="34" charset="77"/>
              <a:cs typeface="National"/>
            </a:endParaRPr>
          </a:p>
          <a:p>
            <a:pPr marL="7701" marR="3081">
              <a:lnSpc>
                <a:spcPts val="1298"/>
              </a:lnSpc>
              <a:spcBef>
                <a:spcPts val="263"/>
              </a:spcBef>
            </a:pPr>
            <a:r>
              <a:rPr sz="1092" dirty="0">
                <a:solidFill>
                  <a:srgbClr val="004966"/>
                </a:solidFill>
                <a:latin typeface="Suisse Int'l" panose="020B0804000000000000" pitchFamily="34" charset="77"/>
                <a:cs typeface="National-Medium"/>
              </a:rPr>
              <a:t>Strong value </a:t>
            </a:r>
            <a:r>
              <a:rPr sz="1092" spc="3" dirty="0">
                <a:solidFill>
                  <a:srgbClr val="004966"/>
                </a:solidFill>
                <a:latin typeface="Suisse Int'l" panose="020B0804000000000000" pitchFamily="34" charset="77"/>
                <a:cs typeface="National-Medium"/>
              </a:rPr>
              <a:t>opportunity as  demand and air</a:t>
            </a:r>
            <a:r>
              <a:rPr sz="1092" spc="-49" dirty="0">
                <a:solidFill>
                  <a:srgbClr val="004966"/>
                </a:solidFill>
                <a:latin typeface="Suisse Int'l" panose="020B0804000000000000" pitchFamily="34" charset="77"/>
                <a:cs typeface="National-Medium"/>
              </a:rPr>
              <a:t> </a:t>
            </a:r>
            <a:r>
              <a:rPr sz="1092" spc="3" dirty="0">
                <a:solidFill>
                  <a:srgbClr val="004966"/>
                </a:solidFill>
                <a:latin typeface="Suisse Int'l" panose="020B0804000000000000" pitchFamily="34" charset="77"/>
                <a:cs typeface="National-Medium"/>
              </a:rPr>
              <a:t>connectivity  continue </a:t>
            </a:r>
            <a:r>
              <a:rPr sz="1092" dirty="0">
                <a:solidFill>
                  <a:srgbClr val="004966"/>
                </a:solidFill>
                <a:latin typeface="Suisse Int'l" panose="020B0804000000000000" pitchFamily="34" charset="77"/>
                <a:cs typeface="National-Medium"/>
              </a:rPr>
              <a:t>to</a:t>
            </a:r>
            <a:r>
              <a:rPr sz="1092" spc="-9" dirty="0">
                <a:solidFill>
                  <a:srgbClr val="004966"/>
                </a:solidFill>
                <a:latin typeface="Suisse Int'l" panose="020B0804000000000000" pitchFamily="34" charset="77"/>
                <a:cs typeface="National-Medium"/>
              </a:rPr>
              <a:t> </a:t>
            </a:r>
            <a:r>
              <a:rPr sz="1092" spc="-3" dirty="0">
                <a:solidFill>
                  <a:srgbClr val="004966"/>
                </a:solidFill>
                <a:latin typeface="Suisse Int'l" panose="020B0804000000000000" pitchFamily="34" charset="77"/>
                <a:cs typeface="National-Medium"/>
              </a:rPr>
              <a:t>grow</a:t>
            </a:r>
            <a:r>
              <a:rPr lang="en-US" sz="1092" spc="-3" dirty="0">
                <a:solidFill>
                  <a:srgbClr val="004966"/>
                </a:solidFill>
                <a:latin typeface="Suisse Int'l" panose="020B0804000000000000" pitchFamily="34" charset="77"/>
                <a:cs typeface="National-Medium"/>
              </a:rPr>
              <a:t>  including QF/AA </a:t>
            </a:r>
            <a:r>
              <a:rPr lang="en-US" sz="1092" spc="-3" dirty="0" err="1">
                <a:solidFill>
                  <a:srgbClr val="004966"/>
                </a:solidFill>
                <a:latin typeface="Suisse Int'l" panose="020B0804000000000000" pitchFamily="34" charset="77"/>
                <a:cs typeface="National-Medium"/>
              </a:rPr>
              <a:t>jv</a:t>
            </a:r>
            <a:endParaRPr sz="1092" dirty="0">
              <a:solidFill>
                <a:srgbClr val="004966"/>
              </a:solidFill>
              <a:latin typeface="Suisse Int'l" panose="020B0804000000000000" pitchFamily="34" charset="77"/>
              <a:cs typeface="National-Medium"/>
            </a:endParaRPr>
          </a:p>
        </p:txBody>
      </p:sp>
      <p:sp>
        <p:nvSpPr>
          <p:cNvPr id="10" name="object 10"/>
          <p:cNvSpPr txBox="1"/>
          <p:nvPr/>
        </p:nvSpPr>
        <p:spPr>
          <a:xfrm>
            <a:off x="3457650" y="5233497"/>
            <a:ext cx="2834127" cy="643903"/>
          </a:xfrm>
          <a:prstGeom prst="rect">
            <a:avLst/>
          </a:prstGeom>
        </p:spPr>
        <p:txBody>
          <a:bodyPr vert="horz" wrap="square" lIns="0" tIns="67001" rIns="0" bIns="0" rtlCol="0">
            <a:spAutoFit/>
          </a:bodyPr>
          <a:lstStyle/>
          <a:p>
            <a:pPr marL="7701">
              <a:spcBef>
                <a:spcPts val="527"/>
              </a:spcBef>
            </a:pPr>
            <a:r>
              <a:rPr sz="2486" b="1" dirty="0">
                <a:solidFill>
                  <a:srgbClr val="00B3C4"/>
                </a:solidFill>
                <a:latin typeface="Suisse Int'l" panose="020B0804000000000000" pitchFamily="34" charset="77"/>
                <a:cs typeface="National"/>
              </a:rPr>
              <a:t>Australia</a:t>
            </a:r>
            <a:r>
              <a:rPr sz="2486" b="1" spc="-30" dirty="0">
                <a:solidFill>
                  <a:srgbClr val="29ACE4"/>
                </a:solidFill>
                <a:latin typeface="Suisse Int'l" panose="020B0804000000000000" pitchFamily="34" charset="77"/>
                <a:cs typeface="National"/>
              </a:rPr>
              <a:t> </a:t>
            </a:r>
            <a:r>
              <a:rPr sz="2486" b="1" spc="-3" dirty="0">
                <a:solidFill>
                  <a:srgbClr val="004966"/>
                </a:solidFill>
                <a:latin typeface="Suisse Int'l" panose="020B0804000000000000" pitchFamily="34" charset="77"/>
                <a:cs typeface="National"/>
              </a:rPr>
              <a:t>+</a:t>
            </a:r>
            <a:r>
              <a:rPr lang="en-US" sz="2486" b="1" spc="-3" dirty="0">
                <a:solidFill>
                  <a:srgbClr val="004966"/>
                </a:solidFill>
                <a:latin typeface="Suisse Int'l" panose="020B0804000000000000" pitchFamily="34" charset="77"/>
                <a:cs typeface="National"/>
              </a:rPr>
              <a:t>3.0</a:t>
            </a:r>
            <a:r>
              <a:rPr sz="2486" b="1" spc="-3" dirty="0">
                <a:solidFill>
                  <a:srgbClr val="004966"/>
                </a:solidFill>
                <a:latin typeface="Suisse Int'l" panose="020B0804000000000000" pitchFamily="34" charset="77"/>
                <a:cs typeface="National"/>
              </a:rPr>
              <a:t>%</a:t>
            </a:r>
            <a:endParaRPr sz="2486" dirty="0">
              <a:solidFill>
                <a:srgbClr val="004966"/>
              </a:solidFill>
              <a:latin typeface="Suisse Int'l" panose="020B0804000000000000" pitchFamily="34" charset="77"/>
              <a:cs typeface="National"/>
            </a:endParaRPr>
          </a:p>
          <a:p>
            <a:pPr marL="7701">
              <a:spcBef>
                <a:spcPts val="212"/>
              </a:spcBef>
            </a:pPr>
            <a:r>
              <a:rPr sz="1092" dirty="0">
                <a:solidFill>
                  <a:srgbClr val="004966"/>
                </a:solidFill>
                <a:latin typeface="Suisse Int'l" panose="020B0804000000000000" pitchFamily="34" charset="77"/>
                <a:cs typeface="National-Medium"/>
              </a:rPr>
              <a:t>Positive</a:t>
            </a:r>
            <a:r>
              <a:rPr sz="1092" spc="-3" dirty="0">
                <a:solidFill>
                  <a:srgbClr val="004966"/>
                </a:solidFill>
                <a:latin typeface="Suisse Int'l" panose="020B0804000000000000" pitchFamily="34" charset="77"/>
                <a:cs typeface="National-Medium"/>
              </a:rPr>
              <a:t> </a:t>
            </a:r>
            <a:r>
              <a:rPr sz="1092" spc="3" dirty="0">
                <a:solidFill>
                  <a:srgbClr val="004966"/>
                </a:solidFill>
                <a:latin typeface="Suisse Int'l" panose="020B0804000000000000" pitchFamily="34" charset="77"/>
                <a:cs typeface="National-Medium"/>
              </a:rPr>
              <a:t>momentum</a:t>
            </a:r>
            <a:endParaRPr sz="1092" dirty="0">
              <a:solidFill>
                <a:srgbClr val="004966"/>
              </a:solidFill>
              <a:latin typeface="Suisse Int'l" panose="020B0804000000000000" pitchFamily="34" charset="77"/>
              <a:cs typeface="National-Medium"/>
            </a:endParaRPr>
          </a:p>
        </p:txBody>
      </p:sp>
      <p:sp>
        <p:nvSpPr>
          <p:cNvPr id="11" name="object 11"/>
          <p:cNvSpPr/>
          <p:nvPr/>
        </p:nvSpPr>
        <p:spPr>
          <a:xfrm>
            <a:off x="857617" y="2899950"/>
            <a:ext cx="1822511" cy="368122"/>
          </a:xfrm>
          <a:custGeom>
            <a:avLst/>
            <a:gdLst/>
            <a:ahLst/>
            <a:cxnLst/>
            <a:rect l="l" t="t" r="r" b="b"/>
            <a:pathLst>
              <a:path w="3005454" h="607060">
                <a:moveTo>
                  <a:pt x="3005144" y="606536"/>
                </a:moveTo>
                <a:lnTo>
                  <a:pt x="0" y="606536"/>
                </a:lnTo>
                <a:lnTo>
                  <a:pt x="0" y="0"/>
                </a:lnTo>
              </a:path>
            </a:pathLst>
          </a:custGeom>
          <a:ln w="20941">
            <a:solidFill>
              <a:srgbClr val="00B3C4"/>
            </a:solidFill>
          </a:ln>
        </p:spPr>
        <p:txBody>
          <a:bodyPr wrap="square" lIns="0" tIns="0" rIns="0" bIns="0" rtlCol="0"/>
          <a:lstStyle/>
          <a:p>
            <a:endParaRPr sz="1092">
              <a:latin typeface="Suisse Int'l" panose="020B0804000000000000" pitchFamily="34" charset="77"/>
            </a:endParaRPr>
          </a:p>
        </p:txBody>
      </p:sp>
      <p:sp>
        <p:nvSpPr>
          <p:cNvPr id="12" name="object 12"/>
          <p:cNvSpPr/>
          <p:nvPr/>
        </p:nvSpPr>
        <p:spPr>
          <a:xfrm>
            <a:off x="2654542" y="3242357"/>
            <a:ext cx="50796" cy="50796"/>
          </a:xfrm>
          <a:prstGeom prst="rect">
            <a:avLst/>
          </a:prstGeom>
          <a:solidFill>
            <a:srgbClr val="00B3C4"/>
          </a:solidFill>
        </p:spPr>
        <p:txBody>
          <a:bodyPr wrap="square" lIns="0" tIns="0" rIns="0" bIns="0" rtlCol="0"/>
          <a:lstStyle/>
          <a:p>
            <a:endParaRPr sz="1092">
              <a:latin typeface="Suisse Int'l" panose="020B0804000000000000" pitchFamily="34" charset="77"/>
            </a:endParaRPr>
          </a:p>
        </p:txBody>
      </p:sp>
      <p:sp>
        <p:nvSpPr>
          <p:cNvPr id="13" name="object 13"/>
          <p:cNvSpPr/>
          <p:nvPr/>
        </p:nvSpPr>
        <p:spPr>
          <a:xfrm>
            <a:off x="4211731" y="5054452"/>
            <a:ext cx="1479803" cy="246441"/>
          </a:xfrm>
          <a:custGeom>
            <a:avLst/>
            <a:gdLst/>
            <a:ahLst/>
            <a:cxnLst/>
            <a:rect l="l" t="t" r="r" b="b"/>
            <a:pathLst>
              <a:path w="2440304" h="406400">
                <a:moveTo>
                  <a:pt x="2439716" y="0"/>
                </a:moveTo>
                <a:lnTo>
                  <a:pt x="0" y="0"/>
                </a:lnTo>
                <a:lnTo>
                  <a:pt x="0" y="405977"/>
                </a:lnTo>
              </a:path>
            </a:pathLst>
          </a:custGeom>
          <a:ln w="20941">
            <a:solidFill>
              <a:srgbClr val="00B3C4"/>
            </a:solidFill>
          </a:ln>
        </p:spPr>
        <p:txBody>
          <a:bodyPr wrap="square" lIns="0" tIns="0" rIns="0" bIns="0" rtlCol="0"/>
          <a:lstStyle/>
          <a:p>
            <a:endParaRPr sz="1092">
              <a:latin typeface="Suisse Int'l" panose="020B0804000000000000" pitchFamily="34" charset="77"/>
            </a:endParaRPr>
          </a:p>
        </p:txBody>
      </p:sp>
      <p:sp>
        <p:nvSpPr>
          <p:cNvPr id="14" name="object 14"/>
          <p:cNvSpPr/>
          <p:nvPr/>
        </p:nvSpPr>
        <p:spPr>
          <a:xfrm>
            <a:off x="5664230" y="5037765"/>
            <a:ext cx="50796" cy="50796"/>
          </a:xfrm>
          <a:prstGeom prst="rect">
            <a:avLst/>
          </a:prstGeom>
          <a:solidFill>
            <a:srgbClr val="00B3C4"/>
          </a:solidFill>
        </p:spPr>
        <p:txBody>
          <a:bodyPr wrap="square" lIns="0" tIns="0" rIns="0" bIns="0" rtlCol="0"/>
          <a:lstStyle/>
          <a:p>
            <a:endParaRPr sz="1092">
              <a:latin typeface="Suisse Int'l" panose="020B0804000000000000" pitchFamily="34" charset="77"/>
            </a:endParaRPr>
          </a:p>
        </p:txBody>
      </p:sp>
      <p:sp>
        <p:nvSpPr>
          <p:cNvPr id="15" name="object 15"/>
          <p:cNvSpPr/>
          <p:nvPr/>
        </p:nvSpPr>
        <p:spPr>
          <a:xfrm>
            <a:off x="5026053" y="1184576"/>
            <a:ext cx="450911" cy="2313099"/>
          </a:xfrm>
          <a:custGeom>
            <a:avLst/>
            <a:gdLst/>
            <a:ahLst/>
            <a:cxnLst/>
            <a:rect l="l" t="t" r="r" b="b"/>
            <a:pathLst>
              <a:path w="743584" h="3131185">
                <a:moveTo>
                  <a:pt x="0" y="3130773"/>
                </a:moveTo>
                <a:lnTo>
                  <a:pt x="0" y="2487411"/>
                </a:lnTo>
                <a:lnTo>
                  <a:pt x="0" y="0"/>
                </a:lnTo>
                <a:lnTo>
                  <a:pt x="743432" y="0"/>
                </a:lnTo>
              </a:path>
            </a:pathLst>
          </a:custGeom>
          <a:ln w="20941">
            <a:solidFill>
              <a:srgbClr val="00B3C4"/>
            </a:solidFill>
          </a:ln>
        </p:spPr>
        <p:txBody>
          <a:bodyPr wrap="square" lIns="0" tIns="0" rIns="0" bIns="0" rtlCol="0"/>
          <a:lstStyle/>
          <a:p>
            <a:endParaRPr sz="1092">
              <a:latin typeface="Suisse Int'l" panose="020B0804000000000000" pitchFamily="34" charset="77"/>
            </a:endParaRPr>
          </a:p>
        </p:txBody>
      </p:sp>
      <p:sp>
        <p:nvSpPr>
          <p:cNvPr id="16" name="object 16"/>
          <p:cNvSpPr/>
          <p:nvPr/>
        </p:nvSpPr>
        <p:spPr>
          <a:xfrm>
            <a:off x="5000655" y="3505418"/>
            <a:ext cx="50796" cy="50796"/>
          </a:xfrm>
          <a:prstGeom prst="rect">
            <a:avLst/>
          </a:prstGeom>
          <a:solidFill>
            <a:srgbClr val="00B3C4"/>
          </a:solidFill>
        </p:spPr>
        <p:txBody>
          <a:bodyPr wrap="square" lIns="0" tIns="0" rIns="0" bIns="0" rtlCol="0"/>
          <a:lstStyle/>
          <a:p>
            <a:endParaRPr sz="1092">
              <a:latin typeface="Suisse Int'l" panose="020B0804000000000000" pitchFamily="34" charset="77"/>
            </a:endParaRPr>
          </a:p>
        </p:txBody>
      </p:sp>
      <p:sp>
        <p:nvSpPr>
          <p:cNvPr id="17" name="object 17"/>
          <p:cNvSpPr/>
          <p:nvPr/>
        </p:nvSpPr>
        <p:spPr>
          <a:xfrm>
            <a:off x="2794231" y="1282649"/>
            <a:ext cx="146325" cy="1985393"/>
          </a:xfrm>
          <a:custGeom>
            <a:avLst/>
            <a:gdLst/>
            <a:ahLst/>
            <a:cxnLst/>
            <a:rect l="l" t="t" r="r" b="b"/>
            <a:pathLst>
              <a:path w="241300" h="3274060">
                <a:moveTo>
                  <a:pt x="240830" y="3273596"/>
                </a:moveTo>
                <a:lnTo>
                  <a:pt x="240830" y="0"/>
                </a:lnTo>
                <a:lnTo>
                  <a:pt x="0" y="0"/>
                </a:lnTo>
              </a:path>
            </a:pathLst>
          </a:custGeom>
          <a:ln w="20941">
            <a:solidFill>
              <a:srgbClr val="00B3C4"/>
            </a:solidFill>
          </a:ln>
        </p:spPr>
        <p:txBody>
          <a:bodyPr wrap="square" lIns="0" tIns="0" rIns="0" bIns="0" rtlCol="0"/>
          <a:lstStyle/>
          <a:p>
            <a:endParaRPr sz="1092">
              <a:latin typeface="Suisse Int'l" panose="020B0804000000000000" pitchFamily="34" charset="77"/>
            </a:endParaRPr>
          </a:p>
        </p:txBody>
      </p:sp>
      <p:sp>
        <p:nvSpPr>
          <p:cNvPr id="18" name="object 18"/>
          <p:cNvSpPr/>
          <p:nvPr/>
        </p:nvSpPr>
        <p:spPr>
          <a:xfrm>
            <a:off x="2914874" y="3242363"/>
            <a:ext cx="50796" cy="50796"/>
          </a:xfrm>
          <a:prstGeom prst="rect">
            <a:avLst/>
          </a:prstGeom>
          <a:solidFill>
            <a:srgbClr val="00B3C4"/>
          </a:solidFill>
        </p:spPr>
        <p:txBody>
          <a:bodyPr wrap="square" lIns="0" tIns="0" rIns="0" bIns="0" rtlCol="0"/>
          <a:lstStyle/>
          <a:p>
            <a:endParaRPr sz="1092">
              <a:latin typeface="Suisse Int'l" panose="020B0804000000000000" pitchFamily="34" charset="77"/>
            </a:endParaRPr>
          </a:p>
        </p:txBody>
      </p:sp>
      <p:sp>
        <p:nvSpPr>
          <p:cNvPr id="19" name="object 19"/>
          <p:cNvSpPr/>
          <p:nvPr/>
        </p:nvSpPr>
        <p:spPr>
          <a:xfrm>
            <a:off x="8534228" y="2588438"/>
            <a:ext cx="1206792" cy="1013105"/>
          </a:xfrm>
          <a:custGeom>
            <a:avLst/>
            <a:gdLst/>
            <a:ahLst/>
            <a:cxnLst/>
            <a:rect l="l" t="t" r="r" b="b"/>
            <a:pathLst>
              <a:path w="1990090" h="1670684">
                <a:moveTo>
                  <a:pt x="0" y="1670619"/>
                </a:moveTo>
                <a:lnTo>
                  <a:pt x="0" y="0"/>
                </a:lnTo>
                <a:lnTo>
                  <a:pt x="1989792" y="0"/>
                </a:lnTo>
              </a:path>
            </a:pathLst>
          </a:custGeom>
          <a:ln w="20941">
            <a:solidFill>
              <a:srgbClr val="00B3C4"/>
            </a:solidFill>
          </a:ln>
        </p:spPr>
        <p:txBody>
          <a:bodyPr wrap="square" lIns="0" tIns="0" rIns="0" bIns="0" rtlCol="0"/>
          <a:lstStyle/>
          <a:p>
            <a:endParaRPr sz="1092">
              <a:latin typeface="Suisse Int'l" panose="020B0804000000000000" pitchFamily="34" charset="77"/>
            </a:endParaRPr>
          </a:p>
        </p:txBody>
      </p:sp>
      <p:sp>
        <p:nvSpPr>
          <p:cNvPr id="20" name="object 20"/>
          <p:cNvSpPr/>
          <p:nvPr/>
        </p:nvSpPr>
        <p:spPr>
          <a:xfrm>
            <a:off x="8508831" y="3576105"/>
            <a:ext cx="50796" cy="50796"/>
          </a:xfrm>
          <a:prstGeom prst="rect">
            <a:avLst/>
          </a:prstGeom>
          <a:solidFill>
            <a:srgbClr val="00B3C4"/>
          </a:solidFill>
        </p:spPr>
        <p:txBody>
          <a:bodyPr wrap="square" lIns="0" tIns="0" rIns="0" bIns="0" rtlCol="0"/>
          <a:lstStyle/>
          <a:p>
            <a:endParaRPr sz="1092">
              <a:latin typeface="Suisse Int'l" panose="020B0804000000000000" pitchFamily="34" charset="77"/>
            </a:endParaRPr>
          </a:p>
        </p:txBody>
      </p:sp>
      <p:sp>
        <p:nvSpPr>
          <p:cNvPr id="21" name="object 21"/>
          <p:cNvSpPr txBox="1"/>
          <p:nvPr/>
        </p:nvSpPr>
        <p:spPr>
          <a:xfrm>
            <a:off x="6025302" y="3481471"/>
            <a:ext cx="1914419" cy="643903"/>
          </a:xfrm>
          <a:prstGeom prst="rect">
            <a:avLst/>
          </a:prstGeom>
        </p:spPr>
        <p:txBody>
          <a:bodyPr vert="horz" wrap="square" lIns="0" tIns="67001" rIns="0" bIns="0" rtlCol="0">
            <a:spAutoFit/>
          </a:bodyPr>
          <a:lstStyle/>
          <a:p>
            <a:pPr marL="7701">
              <a:spcBef>
                <a:spcPts val="527"/>
              </a:spcBef>
              <a:tabLst>
                <a:tab pos="961505" algn="l"/>
              </a:tabLst>
            </a:pPr>
            <a:r>
              <a:rPr sz="2486" b="1" spc="6" dirty="0">
                <a:solidFill>
                  <a:srgbClr val="00B3C4"/>
                </a:solidFill>
                <a:latin typeface="Suisse Int'l" panose="020B0804000000000000" pitchFamily="34" charset="77"/>
                <a:cs typeface="National"/>
              </a:rPr>
              <a:t>Japan	</a:t>
            </a:r>
            <a:r>
              <a:rPr sz="2486" b="1" spc="-49" dirty="0">
                <a:solidFill>
                  <a:srgbClr val="004966"/>
                </a:solidFill>
                <a:latin typeface="Suisse Int'l" panose="020B0804000000000000" pitchFamily="34" charset="77"/>
                <a:cs typeface="National"/>
              </a:rPr>
              <a:t>-</a:t>
            </a:r>
            <a:r>
              <a:rPr lang="en-US" sz="2486" b="1" spc="-24" dirty="0">
                <a:solidFill>
                  <a:srgbClr val="004966"/>
                </a:solidFill>
                <a:latin typeface="Suisse Int'l" panose="020B0804000000000000" pitchFamily="34" charset="77"/>
                <a:cs typeface="National"/>
              </a:rPr>
              <a:t>1.1</a:t>
            </a:r>
            <a:r>
              <a:rPr sz="2486" b="1" spc="9" dirty="0">
                <a:solidFill>
                  <a:srgbClr val="004966"/>
                </a:solidFill>
                <a:latin typeface="Suisse Int'l" panose="020B0804000000000000" pitchFamily="34" charset="77"/>
                <a:cs typeface="National"/>
              </a:rPr>
              <a:t>%</a:t>
            </a:r>
            <a:endParaRPr sz="2486" dirty="0">
              <a:solidFill>
                <a:srgbClr val="004966"/>
              </a:solidFill>
              <a:latin typeface="Suisse Int'l" panose="020B0804000000000000" pitchFamily="34" charset="77"/>
              <a:cs typeface="National"/>
            </a:endParaRPr>
          </a:p>
          <a:p>
            <a:pPr marL="7701">
              <a:spcBef>
                <a:spcPts val="212"/>
              </a:spcBef>
            </a:pPr>
            <a:r>
              <a:rPr sz="1092" spc="-3" dirty="0">
                <a:solidFill>
                  <a:srgbClr val="004966"/>
                </a:solidFill>
                <a:latin typeface="Suisse Int'l" panose="020B0804000000000000" pitchFamily="34" charset="77"/>
                <a:cs typeface="National-Medium"/>
              </a:rPr>
              <a:t>Rugby World </a:t>
            </a:r>
            <a:r>
              <a:rPr sz="1092" spc="3" dirty="0">
                <a:solidFill>
                  <a:srgbClr val="004966"/>
                </a:solidFill>
                <a:latin typeface="Suisse Int'l" panose="020B0804000000000000" pitchFamily="34" charset="77"/>
                <a:cs typeface="National-Medium"/>
              </a:rPr>
              <a:t>Cup</a:t>
            </a:r>
            <a:r>
              <a:rPr sz="1092" spc="-30" dirty="0">
                <a:solidFill>
                  <a:srgbClr val="004966"/>
                </a:solidFill>
                <a:latin typeface="Suisse Int'l" panose="020B0804000000000000" pitchFamily="34" charset="77"/>
                <a:cs typeface="National-Medium"/>
              </a:rPr>
              <a:t> </a:t>
            </a:r>
            <a:r>
              <a:rPr sz="1092" spc="3" dirty="0">
                <a:solidFill>
                  <a:srgbClr val="004966"/>
                </a:solidFill>
                <a:latin typeface="Suisse Int'l" panose="020B0804000000000000" pitchFamily="34" charset="77"/>
                <a:cs typeface="National-Medium"/>
              </a:rPr>
              <a:t>opportunity</a:t>
            </a:r>
            <a:endParaRPr sz="1092" dirty="0">
              <a:solidFill>
                <a:srgbClr val="004966"/>
              </a:solidFill>
              <a:latin typeface="Suisse Int'l" panose="020B0804000000000000" pitchFamily="34" charset="77"/>
              <a:cs typeface="National-Medium"/>
            </a:endParaRPr>
          </a:p>
        </p:txBody>
      </p:sp>
      <p:sp>
        <p:nvSpPr>
          <p:cNvPr id="22" name="object 22"/>
          <p:cNvSpPr/>
          <p:nvPr/>
        </p:nvSpPr>
        <p:spPr>
          <a:xfrm>
            <a:off x="5740428" y="3793904"/>
            <a:ext cx="227188" cy="0"/>
          </a:xfrm>
          <a:custGeom>
            <a:avLst/>
            <a:gdLst/>
            <a:ahLst/>
            <a:cxnLst/>
            <a:rect l="l" t="t" r="r" b="b"/>
            <a:pathLst>
              <a:path w="374650">
                <a:moveTo>
                  <a:pt x="374564" y="0"/>
                </a:moveTo>
                <a:lnTo>
                  <a:pt x="0" y="0"/>
                </a:lnTo>
              </a:path>
            </a:pathLst>
          </a:custGeom>
          <a:ln w="20941">
            <a:solidFill>
              <a:srgbClr val="29ACE4"/>
            </a:solidFill>
          </a:ln>
        </p:spPr>
        <p:txBody>
          <a:bodyPr wrap="square" lIns="0" tIns="0" rIns="0" bIns="0" rtlCol="0"/>
          <a:lstStyle/>
          <a:p>
            <a:endParaRPr sz="1092">
              <a:latin typeface="Suisse Int'l" panose="020B0804000000000000" pitchFamily="34" charset="77"/>
            </a:endParaRPr>
          </a:p>
        </p:txBody>
      </p:sp>
      <p:sp>
        <p:nvSpPr>
          <p:cNvPr id="23" name="object 23"/>
          <p:cNvSpPr/>
          <p:nvPr/>
        </p:nvSpPr>
        <p:spPr>
          <a:xfrm>
            <a:off x="5715027" y="3768506"/>
            <a:ext cx="50796" cy="50796"/>
          </a:xfrm>
          <a:prstGeom prst="rect">
            <a:avLst/>
          </a:prstGeom>
          <a:solidFill>
            <a:srgbClr val="00B3C4"/>
          </a:solidFill>
        </p:spPr>
        <p:txBody>
          <a:bodyPr wrap="square" lIns="0" tIns="0" rIns="0" bIns="0" rtlCol="0"/>
          <a:lstStyle/>
          <a:p>
            <a:endParaRPr sz="1092">
              <a:latin typeface="Suisse Int'l" panose="020B0804000000000000" pitchFamily="34" charset="77"/>
            </a:endParaRPr>
          </a:p>
        </p:txBody>
      </p:sp>
      <p:sp>
        <p:nvSpPr>
          <p:cNvPr id="3" name="TextBox 2">
            <a:extLst>
              <a:ext uri="{FF2B5EF4-FFF2-40B4-BE49-F238E27FC236}">
                <a16:creationId xmlns:a16="http://schemas.microsoft.com/office/drawing/2014/main" id="{2D646E40-F0C1-47E7-BEED-6C8843D95469}"/>
              </a:ext>
            </a:extLst>
          </p:cNvPr>
          <p:cNvSpPr txBox="1"/>
          <p:nvPr/>
        </p:nvSpPr>
        <p:spPr>
          <a:xfrm>
            <a:off x="398589" y="5630267"/>
            <a:ext cx="1899879" cy="596510"/>
          </a:xfrm>
          <a:prstGeom prst="rect">
            <a:avLst/>
          </a:prstGeom>
          <a:noFill/>
        </p:spPr>
        <p:txBody>
          <a:bodyPr wrap="none" rtlCol="0">
            <a:spAutoFit/>
          </a:bodyPr>
          <a:lstStyle/>
          <a:p>
            <a:r>
              <a:rPr lang="en-NZ" sz="1092" dirty="0">
                <a:solidFill>
                  <a:schemeClr val="bg1">
                    <a:lumMod val="75000"/>
                  </a:schemeClr>
                </a:solidFill>
                <a:latin typeface="Suisse Int'l" panose="020B0804000000000000" pitchFamily="34" charset="77"/>
              </a:rPr>
              <a:t>Source: IVA – Statistics NZ</a:t>
            </a:r>
          </a:p>
          <a:p>
            <a:r>
              <a:rPr lang="en-NZ" sz="1092" dirty="0">
                <a:solidFill>
                  <a:schemeClr val="bg1">
                    <a:lumMod val="75000"/>
                  </a:schemeClr>
                </a:solidFill>
                <a:latin typeface="Suisse Int'l" panose="020B0804000000000000" pitchFamily="34" charset="77"/>
              </a:rPr>
              <a:t>Holiday visitor arrivals</a:t>
            </a:r>
          </a:p>
          <a:p>
            <a:r>
              <a:rPr lang="en-NZ" sz="1092" dirty="0">
                <a:solidFill>
                  <a:schemeClr val="bg1">
                    <a:lumMod val="75000"/>
                  </a:schemeClr>
                </a:solidFill>
                <a:latin typeface="Suisse Int'l" panose="020B0804000000000000" pitchFamily="34" charset="77"/>
              </a:rPr>
              <a:t>YE July 2019</a:t>
            </a:r>
          </a:p>
        </p:txBody>
      </p:sp>
      <p:sp>
        <p:nvSpPr>
          <p:cNvPr id="25" name="object 9">
            <a:extLst>
              <a:ext uri="{FF2B5EF4-FFF2-40B4-BE49-F238E27FC236}">
                <a16:creationId xmlns:a16="http://schemas.microsoft.com/office/drawing/2014/main" id="{862BC107-6C9B-4317-B512-67E8A9E7B0BC}"/>
              </a:ext>
            </a:extLst>
          </p:cNvPr>
          <p:cNvSpPr txBox="1"/>
          <p:nvPr/>
        </p:nvSpPr>
        <p:spPr>
          <a:xfrm>
            <a:off x="8701352" y="899291"/>
            <a:ext cx="2859170" cy="685773"/>
          </a:xfrm>
          <a:prstGeom prst="rect">
            <a:avLst/>
          </a:prstGeom>
        </p:spPr>
        <p:txBody>
          <a:bodyPr vert="horz" wrap="square" lIns="0" tIns="67001" rIns="0" bIns="0" rtlCol="0">
            <a:spAutoFit/>
          </a:bodyPr>
          <a:lstStyle/>
          <a:p>
            <a:pPr marL="7701">
              <a:spcBef>
                <a:spcPts val="527"/>
              </a:spcBef>
              <a:tabLst>
                <a:tab pos="696581" algn="l"/>
              </a:tabLst>
            </a:pPr>
            <a:r>
              <a:rPr lang="en-US" b="1" spc="-3" dirty="0">
                <a:solidFill>
                  <a:srgbClr val="00B3C4"/>
                </a:solidFill>
                <a:latin typeface="Suisse Int'l" panose="020B0804000000000000" pitchFamily="34" charset="77"/>
                <a:cs typeface="National"/>
              </a:rPr>
              <a:t>Total All Markets: 3.89M</a:t>
            </a:r>
          </a:p>
          <a:p>
            <a:pPr marL="7701">
              <a:spcBef>
                <a:spcPts val="527"/>
              </a:spcBef>
              <a:tabLst>
                <a:tab pos="696581" algn="l"/>
              </a:tabLst>
            </a:pPr>
            <a:r>
              <a:rPr b="1" spc="15" dirty="0">
                <a:solidFill>
                  <a:srgbClr val="004966"/>
                </a:solidFill>
                <a:latin typeface="Suisse Int'l" panose="020B0804000000000000" pitchFamily="34" charset="77"/>
                <a:cs typeface="National"/>
              </a:rPr>
              <a:t>+</a:t>
            </a:r>
            <a:r>
              <a:rPr lang="en-US" b="1" spc="15" dirty="0">
                <a:solidFill>
                  <a:srgbClr val="004966"/>
                </a:solidFill>
                <a:latin typeface="Suisse Int'l" panose="020B0804000000000000" pitchFamily="34" charset="77"/>
                <a:cs typeface="National"/>
              </a:rPr>
              <a:t>0.0</a:t>
            </a:r>
            <a:r>
              <a:rPr b="1" spc="15" dirty="0">
                <a:solidFill>
                  <a:srgbClr val="004966"/>
                </a:solidFill>
                <a:latin typeface="Suisse Int'l" panose="020B0804000000000000" pitchFamily="34" charset="77"/>
                <a:cs typeface="National"/>
              </a:rPr>
              <a:t>%</a:t>
            </a:r>
            <a:endParaRPr dirty="0">
              <a:solidFill>
                <a:schemeClr val="accent6"/>
              </a:solidFill>
              <a:latin typeface="Suisse Int'l" panose="020B0804000000000000" pitchFamily="34" charset="77"/>
              <a:cs typeface="National"/>
            </a:endParaRPr>
          </a:p>
        </p:txBody>
      </p:sp>
    </p:spTree>
    <p:extLst>
      <p:ext uri="{BB962C8B-B14F-4D97-AF65-F5344CB8AC3E}">
        <p14:creationId xmlns:p14="http://schemas.microsoft.com/office/powerpoint/2010/main" val="59049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BABB-0AE5-4E4F-AD37-E74B7BE41C7F}"/>
              </a:ext>
            </a:extLst>
          </p:cNvPr>
          <p:cNvSpPr>
            <a:spLocks noGrp="1"/>
          </p:cNvSpPr>
          <p:nvPr>
            <p:ph type="title"/>
          </p:nvPr>
        </p:nvSpPr>
        <p:spPr/>
        <p:txBody>
          <a:bodyPr/>
          <a:lstStyle/>
          <a:p>
            <a:pPr algn="ctr"/>
            <a:r>
              <a:rPr lang="en-NZ" b="1" dirty="0"/>
              <a:t>International visitors are staying in New Zealand longer</a:t>
            </a:r>
            <a:br>
              <a:rPr lang="en-NZ" b="1" dirty="0"/>
            </a:br>
            <a:endParaRPr lang="en-GB" dirty="0"/>
          </a:p>
        </p:txBody>
      </p:sp>
      <p:pic>
        <p:nvPicPr>
          <p:cNvPr id="4098" name="Picture 2" descr="Length of stay of visitors Year ending June 2017-2019">
            <a:extLst>
              <a:ext uri="{FF2B5EF4-FFF2-40B4-BE49-F238E27FC236}">
                <a16:creationId xmlns:a16="http://schemas.microsoft.com/office/drawing/2014/main" id="{7305C807-3597-43AD-9718-2135C2132E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4756" y="1470436"/>
            <a:ext cx="7334250"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2F26B52-AC40-4D8A-B05F-C7DF5D84E748}"/>
              </a:ext>
            </a:extLst>
          </p:cNvPr>
          <p:cNvSpPr/>
          <p:nvPr/>
        </p:nvSpPr>
        <p:spPr>
          <a:xfrm>
            <a:off x="160283" y="5948668"/>
            <a:ext cx="2308645" cy="261610"/>
          </a:xfrm>
          <a:prstGeom prst="rect">
            <a:avLst/>
          </a:prstGeom>
        </p:spPr>
        <p:txBody>
          <a:bodyPr wrap="none">
            <a:spAutoFit/>
          </a:bodyPr>
          <a:lstStyle/>
          <a:p>
            <a:r>
              <a:rPr lang="fr-FR" sz="1100" dirty="0">
                <a:solidFill>
                  <a:srgbClr val="414042"/>
                </a:solidFill>
                <a:latin typeface="fira-sans-book"/>
              </a:rPr>
              <a:t>Source: International </a:t>
            </a:r>
            <a:r>
              <a:rPr lang="fr-FR" sz="1100" dirty="0" err="1">
                <a:solidFill>
                  <a:srgbClr val="414042"/>
                </a:solidFill>
                <a:latin typeface="fira-sans-book"/>
              </a:rPr>
              <a:t>Travel</a:t>
            </a:r>
            <a:r>
              <a:rPr lang="fr-FR" sz="1100" dirty="0">
                <a:solidFill>
                  <a:srgbClr val="414042"/>
                </a:solidFill>
                <a:latin typeface="fira-sans-book"/>
              </a:rPr>
              <a:t>, Stats NZ</a:t>
            </a:r>
            <a:endParaRPr lang="en-GB" sz="1100" dirty="0"/>
          </a:p>
        </p:txBody>
      </p:sp>
      <p:sp>
        <p:nvSpPr>
          <p:cNvPr id="3" name="Footer Placeholder 2">
            <a:extLst>
              <a:ext uri="{FF2B5EF4-FFF2-40B4-BE49-F238E27FC236}">
                <a16:creationId xmlns:a16="http://schemas.microsoft.com/office/drawing/2014/main" id="{6ED3E109-8E6B-D64B-8466-51FF23E19DE4}"/>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260162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FD71-0D02-4A49-9D03-7C9E82102C0C}"/>
              </a:ext>
            </a:extLst>
          </p:cNvPr>
          <p:cNvSpPr>
            <a:spLocks noGrp="1"/>
          </p:cNvSpPr>
          <p:nvPr>
            <p:ph type="title"/>
          </p:nvPr>
        </p:nvSpPr>
        <p:spPr>
          <a:xfrm>
            <a:off x="540000" y="853281"/>
            <a:ext cx="11087100" cy="414604"/>
          </a:xfrm>
        </p:spPr>
        <p:txBody>
          <a:bodyPr/>
          <a:lstStyle/>
          <a:p>
            <a:pPr algn="ctr"/>
            <a:r>
              <a:rPr lang="en-NZ" dirty="0"/>
              <a:t>Strong Growth in Older Visitor Arrivals</a:t>
            </a:r>
            <a:endParaRPr lang="en-GB" dirty="0"/>
          </a:p>
        </p:txBody>
      </p:sp>
      <p:sp>
        <p:nvSpPr>
          <p:cNvPr id="5" name="Rectangle 4">
            <a:extLst>
              <a:ext uri="{FF2B5EF4-FFF2-40B4-BE49-F238E27FC236}">
                <a16:creationId xmlns:a16="http://schemas.microsoft.com/office/drawing/2014/main" id="{23FBBE45-10E2-4146-9CDE-86321B9F4AC6}"/>
              </a:ext>
            </a:extLst>
          </p:cNvPr>
          <p:cNvSpPr/>
          <p:nvPr/>
        </p:nvSpPr>
        <p:spPr>
          <a:xfrm>
            <a:off x="400428" y="6004719"/>
            <a:ext cx="2308645" cy="261610"/>
          </a:xfrm>
          <a:prstGeom prst="rect">
            <a:avLst/>
          </a:prstGeom>
        </p:spPr>
        <p:txBody>
          <a:bodyPr wrap="none">
            <a:spAutoFit/>
          </a:bodyPr>
          <a:lstStyle/>
          <a:p>
            <a:r>
              <a:rPr lang="fr-FR" sz="1100" dirty="0">
                <a:solidFill>
                  <a:srgbClr val="414042"/>
                </a:solidFill>
                <a:latin typeface="fira-sans-book"/>
              </a:rPr>
              <a:t>Source: International </a:t>
            </a:r>
            <a:r>
              <a:rPr lang="fr-FR" sz="1100" dirty="0" err="1">
                <a:solidFill>
                  <a:srgbClr val="414042"/>
                </a:solidFill>
                <a:latin typeface="fira-sans-book"/>
              </a:rPr>
              <a:t>Travel</a:t>
            </a:r>
            <a:r>
              <a:rPr lang="fr-FR" sz="1100" dirty="0">
                <a:solidFill>
                  <a:srgbClr val="414042"/>
                </a:solidFill>
                <a:latin typeface="fira-sans-book"/>
              </a:rPr>
              <a:t>, Stats NZ</a:t>
            </a:r>
            <a:endParaRPr lang="en-GB" sz="1100" dirty="0"/>
          </a:p>
        </p:txBody>
      </p:sp>
      <p:sp>
        <p:nvSpPr>
          <p:cNvPr id="3" name="TextBox 2">
            <a:extLst>
              <a:ext uri="{FF2B5EF4-FFF2-40B4-BE49-F238E27FC236}">
                <a16:creationId xmlns:a16="http://schemas.microsoft.com/office/drawing/2014/main" id="{11BBE875-715F-B44C-B08F-5448FB5B50C8}"/>
              </a:ext>
            </a:extLst>
          </p:cNvPr>
          <p:cNvSpPr txBox="1"/>
          <p:nvPr/>
        </p:nvSpPr>
        <p:spPr>
          <a:xfrm>
            <a:off x="2092161" y="2303755"/>
            <a:ext cx="2053569" cy="2031325"/>
          </a:xfrm>
          <a:prstGeom prst="rect">
            <a:avLst/>
          </a:prstGeom>
          <a:noFill/>
        </p:spPr>
        <p:txBody>
          <a:bodyPr wrap="square" rtlCol="0">
            <a:spAutoFit/>
          </a:bodyPr>
          <a:lstStyle/>
          <a:p>
            <a:pPr algn="ctr"/>
            <a:r>
              <a:rPr lang="en-US" sz="3200" b="1" u="sng" dirty="0">
                <a:solidFill>
                  <a:srgbClr val="004966"/>
                </a:solidFill>
              </a:rPr>
              <a:t>15-34yr</a:t>
            </a:r>
          </a:p>
          <a:p>
            <a:pPr algn="ctr"/>
            <a:r>
              <a:rPr lang="en-US" sz="4800" b="1" dirty="0">
                <a:solidFill>
                  <a:srgbClr val="004966"/>
                </a:solidFill>
              </a:rPr>
              <a:t>1.21m</a:t>
            </a:r>
          </a:p>
          <a:p>
            <a:pPr algn="ctr"/>
            <a:r>
              <a:rPr lang="en-NZ" sz="3200" b="1" dirty="0">
                <a:solidFill>
                  <a:srgbClr val="00B3C4"/>
                </a:solidFill>
              </a:rPr>
              <a:t>↑3.9%</a:t>
            </a:r>
          </a:p>
          <a:p>
            <a:pPr algn="ctr"/>
            <a:r>
              <a:rPr lang="en-NZ" sz="1400" dirty="0">
                <a:solidFill>
                  <a:schemeClr val="bg1">
                    <a:lumMod val="65000"/>
                  </a:schemeClr>
                </a:solidFill>
              </a:rPr>
              <a:t>Since 2017</a:t>
            </a:r>
          </a:p>
        </p:txBody>
      </p:sp>
      <p:sp>
        <p:nvSpPr>
          <p:cNvPr id="9" name="TextBox 8">
            <a:extLst>
              <a:ext uri="{FF2B5EF4-FFF2-40B4-BE49-F238E27FC236}">
                <a16:creationId xmlns:a16="http://schemas.microsoft.com/office/drawing/2014/main" id="{A8B0FDD2-99D8-AA45-B49C-E36D603B19CE}"/>
              </a:ext>
            </a:extLst>
          </p:cNvPr>
          <p:cNvSpPr txBox="1"/>
          <p:nvPr/>
        </p:nvSpPr>
        <p:spPr>
          <a:xfrm>
            <a:off x="5091235" y="2303755"/>
            <a:ext cx="1984630" cy="2031325"/>
          </a:xfrm>
          <a:prstGeom prst="rect">
            <a:avLst/>
          </a:prstGeom>
          <a:noFill/>
        </p:spPr>
        <p:txBody>
          <a:bodyPr wrap="square" rtlCol="0">
            <a:spAutoFit/>
          </a:bodyPr>
          <a:lstStyle/>
          <a:p>
            <a:pPr algn="ctr"/>
            <a:r>
              <a:rPr lang="en-US" sz="3200" b="1" u="sng" dirty="0">
                <a:solidFill>
                  <a:srgbClr val="820C1C"/>
                </a:solidFill>
              </a:rPr>
              <a:t>35-54yr</a:t>
            </a:r>
          </a:p>
          <a:p>
            <a:pPr algn="ctr"/>
            <a:r>
              <a:rPr lang="en-US" sz="4800" b="1" dirty="0">
                <a:solidFill>
                  <a:srgbClr val="820C1C"/>
                </a:solidFill>
              </a:rPr>
              <a:t>1.19m</a:t>
            </a:r>
          </a:p>
          <a:p>
            <a:pPr algn="ctr"/>
            <a:r>
              <a:rPr lang="en-NZ" sz="3200" b="1" dirty="0">
                <a:solidFill>
                  <a:srgbClr val="E73331"/>
                </a:solidFill>
              </a:rPr>
              <a:t>↑3%</a:t>
            </a:r>
          </a:p>
          <a:p>
            <a:pPr algn="ctr"/>
            <a:r>
              <a:rPr lang="en-NZ" sz="1400" dirty="0">
                <a:solidFill>
                  <a:schemeClr val="bg1">
                    <a:lumMod val="65000"/>
                  </a:schemeClr>
                </a:solidFill>
              </a:rPr>
              <a:t>Since 2017</a:t>
            </a:r>
          </a:p>
        </p:txBody>
      </p:sp>
      <p:sp>
        <p:nvSpPr>
          <p:cNvPr id="10" name="TextBox 9">
            <a:extLst>
              <a:ext uri="{FF2B5EF4-FFF2-40B4-BE49-F238E27FC236}">
                <a16:creationId xmlns:a16="http://schemas.microsoft.com/office/drawing/2014/main" id="{AE5C7344-C546-824F-9228-B5927F8EB2C6}"/>
              </a:ext>
            </a:extLst>
          </p:cNvPr>
          <p:cNvSpPr txBox="1"/>
          <p:nvPr/>
        </p:nvSpPr>
        <p:spPr>
          <a:xfrm>
            <a:off x="8021370" y="2303755"/>
            <a:ext cx="2053569" cy="2031325"/>
          </a:xfrm>
          <a:prstGeom prst="rect">
            <a:avLst/>
          </a:prstGeom>
          <a:noFill/>
        </p:spPr>
        <p:txBody>
          <a:bodyPr wrap="square" rtlCol="0">
            <a:spAutoFit/>
          </a:bodyPr>
          <a:lstStyle/>
          <a:p>
            <a:pPr algn="ctr"/>
            <a:r>
              <a:rPr lang="en-US" sz="3200" b="1" u="sng" dirty="0">
                <a:solidFill>
                  <a:srgbClr val="196231"/>
                </a:solidFill>
              </a:rPr>
              <a:t>55-65+yr</a:t>
            </a:r>
          </a:p>
          <a:p>
            <a:pPr algn="ctr"/>
            <a:r>
              <a:rPr lang="en-US" sz="4800" b="1" dirty="0">
                <a:solidFill>
                  <a:srgbClr val="196231"/>
                </a:solidFill>
              </a:rPr>
              <a:t>1.05m</a:t>
            </a:r>
          </a:p>
          <a:p>
            <a:pPr algn="ctr"/>
            <a:r>
              <a:rPr lang="en-NZ" sz="3200" b="1" dirty="0">
                <a:solidFill>
                  <a:srgbClr val="86BC25"/>
                </a:solidFill>
              </a:rPr>
              <a:t>↑13%</a:t>
            </a:r>
          </a:p>
          <a:p>
            <a:pPr algn="ctr"/>
            <a:r>
              <a:rPr lang="en-NZ" sz="1400" dirty="0">
                <a:solidFill>
                  <a:schemeClr val="bg1">
                    <a:lumMod val="65000"/>
                  </a:schemeClr>
                </a:solidFill>
              </a:rPr>
              <a:t>Since 2017</a:t>
            </a:r>
          </a:p>
        </p:txBody>
      </p:sp>
      <p:sp>
        <p:nvSpPr>
          <p:cNvPr id="11" name="Rectangle 10">
            <a:extLst>
              <a:ext uri="{FF2B5EF4-FFF2-40B4-BE49-F238E27FC236}">
                <a16:creationId xmlns:a16="http://schemas.microsoft.com/office/drawing/2014/main" id="{C6BDC11C-41F5-9A47-893C-087DF9F0351E}"/>
              </a:ext>
            </a:extLst>
          </p:cNvPr>
          <p:cNvSpPr/>
          <p:nvPr/>
        </p:nvSpPr>
        <p:spPr>
          <a:xfrm rot="16200000">
            <a:off x="-121640" y="3259723"/>
            <a:ext cx="2198038" cy="338554"/>
          </a:xfrm>
          <a:prstGeom prst="rect">
            <a:avLst/>
          </a:prstGeom>
        </p:spPr>
        <p:txBody>
          <a:bodyPr wrap="none">
            <a:spAutoFit/>
          </a:bodyPr>
          <a:lstStyle/>
          <a:p>
            <a:pPr algn="ctr"/>
            <a:r>
              <a:rPr lang="en-NZ" sz="1600" dirty="0">
                <a:solidFill>
                  <a:schemeClr val="bg1">
                    <a:lumMod val="50000"/>
                  </a:schemeClr>
                </a:solidFill>
              </a:rPr>
              <a:t>Visitor Arrivals by age</a:t>
            </a:r>
            <a:endParaRPr lang="en-US" sz="1600" dirty="0">
              <a:solidFill>
                <a:schemeClr val="bg1">
                  <a:lumMod val="50000"/>
                </a:schemeClr>
              </a:solidFill>
            </a:endParaRPr>
          </a:p>
        </p:txBody>
      </p:sp>
      <p:sp>
        <p:nvSpPr>
          <p:cNvPr id="6" name="Footer Placeholder 5">
            <a:extLst>
              <a:ext uri="{FF2B5EF4-FFF2-40B4-BE49-F238E27FC236}">
                <a16:creationId xmlns:a16="http://schemas.microsoft.com/office/drawing/2014/main" id="{E0C8AB11-671F-A948-9B63-518996FAB975}"/>
              </a:ext>
            </a:extLst>
          </p:cNvPr>
          <p:cNvSpPr>
            <a:spLocks noGrp="1"/>
          </p:cNvSpPr>
          <p:nvPr>
            <p:ph type="ftr" sz="quarter" idx="11"/>
          </p:nvPr>
        </p:nvSpPr>
        <p:spPr>
          <a:xfrm>
            <a:off x="318328" y="6502075"/>
            <a:ext cx="4114800" cy="261089"/>
          </a:xfrm>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169150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D7C2DE-5D69-634A-A21E-ABC191BA4F1D}"/>
              </a:ext>
            </a:extLst>
          </p:cNvPr>
          <p:cNvSpPr>
            <a:spLocks noGrp="1"/>
          </p:cNvSpPr>
          <p:nvPr>
            <p:ph type="title"/>
          </p:nvPr>
        </p:nvSpPr>
        <p:spPr>
          <a:xfrm>
            <a:off x="1080000" y="2998105"/>
            <a:ext cx="10008000" cy="811954"/>
          </a:xfrm>
        </p:spPr>
        <p:txBody>
          <a:bodyPr/>
          <a:lstStyle/>
          <a:p>
            <a:r>
              <a:rPr lang="en-US" dirty="0"/>
              <a:t>Regional Summary</a:t>
            </a:r>
          </a:p>
        </p:txBody>
      </p:sp>
      <p:sp>
        <p:nvSpPr>
          <p:cNvPr id="4" name="Footer Placeholder 3">
            <a:extLst>
              <a:ext uri="{FF2B5EF4-FFF2-40B4-BE49-F238E27FC236}">
                <a16:creationId xmlns:a16="http://schemas.microsoft.com/office/drawing/2014/main" id="{3448C062-354F-4AE5-97A8-99CF643D0275}"/>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r>
              <a:rPr lang="en-NZ" b="1" dirty="0"/>
              <a:t>
</a:t>
            </a:r>
            <a:endParaRPr lang="en-NZ" dirty="0"/>
          </a:p>
        </p:txBody>
      </p:sp>
    </p:spTree>
    <p:extLst>
      <p:ext uri="{BB962C8B-B14F-4D97-AF65-F5344CB8AC3E}">
        <p14:creationId xmlns:p14="http://schemas.microsoft.com/office/powerpoint/2010/main" val="160998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BE94E85-0930-8241-9CFA-AA5530AECF46}"/>
              </a:ext>
            </a:extLst>
          </p:cNvPr>
          <p:cNvSpPr/>
          <p:nvPr/>
        </p:nvSpPr>
        <p:spPr>
          <a:xfrm>
            <a:off x="9563826" y="1851181"/>
            <a:ext cx="1367349" cy="1367349"/>
          </a:xfrm>
          <a:prstGeom prst="ellipse">
            <a:avLst/>
          </a:prstGeom>
          <a:solidFill>
            <a:srgbClr val="00B3C4">
              <a:alpha val="10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84037-ECD4-4960-81BD-6BD7F631F58A}"/>
              </a:ext>
            </a:extLst>
          </p:cNvPr>
          <p:cNvSpPr>
            <a:spLocks noGrp="1"/>
          </p:cNvSpPr>
          <p:nvPr>
            <p:ph type="title"/>
          </p:nvPr>
        </p:nvSpPr>
        <p:spPr>
          <a:xfrm>
            <a:off x="540000" y="702273"/>
            <a:ext cx="11087100" cy="414604"/>
          </a:xfrm>
        </p:spPr>
        <p:txBody>
          <a:bodyPr/>
          <a:lstStyle/>
          <a:p>
            <a:pPr algn="ctr"/>
            <a:r>
              <a:rPr lang="en-NZ" dirty="0" err="1"/>
              <a:t>Taupō</a:t>
            </a:r>
            <a:r>
              <a:rPr lang="en-NZ" dirty="0"/>
              <a:t> Region outperforming the national figures</a:t>
            </a:r>
            <a:endParaRPr lang="en-GB" dirty="0"/>
          </a:p>
        </p:txBody>
      </p:sp>
      <p:sp>
        <p:nvSpPr>
          <p:cNvPr id="6" name="TextBox 5">
            <a:extLst>
              <a:ext uri="{FF2B5EF4-FFF2-40B4-BE49-F238E27FC236}">
                <a16:creationId xmlns:a16="http://schemas.microsoft.com/office/drawing/2014/main" id="{326C3386-7EC7-684E-AD1C-20EC1D6A4777}"/>
              </a:ext>
            </a:extLst>
          </p:cNvPr>
          <p:cNvSpPr txBox="1"/>
          <p:nvPr/>
        </p:nvSpPr>
        <p:spPr>
          <a:xfrm>
            <a:off x="1063397" y="1813173"/>
            <a:ext cx="4842599" cy="3046988"/>
          </a:xfrm>
          <a:prstGeom prst="rect">
            <a:avLst/>
          </a:prstGeom>
          <a:noFill/>
        </p:spPr>
        <p:txBody>
          <a:bodyPr wrap="square" rtlCol="0">
            <a:spAutoFit/>
          </a:bodyPr>
          <a:lstStyle/>
          <a:p>
            <a:pPr algn="ctr"/>
            <a:r>
              <a:rPr lang="en-US" sz="4000" b="1" dirty="0">
                <a:solidFill>
                  <a:srgbClr val="004966"/>
                </a:solidFill>
              </a:rPr>
              <a:t>Visitor Spend </a:t>
            </a:r>
          </a:p>
          <a:p>
            <a:pPr algn="ctr"/>
            <a:r>
              <a:rPr lang="en-US" sz="6600" b="1" dirty="0">
                <a:solidFill>
                  <a:srgbClr val="004966"/>
                </a:solidFill>
              </a:rPr>
              <a:t>$685m</a:t>
            </a:r>
          </a:p>
          <a:p>
            <a:pPr algn="ctr"/>
            <a:r>
              <a:rPr lang="en-NZ" sz="5400" b="1" dirty="0">
                <a:solidFill>
                  <a:srgbClr val="00B3C4"/>
                </a:solidFill>
              </a:rPr>
              <a:t>↑7%</a:t>
            </a:r>
          </a:p>
          <a:p>
            <a:pPr algn="ctr"/>
            <a:r>
              <a:rPr lang="en-NZ" sz="2800" dirty="0">
                <a:solidFill>
                  <a:srgbClr val="00B3C4"/>
                </a:solidFill>
              </a:rPr>
              <a:t>(vs. ↑3.2% NZ)</a:t>
            </a:r>
          </a:p>
        </p:txBody>
      </p:sp>
      <p:sp>
        <p:nvSpPr>
          <p:cNvPr id="7" name="TextBox 6">
            <a:extLst>
              <a:ext uri="{FF2B5EF4-FFF2-40B4-BE49-F238E27FC236}">
                <a16:creationId xmlns:a16="http://schemas.microsoft.com/office/drawing/2014/main" id="{C3E98AE5-30BF-2745-8FC2-E9FB1574EBF0}"/>
              </a:ext>
            </a:extLst>
          </p:cNvPr>
          <p:cNvSpPr txBox="1"/>
          <p:nvPr/>
        </p:nvSpPr>
        <p:spPr>
          <a:xfrm>
            <a:off x="6543904" y="3986796"/>
            <a:ext cx="2748519" cy="1785104"/>
          </a:xfrm>
          <a:prstGeom prst="rect">
            <a:avLst/>
          </a:prstGeom>
          <a:noFill/>
        </p:spPr>
        <p:txBody>
          <a:bodyPr wrap="square" rtlCol="0">
            <a:spAutoFit/>
          </a:bodyPr>
          <a:lstStyle/>
          <a:p>
            <a:pPr algn="ctr"/>
            <a:r>
              <a:rPr lang="en-US" sz="2400" b="1" dirty="0">
                <a:solidFill>
                  <a:srgbClr val="196231"/>
                </a:solidFill>
              </a:rPr>
              <a:t>International</a:t>
            </a:r>
          </a:p>
          <a:p>
            <a:pPr algn="ctr"/>
            <a:r>
              <a:rPr lang="en-US" sz="4000" b="1" dirty="0">
                <a:solidFill>
                  <a:srgbClr val="196231"/>
                </a:solidFill>
              </a:rPr>
              <a:t>$219m</a:t>
            </a:r>
          </a:p>
          <a:p>
            <a:pPr algn="ctr"/>
            <a:r>
              <a:rPr lang="en-NZ" sz="3200" b="1" dirty="0">
                <a:solidFill>
                  <a:srgbClr val="86BC25"/>
                </a:solidFill>
              </a:rPr>
              <a:t>↑11.1%</a:t>
            </a:r>
          </a:p>
          <a:p>
            <a:pPr algn="ctr"/>
            <a:r>
              <a:rPr lang="en-NZ" sz="1400" dirty="0">
                <a:solidFill>
                  <a:srgbClr val="86BC25"/>
                </a:solidFill>
              </a:rPr>
              <a:t>(vs. ↑4.6% NZ)</a:t>
            </a:r>
          </a:p>
        </p:txBody>
      </p:sp>
      <p:sp>
        <p:nvSpPr>
          <p:cNvPr id="8" name="TextBox 7">
            <a:extLst>
              <a:ext uri="{FF2B5EF4-FFF2-40B4-BE49-F238E27FC236}">
                <a16:creationId xmlns:a16="http://schemas.microsoft.com/office/drawing/2014/main" id="{300C5BD2-5A53-A74A-8008-F0AACFB8667F}"/>
              </a:ext>
            </a:extLst>
          </p:cNvPr>
          <p:cNvSpPr txBox="1"/>
          <p:nvPr/>
        </p:nvSpPr>
        <p:spPr>
          <a:xfrm>
            <a:off x="6777219" y="1613118"/>
            <a:ext cx="2281891" cy="1754326"/>
          </a:xfrm>
          <a:prstGeom prst="rect">
            <a:avLst/>
          </a:prstGeom>
          <a:noFill/>
        </p:spPr>
        <p:txBody>
          <a:bodyPr wrap="square" rtlCol="0">
            <a:spAutoFit/>
          </a:bodyPr>
          <a:lstStyle/>
          <a:p>
            <a:pPr algn="ctr"/>
            <a:r>
              <a:rPr lang="en-US" sz="2000" b="1" dirty="0">
                <a:solidFill>
                  <a:srgbClr val="004966"/>
                </a:solidFill>
              </a:rPr>
              <a:t>Domestic </a:t>
            </a:r>
          </a:p>
          <a:p>
            <a:pPr algn="ctr"/>
            <a:r>
              <a:rPr lang="en-US" sz="4000" b="1" dirty="0">
                <a:solidFill>
                  <a:srgbClr val="004966"/>
                </a:solidFill>
              </a:rPr>
              <a:t>$465m</a:t>
            </a:r>
          </a:p>
          <a:p>
            <a:pPr algn="ctr"/>
            <a:r>
              <a:rPr lang="en-NZ" sz="3200" b="1" dirty="0">
                <a:solidFill>
                  <a:srgbClr val="00B3C4"/>
                </a:solidFill>
              </a:rPr>
              <a:t>↑6.8%</a:t>
            </a:r>
          </a:p>
          <a:p>
            <a:pPr algn="ctr"/>
            <a:r>
              <a:rPr lang="en-NZ" sz="1600" dirty="0">
                <a:solidFill>
                  <a:srgbClr val="00B3C4"/>
                </a:solidFill>
              </a:rPr>
              <a:t>(vs. ↑2.2% NZ)</a:t>
            </a:r>
          </a:p>
        </p:txBody>
      </p:sp>
      <p:sp>
        <p:nvSpPr>
          <p:cNvPr id="14" name="TextBox 13">
            <a:extLst>
              <a:ext uri="{FF2B5EF4-FFF2-40B4-BE49-F238E27FC236}">
                <a16:creationId xmlns:a16="http://schemas.microsoft.com/office/drawing/2014/main" id="{49AE09CE-103B-4E41-8285-872764053192}"/>
              </a:ext>
            </a:extLst>
          </p:cNvPr>
          <p:cNvSpPr txBox="1"/>
          <p:nvPr/>
        </p:nvSpPr>
        <p:spPr>
          <a:xfrm>
            <a:off x="9686318" y="2078838"/>
            <a:ext cx="1122367" cy="869469"/>
          </a:xfrm>
          <a:prstGeom prst="rect">
            <a:avLst/>
          </a:prstGeom>
          <a:noFill/>
        </p:spPr>
        <p:txBody>
          <a:bodyPr wrap="square" rtlCol="0">
            <a:spAutoFit/>
          </a:bodyPr>
          <a:lstStyle/>
          <a:p>
            <a:pPr algn="ctr"/>
            <a:r>
              <a:rPr lang="en-US" sz="2000" b="1" dirty="0">
                <a:solidFill>
                  <a:srgbClr val="004966"/>
                </a:solidFill>
              </a:rPr>
              <a:t> </a:t>
            </a:r>
            <a:r>
              <a:rPr lang="en-NZ" sz="4000" b="1" dirty="0">
                <a:solidFill>
                  <a:srgbClr val="00B3C4"/>
                </a:solidFill>
              </a:rPr>
              <a:t>2/3</a:t>
            </a:r>
          </a:p>
          <a:p>
            <a:pPr algn="ctr"/>
            <a:r>
              <a:rPr lang="en-NZ" sz="1100" dirty="0">
                <a:solidFill>
                  <a:srgbClr val="00B3C4"/>
                </a:solidFill>
              </a:rPr>
              <a:t>of all spend </a:t>
            </a:r>
          </a:p>
        </p:txBody>
      </p:sp>
      <p:sp>
        <p:nvSpPr>
          <p:cNvPr id="9" name="TextBox 8">
            <a:extLst>
              <a:ext uri="{FF2B5EF4-FFF2-40B4-BE49-F238E27FC236}">
                <a16:creationId xmlns:a16="http://schemas.microsoft.com/office/drawing/2014/main" id="{A239DB0B-5EF9-6F45-B229-51DC8D88D23A}"/>
              </a:ext>
            </a:extLst>
          </p:cNvPr>
          <p:cNvSpPr txBox="1"/>
          <p:nvPr/>
        </p:nvSpPr>
        <p:spPr>
          <a:xfrm>
            <a:off x="8840275" y="1959573"/>
            <a:ext cx="437670" cy="1107996"/>
          </a:xfrm>
          <a:prstGeom prst="rect">
            <a:avLst/>
          </a:prstGeom>
          <a:noFill/>
        </p:spPr>
        <p:txBody>
          <a:bodyPr wrap="square" rtlCol="0">
            <a:spAutoFit/>
          </a:bodyPr>
          <a:lstStyle/>
          <a:p>
            <a:r>
              <a:rPr lang="en-US" sz="6600" dirty="0">
                <a:solidFill>
                  <a:srgbClr val="00B3C4"/>
                </a:solidFill>
              </a:rPr>
              <a:t>=</a:t>
            </a:r>
          </a:p>
        </p:txBody>
      </p:sp>
      <p:sp>
        <p:nvSpPr>
          <p:cNvPr id="5" name="Footer Placeholder 4">
            <a:extLst>
              <a:ext uri="{FF2B5EF4-FFF2-40B4-BE49-F238E27FC236}">
                <a16:creationId xmlns:a16="http://schemas.microsoft.com/office/drawing/2014/main" id="{8D473544-7C28-1E4C-A3CF-EFFB9EC5A4A6}"/>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117544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C94D-551B-DC42-869A-8BF5124348CE}"/>
              </a:ext>
            </a:extLst>
          </p:cNvPr>
          <p:cNvSpPr>
            <a:spLocks noGrp="1"/>
          </p:cNvSpPr>
          <p:nvPr>
            <p:ph type="title"/>
          </p:nvPr>
        </p:nvSpPr>
        <p:spPr/>
        <p:txBody>
          <a:bodyPr/>
          <a:lstStyle/>
          <a:p>
            <a:pPr algn="ctr"/>
            <a:r>
              <a:rPr lang="en-US" dirty="0"/>
              <a:t>Domestic visitors deliver 60+% of all spend</a:t>
            </a:r>
          </a:p>
        </p:txBody>
      </p:sp>
      <p:graphicFrame>
        <p:nvGraphicFramePr>
          <p:cNvPr id="9" name="Chart 8">
            <a:extLst>
              <a:ext uri="{FF2B5EF4-FFF2-40B4-BE49-F238E27FC236}">
                <a16:creationId xmlns:a16="http://schemas.microsoft.com/office/drawing/2014/main" id="{FF4E0056-F393-EC45-9105-ED3850871A0B}"/>
              </a:ext>
            </a:extLst>
          </p:cNvPr>
          <p:cNvGraphicFramePr/>
          <p:nvPr>
            <p:extLst>
              <p:ext uri="{D42A27DB-BD31-4B8C-83A1-F6EECF244321}">
                <p14:modId xmlns:p14="http://schemas.microsoft.com/office/powerpoint/2010/main" val="2149140486"/>
              </p:ext>
            </p:extLst>
          </p:nvPr>
        </p:nvGraphicFramePr>
        <p:xfrm>
          <a:off x="540000" y="1278835"/>
          <a:ext cx="10687878" cy="46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226D179F-7E0D-E54A-9E2A-512B22B982B3}"/>
              </a:ext>
            </a:extLst>
          </p:cNvPr>
          <p:cNvSpPr>
            <a:spLocks noGrp="1"/>
          </p:cNvSpPr>
          <p:nvPr>
            <p:ph type="ftr" sz="quarter" idx="11"/>
          </p:nvPr>
        </p:nvSpPr>
        <p:spPr/>
        <p:txBody>
          <a:bodyPr/>
          <a:lstStyle/>
          <a:p>
            <a:r>
              <a:rPr lang="en-NZ" dirty="0"/>
              <a:t>Love </a:t>
            </a:r>
            <a:r>
              <a:rPr lang="en-NZ" dirty="0" err="1"/>
              <a:t>Taupō</a:t>
            </a:r>
            <a:r>
              <a:rPr lang="en-NZ" dirty="0"/>
              <a:t> – Next Big Thing Review Nov 19 
</a:t>
            </a:r>
          </a:p>
        </p:txBody>
      </p:sp>
    </p:spTree>
    <p:extLst>
      <p:ext uri="{BB962C8B-B14F-4D97-AF65-F5344CB8AC3E}">
        <p14:creationId xmlns:p14="http://schemas.microsoft.com/office/powerpoint/2010/main" val="2966925017"/>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323232"/>
      </a:dk2>
      <a:lt2>
        <a:srgbClr val="E3DED1"/>
      </a:lt2>
      <a:accent1>
        <a:srgbClr val="86BC24"/>
      </a:accent1>
      <a:accent2>
        <a:srgbClr val="004866"/>
      </a:accent2>
      <a:accent3>
        <a:srgbClr val="00B2C4"/>
      </a:accent3>
      <a:accent4>
        <a:srgbClr val="820C1C"/>
      </a:accent4>
      <a:accent5>
        <a:srgbClr val="196230"/>
      </a:accent5>
      <a:accent6>
        <a:srgbClr val="E63330"/>
      </a:accent6>
      <a:hlink>
        <a:srgbClr val="6B9F25"/>
      </a:hlink>
      <a:folHlink>
        <a:srgbClr val="B26B02"/>
      </a:folHlink>
    </a:clrScheme>
    <a:fontScheme name="DGLT">
      <a:majorFont>
        <a:latin typeface="Suisse Int'l Bold"/>
        <a:ea typeface=""/>
        <a:cs typeface=""/>
      </a:majorFont>
      <a:minorFont>
        <a:latin typeface="Suisse Int'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DGLT Presentation Template.potx" id="{423E117A-5172-4E46-A416-164A93D14D96}" vid="{BE854096-8487-44F1-85DC-1F9E5D7518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6003</TotalTime>
  <Words>1712</Words>
  <Application>Microsoft Office PowerPoint</Application>
  <PresentationFormat>Widescreen</PresentationFormat>
  <Paragraphs>311</Paragraphs>
  <Slides>28</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fira-sans-book</vt:lpstr>
      <vt:lpstr>Suisse Int'l</vt:lpstr>
      <vt:lpstr>Suisse Int'l Bold</vt:lpstr>
      <vt:lpstr>Suisse Int'l Light</vt:lpstr>
      <vt:lpstr>Office Theme</vt:lpstr>
      <vt:lpstr>PowerPoint Presentation</vt:lpstr>
      <vt:lpstr>Agenda</vt:lpstr>
      <vt:lpstr>Domestic visitors deliver 60% of nights and spend </vt:lpstr>
      <vt:lpstr>Top 6 markets - YoY Growth</vt:lpstr>
      <vt:lpstr>International visitors are staying in New Zealand longer </vt:lpstr>
      <vt:lpstr>Strong Growth in Older Visitor Arrivals</vt:lpstr>
      <vt:lpstr>Regional Summary</vt:lpstr>
      <vt:lpstr>Taupō Region outperforming the national figures</vt:lpstr>
      <vt:lpstr>Domestic visitors deliver 60+% of all spend</vt:lpstr>
      <vt:lpstr>USA leading the charge</vt:lpstr>
      <vt:lpstr>Winter flat but shoulder growing at over 10%+</vt:lpstr>
      <vt:lpstr>USA and AU delivering over shoulder and winter periods</vt:lpstr>
      <vt:lpstr>Things to consider</vt:lpstr>
      <vt:lpstr>PowerPoint Presentation</vt:lpstr>
      <vt:lpstr>The Next Big Thing 2016 - 2026</vt:lpstr>
      <vt:lpstr>Year round destination</vt:lpstr>
      <vt:lpstr>Product, Markets, Messaging </vt:lpstr>
      <vt:lpstr>PowerPoint Presentation</vt:lpstr>
      <vt:lpstr>Product, Partnerships, Technology, and Capability </vt:lpstr>
      <vt:lpstr>A great place to live is a great place to visit </vt:lpstr>
      <vt:lpstr>Group Discussion</vt:lpstr>
      <vt:lpstr>Delivering an Outstanding Visitor Experience</vt:lpstr>
      <vt:lpstr>Sustainability</vt:lpstr>
      <vt:lpstr>Social License for Tourism</vt:lpstr>
      <vt:lpstr>Destination Great Lake Taupo</vt:lpstr>
      <vt:lpstr>What would you do?</vt:lpstr>
      <vt:lpstr> What is your vision for Taupo in 10 – 20 years time?</vt:lpstr>
      <vt:lpstr>Industry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Jemma Gregory</dc:creator>
  <cp:lastModifiedBy>Jane Wilson</cp:lastModifiedBy>
  <cp:revision>348</cp:revision>
  <dcterms:created xsi:type="dcterms:W3CDTF">2019-04-23T00:30:12Z</dcterms:created>
  <dcterms:modified xsi:type="dcterms:W3CDTF">2019-11-12T18:47:19Z</dcterms:modified>
</cp:coreProperties>
</file>